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256" r:id="rId2"/>
    <p:sldId id="272" r:id="rId3"/>
    <p:sldId id="269" r:id="rId4"/>
    <p:sldId id="257" r:id="rId5"/>
    <p:sldId id="271" r:id="rId6"/>
    <p:sldId id="261" r:id="rId7"/>
    <p:sldId id="259" r:id="rId8"/>
    <p:sldId id="270" r:id="rId9"/>
    <p:sldId id="265" r:id="rId10"/>
    <p:sldId id="273" r:id="rId11"/>
    <p:sldId id="258" r:id="rId12"/>
    <p:sldId id="280" r:id="rId13"/>
    <p:sldId id="279" r:id="rId14"/>
    <p:sldId id="262" r:id="rId15"/>
    <p:sldId id="264" r:id="rId16"/>
    <p:sldId id="281" r:id="rId17"/>
    <p:sldId id="266" r:id="rId18"/>
    <p:sldId id="263" r:id="rId19"/>
    <p:sldId id="274" r:id="rId20"/>
    <p:sldId id="275" r:id="rId21"/>
    <p:sldId id="276" r:id="rId22"/>
    <p:sldId id="277" r:id="rId23"/>
    <p:sldId id="278" r:id="rId24"/>
    <p:sldId id="267" r:id="rId2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15" autoAdjust="0"/>
    <p:restoredTop sz="94660"/>
  </p:normalViewPr>
  <p:slideViewPr>
    <p:cSldViewPr snapToGrid="0">
      <p:cViewPr varScale="1">
        <p:scale>
          <a:sx n="79" d="100"/>
          <a:sy n="79" d="100"/>
        </p:scale>
        <p:origin x="1085"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r>
              <a:rPr lang="ja-JP" altLang="en-US" sz="800"/>
              <a:t>（戸数）</a:t>
            </a:r>
          </a:p>
        </c:rich>
      </c:tx>
      <c:layout>
        <c:manualLayout>
          <c:xMode val="edge"/>
          <c:yMode val="edge"/>
          <c:x val="7.7777777777777779E-2"/>
          <c:y val="5.5555555555555552E-2"/>
        </c:manualLayout>
      </c:layout>
      <c:overlay val="0"/>
      <c:spPr>
        <a:noFill/>
        <a:ln>
          <a:noFill/>
        </a:ln>
        <a:effectLst/>
      </c:spPr>
      <c:txPr>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超高層推移!$B$1</c:f>
              <c:strCache>
                <c:ptCount val="1"/>
                <c:pt idx="0">
                  <c:v>戸数</c:v>
                </c:pt>
              </c:strCache>
            </c:strRef>
          </c:tx>
          <c:spPr>
            <a:solidFill>
              <a:schemeClr val="accent1"/>
            </a:solidFill>
            <a:ln>
              <a:noFill/>
            </a:ln>
            <a:effectLst/>
          </c:spPr>
          <c:invertIfNegative val="0"/>
          <c:cat>
            <c:strRef>
              <c:f>超高層推移!$A$2:$A$34</c:f>
              <c:strCache>
                <c:ptCount val="33"/>
                <c:pt idx="0">
                  <c:v>1983</c:v>
                </c:pt>
                <c:pt idx="1">
                  <c:v>1984</c:v>
                </c:pt>
                <c:pt idx="2">
                  <c:v>1985</c:v>
                </c:pt>
                <c:pt idx="3">
                  <c:v>1986</c:v>
                </c:pt>
                <c:pt idx="4">
                  <c:v>1987</c:v>
                </c:pt>
                <c:pt idx="5">
                  <c:v>1988</c:v>
                </c:pt>
                <c:pt idx="6">
                  <c:v>1989</c:v>
                </c:pt>
                <c:pt idx="7">
                  <c:v>1990</c:v>
                </c:pt>
                <c:pt idx="8">
                  <c:v>1991</c:v>
                </c:pt>
                <c:pt idx="9">
                  <c:v>1992</c:v>
                </c:pt>
                <c:pt idx="10">
                  <c:v>1993</c:v>
                </c:pt>
                <c:pt idx="11">
                  <c:v>1994</c:v>
                </c:pt>
                <c:pt idx="12">
                  <c:v>1995</c:v>
                </c:pt>
                <c:pt idx="13">
                  <c:v>1996</c:v>
                </c:pt>
                <c:pt idx="14">
                  <c:v>1997</c:v>
                </c:pt>
                <c:pt idx="15">
                  <c:v>1998</c:v>
                </c:pt>
                <c:pt idx="16">
                  <c:v>1999</c:v>
                </c:pt>
                <c:pt idx="17">
                  <c:v>2000</c:v>
                </c:pt>
                <c:pt idx="18">
                  <c:v>2001</c:v>
                </c:pt>
                <c:pt idx="19">
                  <c:v>2002</c:v>
                </c:pt>
                <c:pt idx="20">
                  <c:v>2003</c:v>
                </c:pt>
                <c:pt idx="21">
                  <c:v>2004</c:v>
                </c:pt>
                <c:pt idx="22">
                  <c:v>2005</c:v>
                </c:pt>
                <c:pt idx="23">
                  <c:v>2006</c:v>
                </c:pt>
                <c:pt idx="24">
                  <c:v>2007</c:v>
                </c:pt>
                <c:pt idx="25">
                  <c:v>2008</c:v>
                </c:pt>
                <c:pt idx="26">
                  <c:v>2009</c:v>
                </c:pt>
                <c:pt idx="27">
                  <c:v>2010</c:v>
                </c:pt>
                <c:pt idx="28">
                  <c:v>2011</c:v>
                </c:pt>
                <c:pt idx="29">
                  <c:v>2012</c:v>
                </c:pt>
                <c:pt idx="30">
                  <c:v>2013</c:v>
                </c:pt>
                <c:pt idx="31">
                  <c:v>2014</c:v>
                </c:pt>
                <c:pt idx="32">
                  <c:v>2015（予定）</c:v>
                </c:pt>
              </c:strCache>
            </c:strRef>
          </c:cat>
          <c:val>
            <c:numRef>
              <c:f>超高層推移!$B$2:$B$34</c:f>
              <c:numCache>
                <c:formatCode>#,##0_);[Red]\(#,##0\)</c:formatCode>
                <c:ptCount val="33"/>
                <c:pt idx="0">
                  <c:v>176</c:v>
                </c:pt>
                <c:pt idx="1">
                  <c:v>179</c:v>
                </c:pt>
                <c:pt idx="2">
                  <c:v>328</c:v>
                </c:pt>
                <c:pt idx="3">
                  <c:v>481</c:v>
                </c:pt>
                <c:pt idx="4">
                  <c:v>648</c:v>
                </c:pt>
                <c:pt idx="5">
                  <c:v>1511</c:v>
                </c:pt>
                <c:pt idx="6">
                  <c:v>1729</c:v>
                </c:pt>
                <c:pt idx="7">
                  <c:v>1439</c:v>
                </c:pt>
                <c:pt idx="8">
                  <c:v>2351</c:v>
                </c:pt>
                <c:pt idx="9">
                  <c:v>2853</c:v>
                </c:pt>
                <c:pt idx="10">
                  <c:v>1525</c:v>
                </c:pt>
                <c:pt idx="11">
                  <c:v>2656</c:v>
                </c:pt>
                <c:pt idx="12">
                  <c:v>1421</c:v>
                </c:pt>
                <c:pt idx="13">
                  <c:v>1161</c:v>
                </c:pt>
                <c:pt idx="14">
                  <c:v>2423</c:v>
                </c:pt>
                <c:pt idx="15">
                  <c:v>2120</c:v>
                </c:pt>
                <c:pt idx="16">
                  <c:v>3164</c:v>
                </c:pt>
                <c:pt idx="17">
                  <c:v>7743</c:v>
                </c:pt>
                <c:pt idx="18">
                  <c:v>8338</c:v>
                </c:pt>
                <c:pt idx="19">
                  <c:v>7995</c:v>
                </c:pt>
                <c:pt idx="20">
                  <c:v>14984</c:v>
                </c:pt>
                <c:pt idx="21">
                  <c:v>12516</c:v>
                </c:pt>
                <c:pt idx="22">
                  <c:v>17038</c:v>
                </c:pt>
                <c:pt idx="23">
                  <c:v>14834</c:v>
                </c:pt>
                <c:pt idx="24">
                  <c:v>23313</c:v>
                </c:pt>
                <c:pt idx="25">
                  <c:v>21075</c:v>
                </c:pt>
                <c:pt idx="26">
                  <c:v>19139</c:v>
                </c:pt>
                <c:pt idx="27">
                  <c:v>11710</c:v>
                </c:pt>
                <c:pt idx="28">
                  <c:v>8312</c:v>
                </c:pt>
                <c:pt idx="29">
                  <c:v>8874</c:v>
                </c:pt>
                <c:pt idx="30">
                  <c:v>11208</c:v>
                </c:pt>
                <c:pt idx="31">
                  <c:v>5620</c:v>
                </c:pt>
                <c:pt idx="32">
                  <c:v>15926</c:v>
                </c:pt>
              </c:numCache>
            </c:numRef>
          </c:val>
        </c:ser>
        <c:dLbls>
          <c:showLegendKey val="0"/>
          <c:showVal val="0"/>
          <c:showCatName val="0"/>
          <c:showSerName val="0"/>
          <c:showPercent val="0"/>
          <c:showBubbleSize val="0"/>
        </c:dLbls>
        <c:gapWidth val="219"/>
        <c:overlap val="-27"/>
        <c:axId val="340241712"/>
        <c:axId val="340241320"/>
      </c:barChart>
      <c:catAx>
        <c:axId val="340241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40241320"/>
        <c:crosses val="autoZero"/>
        <c:auto val="1"/>
        <c:lblAlgn val="ctr"/>
        <c:lblOffset val="100"/>
        <c:noMultiLvlLbl val="0"/>
      </c:catAx>
      <c:valAx>
        <c:axId val="340241320"/>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40241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75BBE27-D33F-420E-88E5-2BC22CFAFA3D}" type="datetimeFigureOut">
              <a:rPr kumimoji="1" lang="ja-JP" altLang="en-US" smtClean="0"/>
              <a:t>2017/1/21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35A8144-755E-4CFA-9631-F74532F2169B}" type="slidenum">
              <a:rPr kumimoji="1" lang="ja-JP" altLang="en-US" smtClean="0"/>
              <a:t>‹#›</a:t>
            </a:fld>
            <a:endParaRPr kumimoji="1" lang="ja-JP" altLang="en-US"/>
          </a:p>
        </p:txBody>
      </p:sp>
    </p:spTree>
    <p:extLst>
      <p:ext uri="{BB962C8B-B14F-4D97-AF65-F5344CB8AC3E}">
        <p14:creationId xmlns:p14="http://schemas.microsoft.com/office/powerpoint/2010/main" val="14300008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35A8144-755E-4CFA-9631-F74532F2169B}" type="slidenum">
              <a:rPr kumimoji="1" lang="ja-JP" altLang="en-US" smtClean="0"/>
              <a:t>3</a:t>
            </a:fld>
            <a:endParaRPr kumimoji="1" lang="ja-JP" altLang="en-US"/>
          </a:p>
        </p:txBody>
      </p:sp>
    </p:spTree>
    <p:extLst>
      <p:ext uri="{BB962C8B-B14F-4D97-AF65-F5344CB8AC3E}">
        <p14:creationId xmlns:p14="http://schemas.microsoft.com/office/powerpoint/2010/main" val="896352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35A8144-755E-4CFA-9631-F74532F2169B}" type="slidenum">
              <a:rPr kumimoji="1" lang="ja-JP" altLang="en-US" smtClean="0"/>
              <a:t>4</a:t>
            </a:fld>
            <a:endParaRPr kumimoji="1" lang="ja-JP" altLang="en-US"/>
          </a:p>
        </p:txBody>
      </p:sp>
    </p:spTree>
    <p:extLst>
      <p:ext uri="{BB962C8B-B14F-4D97-AF65-F5344CB8AC3E}">
        <p14:creationId xmlns:p14="http://schemas.microsoft.com/office/powerpoint/2010/main" val="3493330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4B268DA-1533-4B2C-8FDD-4103DA23D105}" type="datetime1">
              <a:rPr kumimoji="1" lang="ja-JP" altLang="en-US" smtClean="0"/>
              <a:t>2017/1/21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92BB93-20E2-47E4-AA42-02E021559F07}" type="slidenum">
              <a:rPr kumimoji="1" lang="ja-JP" altLang="en-US" smtClean="0"/>
              <a:t>‹#›</a:t>
            </a:fld>
            <a:endParaRPr kumimoji="1" lang="ja-JP" altLang="en-US"/>
          </a:p>
        </p:txBody>
      </p:sp>
    </p:spTree>
    <p:extLst>
      <p:ext uri="{BB962C8B-B14F-4D97-AF65-F5344CB8AC3E}">
        <p14:creationId xmlns:p14="http://schemas.microsoft.com/office/powerpoint/2010/main" val="385404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BE6FBE-1FBA-43D6-AA37-36BE7C0CE47C}" type="datetime1">
              <a:rPr kumimoji="1" lang="ja-JP" altLang="en-US" smtClean="0"/>
              <a:t>2017/1/21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92BB93-20E2-47E4-AA42-02E021559F07}" type="slidenum">
              <a:rPr kumimoji="1" lang="ja-JP" altLang="en-US" smtClean="0"/>
              <a:t>‹#›</a:t>
            </a:fld>
            <a:endParaRPr kumimoji="1" lang="ja-JP" altLang="en-US"/>
          </a:p>
        </p:txBody>
      </p:sp>
    </p:spTree>
    <p:extLst>
      <p:ext uri="{BB962C8B-B14F-4D97-AF65-F5344CB8AC3E}">
        <p14:creationId xmlns:p14="http://schemas.microsoft.com/office/powerpoint/2010/main" val="63445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B132135-FED6-4F80-8EDE-28D43A50AB45}" type="datetime1">
              <a:rPr kumimoji="1" lang="ja-JP" altLang="en-US" smtClean="0"/>
              <a:t>2017/1/21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92BB93-20E2-47E4-AA42-02E021559F07}" type="slidenum">
              <a:rPr kumimoji="1" lang="ja-JP" altLang="en-US" smtClean="0"/>
              <a:t>‹#›</a:t>
            </a:fld>
            <a:endParaRPr kumimoji="1" lang="ja-JP" altLang="en-US"/>
          </a:p>
        </p:txBody>
      </p:sp>
    </p:spTree>
    <p:extLst>
      <p:ext uri="{BB962C8B-B14F-4D97-AF65-F5344CB8AC3E}">
        <p14:creationId xmlns:p14="http://schemas.microsoft.com/office/powerpoint/2010/main" val="365463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CDD18B7-88F2-4409-9A72-DF9D3D17A515}" type="datetime1">
              <a:rPr kumimoji="1" lang="ja-JP" altLang="en-US" smtClean="0"/>
              <a:t>2017/1/21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92BB93-20E2-47E4-AA42-02E021559F07}" type="slidenum">
              <a:rPr kumimoji="1" lang="ja-JP" altLang="en-US" smtClean="0"/>
              <a:t>‹#›</a:t>
            </a:fld>
            <a:endParaRPr kumimoji="1" lang="ja-JP" altLang="en-US"/>
          </a:p>
        </p:txBody>
      </p:sp>
    </p:spTree>
    <p:extLst>
      <p:ext uri="{BB962C8B-B14F-4D97-AF65-F5344CB8AC3E}">
        <p14:creationId xmlns:p14="http://schemas.microsoft.com/office/powerpoint/2010/main" val="189726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C95B937-2FAE-4218-B752-6E2ED749F922}" type="datetime1">
              <a:rPr kumimoji="1" lang="ja-JP" altLang="en-US" smtClean="0"/>
              <a:t>2017/1/21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92BB93-20E2-47E4-AA42-02E021559F07}" type="slidenum">
              <a:rPr kumimoji="1" lang="ja-JP" altLang="en-US" smtClean="0"/>
              <a:t>‹#›</a:t>
            </a:fld>
            <a:endParaRPr kumimoji="1" lang="ja-JP" altLang="en-US"/>
          </a:p>
        </p:txBody>
      </p:sp>
    </p:spTree>
    <p:extLst>
      <p:ext uri="{BB962C8B-B14F-4D97-AF65-F5344CB8AC3E}">
        <p14:creationId xmlns:p14="http://schemas.microsoft.com/office/powerpoint/2010/main" val="281904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0877D02-76B5-4C5F-A40F-E56DAC3082DF}" type="datetime1">
              <a:rPr kumimoji="1" lang="ja-JP" altLang="en-US" smtClean="0"/>
              <a:t>2017/1/21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92BB93-20E2-47E4-AA42-02E021559F07}" type="slidenum">
              <a:rPr kumimoji="1" lang="ja-JP" altLang="en-US" smtClean="0"/>
              <a:t>‹#›</a:t>
            </a:fld>
            <a:endParaRPr kumimoji="1" lang="ja-JP" altLang="en-US"/>
          </a:p>
        </p:txBody>
      </p:sp>
    </p:spTree>
    <p:extLst>
      <p:ext uri="{BB962C8B-B14F-4D97-AF65-F5344CB8AC3E}">
        <p14:creationId xmlns:p14="http://schemas.microsoft.com/office/powerpoint/2010/main" val="76593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C2C7B0E-EB32-4BD2-9BA8-FCF9D1D0050B}" type="datetime1">
              <a:rPr kumimoji="1" lang="ja-JP" altLang="en-US" smtClean="0"/>
              <a:t>2017/1/21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792BB93-20E2-47E4-AA42-02E021559F07}" type="slidenum">
              <a:rPr kumimoji="1" lang="ja-JP" altLang="en-US" smtClean="0"/>
              <a:t>‹#›</a:t>
            </a:fld>
            <a:endParaRPr kumimoji="1" lang="ja-JP" altLang="en-US"/>
          </a:p>
        </p:txBody>
      </p:sp>
    </p:spTree>
    <p:extLst>
      <p:ext uri="{BB962C8B-B14F-4D97-AF65-F5344CB8AC3E}">
        <p14:creationId xmlns:p14="http://schemas.microsoft.com/office/powerpoint/2010/main" val="3962692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F250634-89A2-4982-A9D7-1C003C484B68}" type="datetime1">
              <a:rPr kumimoji="1" lang="ja-JP" altLang="en-US" smtClean="0"/>
              <a:t>2017/1/21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792BB93-20E2-47E4-AA42-02E021559F07}" type="slidenum">
              <a:rPr kumimoji="1" lang="ja-JP" altLang="en-US" smtClean="0"/>
              <a:t>‹#›</a:t>
            </a:fld>
            <a:endParaRPr kumimoji="1" lang="ja-JP" altLang="en-US"/>
          </a:p>
        </p:txBody>
      </p:sp>
    </p:spTree>
    <p:extLst>
      <p:ext uri="{BB962C8B-B14F-4D97-AF65-F5344CB8AC3E}">
        <p14:creationId xmlns:p14="http://schemas.microsoft.com/office/powerpoint/2010/main" val="1480671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36C5C-0F75-4B9C-B595-405AE704CBD1}" type="datetime1">
              <a:rPr kumimoji="1" lang="ja-JP" altLang="en-US" smtClean="0"/>
              <a:t>2017/1/21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792BB93-20E2-47E4-AA42-02E021559F07}" type="slidenum">
              <a:rPr kumimoji="1" lang="ja-JP" altLang="en-US" smtClean="0"/>
              <a:t>‹#›</a:t>
            </a:fld>
            <a:endParaRPr kumimoji="1" lang="ja-JP" altLang="en-US"/>
          </a:p>
        </p:txBody>
      </p:sp>
    </p:spTree>
    <p:extLst>
      <p:ext uri="{BB962C8B-B14F-4D97-AF65-F5344CB8AC3E}">
        <p14:creationId xmlns:p14="http://schemas.microsoft.com/office/powerpoint/2010/main" val="1717546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E2EF851-2E7D-4D90-90A1-7963E2FBFE60}" type="datetime1">
              <a:rPr kumimoji="1" lang="ja-JP" altLang="en-US" smtClean="0"/>
              <a:t>2017/1/21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92BB93-20E2-47E4-AA42-02E021559F07}" type="slidenum">
              <a:rPr kumimoji="1" lang="ja-JP" altLang="en-US" smtClean="0"/>
              <a:t>‹#›</a:t>
            </a:fld>
            <a:endParaRPr kumimoji="1" lang="ja-JP" altLang="en-US"/>
          </a:p>
        </p:txBody>
      </p:sp>
    </p:spTree>
    <p:extLst>
      <p:ext uri="{BB962C8B-B14F-4D97-AF65-F5344CB8AC3E}">
        <p14:creationId xmlns:p14="http://schemas.microsoft.com/office/powerpoint/2010/main" val="2944163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B89442D-070E-4C66-BE0A-890C29490CBE}" type="datetime1">
              <a:rPr kumimoji="1" lang="ja-JP" altLang="en-US" smtClean="0"/>
              <a:t>2017/1/21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92BB93-20E2-47E4-AA42-02E021559F07}" type="slidenum">
              <a:rPr kumimoji="1" lang="ja-JP" altLang="en-US" smtClean="0"/>
              <a:t>‹#›</a:t>
            </a:fld>
            <a:endParaRPr kumimoji="1" lang="ja-JP" altLang="en-US"/>
          </a:p>
        </p:txBody>
      </p:sp>
    </p:spTree>
    <p:extLst>
      <p:ext uri="{BB962C8B-B14F-4D97-AF65-F5344CB8AC3E}">
        <p14:creationId xmlns:p14="http://schemas.microsoft.com/office/powerpoint/2010/main" val="3345925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DFABB0-3977-4E63-A090-0984F5DBDDDD}" type="datetime1">
              <a:rPr kumimoji="1" lang="ja-JP" altLang="en-US" smtClean="0"/>
              <a:t>2017/1/21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2BB93-20E2-47E4-AA42-02E021559F07}" type="slidenum">
              <a:rPr kumimoji="1" lang="ja-JP" altLang="en-US" smtClean="0"/>
              <a:t>‹#›</a:t>
            </a:fld>
            <a:endParaRPr kumimoji="1" lang="ja-JP" altLang="en-US"/>
          </a:p>
        </p:txBody>
      </p:sp>
    </p:spTree>
    <p:extLst>
      <p:ext uri="{BB962C8B-B14F-4D97-AF65-F5344CB8AC3E}">
        <p14:creationId xmlns:p14="http://schemas.microsoft.com/office/powerpoint/2010/main" val="1847058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3600" dirty="0" smtClean="0"/>
              <a:t>住環境と子ども</a:t>
            </a:r>
            <a:r>
              <a:rPr lang="ja-JP" altLang="en-US" sz="3600" dirty="0" smtClean="0"/>
              <a:t>の問題</a:t>
            </a:r>
            <a:r>
              <a:rPr kumimoji="1" lang="en-US" altLang="ja-JP" sz="3600" dirty="0" smtClean="0"/>
              <a:t/>
            </a:r>
            <a:br>
              <a:rPr kumimoji="1" lang="en-US" altLang="ja-JP" sz="3600" dirty="0" smtClean="0"/>
            </a:br>
            <a:r>
              <a:rPr lang="ja-JP" altLang="en-US" sz="3200" dirty="0" smtClean="0"/>
              <a:t>～</a:t>
            </a:r>
            <a:r>
              <a:rPr lang="en-US" altLang="ja-JP" sz="3200" dirty="0" smtClean="0"/>
              <a:t>21</a:t>
            </a:r>
            <a:r>
              <a:rPr lang="ja-JP" altLang="en-US" sz="3200" dirty="0" smtClean="0"/>
              <a:t>世紀出生児縦断調査データ分析～</a:t>
            </a:r>
            <a:endParaRPr kumimoji="1" lang="ja-JP" altLang="en-US" sz="3200" dirty="0"/>
          </a:p>
        </p:txBody>
      </p:sp>
      <p:sp>
        <p:nvSpPr>
          <p:cNvPr id="3" name="サブタイトル 2"/>
          <p:cNvSpPr>
            <a:spLocks noGrp="1"/>
          </p:cNvSpPr>
          <p:nvPr>
            <p:ph type="subTitle" idx="1"/>
          </p:nvPr>
        </p:nvSpPr>
        <p:spPr>
          <a:xfrm>
            <a:off x="1143000" y="3602037"/>
            <a:ext cx="6858000" cy="2886311"/>
          </a:xfrm>
        </p:spPr>
        <p:txBody>
          <a:bodyPr>
            <a:normAutofit/>
          </a:bodyPr>
          <a:lstStyle/>
          <a:p>
            <a:endParaRPr kumimoji="1" lang="en-US" altLang="ja-JP" dirty="0" smtClean="0"/>
          </a:p>
          <a:p>
            <a:r>
              <a:rPr lang="en-US" altLang="ja-JP" dirty="0" smtClean="0"/>
              <a:t>2017</a:t>
            </a:r>
            <a:r>
              <a:rPr lang="ja-JP" altLang="en-US" dirty="0" smtClean="0"/>
              <a:t>年</a:t>
            </a:r>
            <a:r>
              <a:rPr lang="en-US" altLang="ja-JP" dirty="0"/>
              <a:t>1</a:t>
            </a:r>
            <a:r>
              <a:rPr lang="ja-JP" altLang="en-US" dirty="0" smtClean="0"/>
              <a:t>月</a:t>
            </a:r>
            <a:r>
              <a:rPr lang="en-US" altLang="ja-JP" dirty="0" smtClean="0"/>
              <a:t>21</a:t>
            </a:r>
            <a:r>
              <a:rPr lang="ja-JP" altLang="en-US" dirty="0" smtClean="0"/>
              <a:t>日</a:t>
            </a:r>
            <a:endParaRPr lang="en-US" altLang="ja-JP" dirty="0" smtClean="0"/>
          </a:p>
          <a:p>
            <a:r>
              <a:rPr lang="ja-JP" altLang="en-US" dirty="0" smtClean="0"/>
              <a:t>＠</a:t>
            </a:r>
            <a:r>
              <a:rPr lang="ja-JP" altLang="en-US" dirty="0"/>
              <a:t>学習院</a:t>
            </a:r>
            <a:r>
              <a:rPr lang="ja-JP" altLang="en-US" dirty="0" smtClean="0"/>
              <a:t>大学</a:t>
            </a:r>
            <a:endParaRPr lang="en-US" altLang="ja-JP" dirty="0" smtClean="0"/>
          </a:p>
          <a:p>
            <a:endParaRPr lang="en-US" altLang="ja-JP" dirty="0" smtClean="0"/>
          </a:p>
          <a:p>
            <a:r>
              <a:rPr lang="ja-JP" altLang="en-US" dirty="0" smtClean="0"/>
              <a:t>金沢大学人間社会研究域</a:t>
            </a:r>
            <a:endParaRPr lang="en-US" altLang="ja-JP" dirty="0" smtClean="0"/>
          </a:p>
          <a:p>
            <a:r>
              <a:rPr lang="ja-JP" altLang="en-US" dirty="0" smtClean="0"/>
              <a:t>藤澤</a:t>
            </a:r>
            <a:r>
              <a:rPr lang="ja-JP" altLang="en-US" dirty="0"/>
              <a:t>美恵子</a:t>
            </a:r>
            <a:endParaRPr kumimoji="1" lang="ja-JP" altLang="en-US" dirty="0"/>
          </a:p>
        </p:txBody>
      </p:sp>
      <p:cxnSp>
        <p:nvCxnSpPr>
          <p:cNvPr id="5" name="直線コネクタ 4"/>
          <p:cNvCxnSpPr/>
          <p:nvPr/>
        </p:nvCxnSpPr>
        <p:spPr>
          <a:xfrm>
            <a:off x="0" y="3482502"/>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4084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先行研究の傾向</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限定的な地域を対象としたアンケート調査</a:t>
            </a:r>
            <a:endParaRPr kumimoji="1" lang="en-US" altLang="ja-JP" dirty="0" smtClean="0"/>
          </a:p>
          <a:p>
            <a:r>
              <a:rPr lang="ja-JP" altLang="en-US" dirty="0" smtClean="0"/>
              <a:t>統計的手法は集計</a:t>
            </a:r>
            <a:endParaRPr lang="en-US" altLang="ja-JP" dirty="0" smtClean="0"/>
          </a:p>
          <a:p>
            <a:endParaRPr kumimoji="1" lang="en-US" altLang="ja-JP" dirty="0" smtClean="0"/>
          </a:p>
          <a:p>
            <a:pPr marL="0" indent="0">
              <a:buNone/>
            </a:pPr>
            <a:endParaRPr kumimoji="1" lang="en-US" altLang="ja-JP" dirty="0"/>
          </a:p>
          <a:p>
            <a:r>
              <a:rPr lang="ja-JP" altLang="en-US" dirty="0"/>
              <a:t>よって、</a:t>
            </a:r>
            <a:r>
              <a:rPr lang="en-US" altLang="ja-JP" dirty="0"/>
              <a:t>21</a:t>
            </a:r>
            <a:r>
              <a:rPr lang="ja-JP" altLang="en-US" dirty="0"/>
              <a:t>世紀出生児縦断調査のデータを使用して分析することの意義は</a:t>
            </a:r>
            <a:r>
              <a:rPr lang="ja-JP" altLang="en-US" dirty="0" smtClean="0"/>
              <a:t>大きい</a:t>
            </a:r>
            <a:endParaRPr lang="en-US" altLang="ja-JP" dirty="0" smtClean="0"/>
          </a:p>
          <a:p>
            <a:r>
              <a:rPr lang="ja-JP" altLang="en-US" dirty="0" smtClean="0"/>
              <a:t>統計的</a:t>
            </a:r>
            <a:r>
              <a:rPr lang="ja-JP" altLang="en-US" dirty="0"/>
              <a:t>手法</a:t>
            </a:r>
            <a:r>
              <a:rPr lang="ja-JP" altLang="en-US" dirty="0" smtClean="0"/>
              <a:t>で因果関係を明らかにする</a:t>
            </a:r>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10</a:t>
            </a:fld>
            <a:endParaRPr kumimoji="1" lang="ja-JP" altLang="en-US"/>
          </a:p>
        </p:txBody>
      </p:sp>
      <p:sp>
        <p:nvSpPr>
          <p:cNvPr id="5" name="下矢印 4"/>
          <p:cNvSpPr/>
          <p:nvPr/>
        </p:nvSpPr>
        <p:spPr>
          <a:xfrm>
            <a:off x="3920247" y="2879387"/>
            <a:ext cx="807396" cy="7879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6619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solidFill>
                  <a:schemeClr val="accent2">
                    <a:lumMod val="75000"/>
                  </a:schemeClr>
                </a:solidFill>
              </a:rPr>
              <a:t>21</a:t>
            </a:r>
            <a:r>
              <a:rPr kumimoji="1" lang="ja-JP" altLang="en-US" dirty="0" smtClean="0">
                <a:solidFill>
                  <a:schemeClr val="accent2">
                    <a:lumMod val="75000"/>
                  </a:schemeClr>
                </a:solidFill>
              </a:rPr>
              <a:t>世紀出生児縦断調査のデータ</a:t>
            </a:r>
            <a:endParaRPr kumimoji="1" lang="ja-JP" altLang="en-US" dirty="0">
              <a:solidFill>
                <a:schemeClr val="accent2">
                  <a:lumMod val="75000"/>
                </a:schemeClr>
              </a:solidFill>
            </a:endParaRPr>
          </a:p>
        </p:txBody>
      </p:sp>
      <p:sp>
        <p:nvSpPr>
          <p:cNvPr id="3" name="コンテンツ プレースホルダー 2"/>
          <p:cNvSpPr>
            <a:spLocks noGrp="1"/>
          </p:cNvSpPr>
          <p:nvPr>
            <p:ph idx="1"/>
          </p:nvPr>
        </p:nvSpPr>
        <p:spPr>
          <a:xfrm>
            <a:off x="628650" y="1825624"/>
            <a:ext cx="8515350" cy="5032376"/>
          </a:xfrm>
        </p:spPr>
        <p:txBody>
          <a:bodyPr>
            <a:normAutofit/>
          </a:bodyPr>
          <a:lstStyle/>
          <a:p>
            <a:pPr>
              <a:buFont typeface="Wingdings" panose="05000000000000000000" pitchFamily="2" charset="2"/>
              <a:buChar char="n"/>
            </a:pPr>
            <a:r>
              <a:rPr kumimoji="1" lang="ja-JP" altLang="en-US" dirty="0" smtClean="0"/>
              <a:t>住居の状況の質問</a:t>
            </a:r>
            <a:endParaRPr kumimoji="1" lang="en-US" altLang="ja-JP" dirty="0" smtClean="0"/>
          </a:p>
          <a:p>
            <a:r>
              <a:rPr lang="en-US" altLang="ja-JP" dirty="0" smtClean="0"/>
              <a:t>1</a:t>
            </a:r>
            <a:r>
              <a:rPr lang="ja-JP" altLang="en-US" dirty="0" smtClean="0"/>
              <a:t>回目（</a:t>
            </a:r>
            <a:r>
              <a:rPr lang="en-US" altLang="ja-JP" dirty="0" smtClean="0"/>
              <a:t>2001</a:t>
            </a:r>
            <a:r>
              <a:rPr lang="ja-JP" altLang="en-US" dirty="0" smtClean="0"/>
              <a:t>年）引っ越しや増改築の有無</a:t>
            </a:r>
            <a:endParaRPr lang="en-US" altLang="ja-JP" dirty="0" smtClean="0"/>
          </a:p>
          <a:p>
            <a:r>
              <a:rPr lang="en-US" altLang="ja-JP" dirty="0"/>
              <a:t>3</a:t>
            </a:r>
            <a:r>
              <a:rPr lang="ja-JP" altLang="en-US" dirty="0" smtClean="0"/>
              <a:t>回目（</a:t>
            </a:r>
            <a:r>
              <a:rPr lang="en-US" altLang="ja-JP" dirty="0" smtClean="0"/>
              <a:t>2003</a:t>
            </a:r>
            <a:r>
              <a:rPr lang="ja-JP" altLang="en-US" dirty="0" smtClean="0"/>
              <a:t>年）住居形態（集合住宅何階建ての何階）</a:t>
            </a:r>
            <a:endParaRPr lang="en-US" altLang="ja-JP" dirty="0" smtClean="0"/>
          </a:p>
          <a:p>
            <a:r>
              <a:rPr lang="en-US" altLang="ja-JP" dirty="0" smtClean="0"/>
              <a:t>4</a:t>
            </a:r>
            <a:r>
              <a:rPr lang="ja-JP" altLang="en-US" dirty="0" smtClean="0"/>
              <a:t>回目</a:t>
            </a:r>
            <a:r>
              <a:rPr lang="ja-JP" altLang="en-US" dirty="0"/>
              <a:t>（</a:t>
            </a:r>
            <a:r>
              <a:rPr lang="en-US" altLang="ja-JP" dirty="0" smtClean="0"/>
              <a:t>2004</a:t>
            </a:r>
            <a:r>
              <a:rPr lang="ja-JP" altLang="en-US" dirty="0" smtClean="0"/>
              <a:t>年</a:t>
            </a:r>
            <a:r>
              <a:rPr lang="ja-JP" altLang="en-US" dirty="0"/>
              <a:t>）</a:t>
            </a:r>
            <a:r>
              <a:rPr lang="ja-JP" altLang="en-US" dirty="0" smtClean="0"/>
              <a:t>住環境（住宅の多いところなど）</a:t>
            </a:r>
            <a:endParaRPr lang="en-US" altLang="ja-JP" dirty="0" smtClean="0"/>
          </a:p>
          <a:p>
            <a:r>
              <a:rPr lang="en-US" altLang="ja-JP" dirty="0"/>
              <a:t>7</a:t>
            </a:r>
            <a:r>
              <a:rPr lang="ja-JP" altLang="en-US" dirty="0" smtClean="0"/>
              <a:t>回目（</a:t>
            </a:r>
            <a:r>
              <a:rPr lang="en-US" altLang="ja-JP" dirty="0" smtClean="0"/>
              <a:t>2008</a:t>
            </a:r>
            <a:r>
              <a:rPr lang="ja-JP" altLang="en-US" dirty="0" smtClean="0"/>
              <a:t>年）</a:t>
            </a:r>
            <a:r>
              <a:rPr lang="ja-JP" altLang="en-US" dirty="0"/>
              <a:t>引っ越しや増改築の有無</a:t>
            </a:r>
            <a:endParaRPr lang="en-US" altLang="ja-JP" dirty="0"/>
          </a:p>
          <a:p>
            <a:r>
              <a:rPr lang="en-US" altLang="ja-JP" dirty="0" smtClean="0"/>
              <a:t>8</a:t>
            </a:r>
            <a:r>
              <a:rPr lang="ja-JP" altLang="en-US" dirty="0" smtClean="0"/>
              <a:t>回目（</a:t>
            </a:r>
            <a:r>
              <a:rPr lang="en-US" altLang="ja-JP" dirty="0" smtClean="0"/>
              <a:t>2009</a:t>
            </a:r>
            <a:r>
              <a:rPr lang="ja-JP" altLang="en-US" dirty="0" smtClean="0"/>
              <a:t>年）</a:t>
            </a:r>
            <a:r>
              <a:rPr lang="ja-JP" altLang="en-US" dirty="0"/>
              <a:t>住居</a:t>
            </a:r>
            <a:r>
              <a:rPr lang="ja-JP" altLang="en-US" dirty="0" smtClean="0"/>
              <a:t>形態と所有状況</a:t>
            </a:r>
            <a:endParaRPr lang="en-US" altLang="ja-JP" dirty="0" smtClean="0"/>
          </a:p>
          <a:p>
            <a:pPr>
              <a:buFont typeface="Wingdings" panose="05000000000000000000" pitchFamily="2" charset="2"/>
              <a:buChar char="n"/>
            </a:pPr>
            <a:r>
              <a:rPr lang="ja-JP" altLang="en-US" dirty="0" smtClean="0"/>
              <a:t>子どもが育った住居の決定</a:t>
            </a:r>
            <a:endParaRPr lang="en-US" altLang="ja-JP" dirty="0" smtClean="0"/>
          </a:p>
          <a:p>
            <a:r>
              <a:rPr kumimoji="1" lang="en-US" altLang="ja-JP" dirty="0"/>
              <a:t>3</a:t>
            </a:r>
            <a:r>
              <a:rPr kumimoji="1" lang="ja-JP" altLang="en-US" dirty="0"/>
              <a:t>回目</a:t>
            </a:r>
            <a:r>
              <a:rPr kumimoji="1" lang="ja-JP" altLang="en-US" dirty="0" smtClean="0"/>
              <a:t>の住居形態を参考に</a:t>
            </a:r>
            <a:r>
              <a:rPr kumimoji="1" lang="en-US" altLang="ja-JP" dirty="0" smtClean="0"/>
              <a:t>7</a:t>
            </a:r>
            <a:r>
              <a:rPr kumimoji="1" lang="ja-JP" altLang="en-US" dirty="0" smtClean="0"/>
              <a:t>回目に引っ越しがない場合は継続して居住していると判断。</a:t>
            </a:r>
            <a:endParaRPr kumimoji="1" lang="en-US" altLang="ja-JP" dirty="0" smtClean="0"/>
          </a:p>
          <a:p>
            <a:r>
              <a:rPr lang="en-US" altLang="ja-JP" dirty="0"/>
              <a:t>8</a:t>
            </a:r>
            <a:r>
              <a:rPr lang="ja-JP" altLang="en-US" dirty="0"/>
              <a:t>回目</a:t>
            </a:r>
            <a:r>
              <a:rPr lang="ja-JP" altLang="en-US" dirty="0" smtClean="0"/>
              <a:t>で</a:t>
            </a:r>
            <a:r>
              <a:rPr lang="ja-JP" altLang="en-US" dirty="0"/>
              <a:t>確認</a:t>
            </a:r>
            <a:endParaRPr kumimoji="1" lang="ja-JP" altLang="en-US" dirty="0"/>
          </a:p>
        </p:txBody>
      </p:sp>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11</a:t>
            </a:fld>
            <a:endParaRPr kumimoji="1" lang="ja-JP" altLang="en-US"/>
          </a:p>
        </p:txBody>
      </p:sp>
    </p:spTree>
    <p:extLst>
      <p:ext uri="{BB962C8B-B14F-4D97-AF65-F5344CB8AC3E}">
        <p14:creationId xmlns:p14="http://schemas.microsoft.com/office/powerpoint/2010/main" val="3616328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accent2">
                    <a:lumMod val="75000"/>
                  </a:schemeClr>
                </a:solidFill>
              </a:rPr>
              <a:t>本研究のデータ</a:t>
            </a:r>
            <a:endParaRPr kumimoji="1" lang="ja-JP" altLang="en-US" dirty="0">
              <a:solidFill>
                <a:schemeClr val="accent2">
                  <a:lumMod val="75000"/>
                </a:schemeClr>
              </a:solidFill>
            </a:endParaRPr>
          </a:p>
        </p:txBody>
      </p:sp>
      <p:sp>
        <p:nvSpPr>
          <p:cNvPr id="3" name="コンテンツ プレースホルダー 2"/>
          <p:cNvSpPr>
            <a:spLocks noGrp="1"/>
          </p:cNvSpPr>
          <p:nvPr>
            <p:ph idx="1"/>
          </p:nvPr>
        </p:nvSpPr>
        <p:spPr>
          <a:xfrm>
            <a:off x="628650" y="1351280"/>
            <a:ext cx="7886700" cy="5370195"/>
          </a:xfrm>
        </p:spPr>
        <p:txBody>
          <a:bodyPr>
            <a:normAutofit fontScale="92500" lnSpcReduction="10000"/>
          </a:bodyPr>
          <a:lstStyle/>
          <a:p>
            <a:r>
              <a:rPr lang="en-US" altLang="ja-JP" dirty="0"/>
              <a:t>21</a:t>
            </a:r>
            <a:r>
              <a:rPr lang="ja-JP" altLang="en-US" dirty="0"/>
              <a:t>世紀出生児縦断</a:t>
            </a:r>
            <a:r>
              <a:rPr lang="ja-JP" altLang="en-US" dirty="0" smtClean="0"/>
              <a:t>調査を使用</a:t>
            </a:r>
            <a:endParaRPr lang="en-US" altLang="ja-JP" dirty="0" smtClean="0"/>
          </a:p>
          <a:p>
            <a:r>
              <a:rPr lang="ja-JP" altLang="en-US" dirty="0" smtClean="0"/>
              <a:t>サンプルサイズ</a:t>
            </a:r>
            <a:r>
              <a:rPr lang="en-US" altLang="ja-JP" dirty="0" smtClean="0"/>
              <a:t>14,199</a:t>
            </a:r>
          </a:p>
          <a:p>
            <a:endParaRPr lang="en-US" altLang="ja-JP" dirty="0" smtClean="0"/>
          </a:p>
          <a:p>
            <a:pPr>
              <a:buFont typeface="Wingdings" panose="05000000000000000000" pitchFamily="2" charset="2"/>
              <a:buChar char="n"/>
            </a:pPr>
            <a:r>
              <a:rPr lang="ja-JP" altLang="en-US" dirty="0" smtClean="0"/>
              <a:t>フォーカス変数として</a:t>
            </a:r>
            <a:endParaRPr lang="en-US" altLang="ja-JP" dirty="0" smtClean="0"/>
          </a:p>
          <a:p>
            <a:r>
              <a:rPr kumimoji="1" lang="ja-JP" altLang="en-US" dirty="0"/>
              <a:t>住宅</a:t>
            </a:r>
            <a:r>
              <a:rPr kumimoji="1" lang="ja-JP" altLang="en-US" dirty="0" smtClean="0"/>
              <a:t>の</a:t>
            </a:r>
            <a:r>
              <a:rPr kumimoji="1" lang="ja-JP" altLang="en-US" dirty="0"/>
              <a:t>環境</a:t>
            </a:r>
            <a:r>
              <a:rPr kumimoji="1" lang="ja-JP" altLang="en-US" dirty="0" smtClean="0"/>
              <a:t>に関する変数</a:t>
            </a:r>
            <a:endParaRPr kumimoji="1" lang="en-US" altLang="ja-JP" dirty="0" smtClean="0"/>
          </a:p>
          <a:p>
            <a:r>
              <a:rPr lang="ja-JP" altLang="en-US" dirty="0"/>
              <a:t>住宅</a:t>
            </a:r>
            <a:r>
              <a:rPr lang="ja-JP" altLang="en-US" dirty="0" smtClean="0"/>
              <a:t>の</a:t>
            </a:r>
            <a:r>
              <a:rPr lang="ja-JP" altLang="en-US" dirty="0"/>
              <a:t>形式</a:t>
            </a:r>
            <a:r>
              <a:rPr lang="ja-JP" altLang="en-US" dirty="0" smtClean="0"/>
              <a:t>に関する変数</a:t>
            </a:r>
            <a:endParaRPr lang="en-US" altLang="ja-JP" dirty="0" smtClean="0"/>
          </a:p>
          <a:p>
            <a:r>
              <a:rPr kumimoji="1" lang="ja-JP" altLang="en-US" dirty="0"/>
              <a:t>引越</a:t>
            </a:r>
            <a:r>
              <a:rPr kumimoji="1" lang="ja-JP" altLang="en-US" dirty="0" smtClean="0"/>
              <a:t>しに関するダミー変数</a:t>
            </a:r>
            <a:endParaRPr kumimoji="1" lang="en-US" altLang="ja-JP" dirty="0" smtClean="0"/>
          </a:p>
          <a:p>
            <a:endParaRPr kumimoji="1" lang="en-US" altLang="ja-JP" dirty="0" smtClean="0"/>
          </a:p>
          <a:p>
            <a:pPr>
              <a:buFont typeface="Wingdings" panose="05000000000000000000" pitchFamily="2" charset="2"/>
              <a:buChar char="n"/>
            </a:pPr>
            <a:r>
              <a:rPr lang="ja-JP" altLang="en-US" dirty="0"/>
              <a:t>アウトプット</a:t>
            </a:r>
            <a:r>
              <a:rPr lang="ja-JP" altLang="en-US" dirty="0" smtClean="0"/>
              <a:t>とし</a:t>
            </a:r>
            <a:r>
              <a:rPr lang="ja-JP" altLang="en-US" dirty="0"/>
              <a:t>て</a:t>
            </a:r>
            <a:endParaRPr kumimoji="1" lang="en-US" altLang="ja-JP" dirty="0" smtClean="0"/>
          </a:p>
          <a:p>
            <a:r>
              <a:rPr kumimoji="1" lang="ja-JP" altLang="en-US" dirty="0" smtClean="0"/>
              <a:t>問題行動</a:t>
            </a:r>
            <a:endParaRPr kumimoji="1" lang="en-US" altLang="ja-JP" dirty="0" smtClean="0"/>
          </a:p>
          <a:p>
            <a:r>
              <a:rPr lang="ja-JP" altLang="en-US" dirty="0"/>
              <a:t>学校</a:t>
            </a:r>
            <a:r>
              <a:rPr lang="ja-JP" altLang="en-US" dirty="0" smtClean="0"/>
              <a:t>へ</a:t>
            </a:r>
            <a:r>
              <a:rPr lang="ja-JP" altLang="en-US" dirty="0"/>
              <a:t>の</a:t>
            </a:r>
            <a:r>
              <a:rPr lang="ja-JP" altLang="en-US" dirty="0" smtClean="0"/>
              <a:t>適応度</a:t>
            </a:r>
            <a:endParaRPr kumimoji="1" lang="en-US" altLang="ja-JP" dirty="0" smtClean="0"/>
          </a:p>
          <a:p>
            <a:r>
              <a:rPr lang="ja-JP" altLang="en-US" dirty="0" smtClean="0"/>
              <a:t>学習時間</a:t>
            </a:r>
            <a:endParaRPr kumimoji="1" lang="ja-JP" altLang="en-US" dirty="0"/>
          </a:p>
        </p:txBody>
      </p:sp>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12</a:t>
            </a:fld>
            <a:endParaRPr kumimoji="1" lang="ja-JP" altLang="en-US"/>
          </a:p>
        </p:txBody>
      </p:sp>
    </p:spTree>
    <p:extLst>
      <p:ext uri="{BB962C8B-B14F-4D97-AF65-F5344CB8AC3E}">
        <p14:creationId xmlns:p14="http://schemas.microsoft.com/office/powerpoint/2010/main" val="3814800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accent4">
                    <a:lumMod val="75000"/>
                  </a:schemeClr>
                </a:solidFill>
              </a:rPr>
              <a:t>本研究の仮説</a:t>
            </a:r>
            <a:endParaRPr kumimoji="1" lang="ja-JP" altLang="en-US" dirty="0">
              <a:solidFill>
                <a:schemeClr val="accent4">
                  <a:lumMod val="75000"/>
                </a:schemeClr>
              </a:solidFill>
            </a:endParaRPr>
          </a:p>
        </p:txBody>
      </p:sp>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13</a:t>
            </a:fld>
            <a:endParaRPr kumimoji="1" lang="ja-JP" altLang="en-US"/>
          </a:p>
        </p:txBody>
      </p:sp>
      <p:sp>
        <p:nvSpPr>
          <p:cNvPr id="5" name="正方形/長方形 4"/>
          <p:cNvSpPr/>
          <p:nvPr/>
        </p:nvSpPr>
        <p:spPr>
          <a:xfrm>
            <a:off x="865762" y="2720014"/>
            <a:ext cx="2782110" cy="2607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住環境</a:t>
            </a:r>
            <a:endParaRPr kumimoji="1" lang="en-US" altLang="ja-JP" sz="2800" dirty="0" smtClean="0"/>
          </a:p>
          <a:p>
            <a:pPr algn="ctr"/>
            <a:r>
              <a:rPr lang="ja-JP" altLang="en-US" sz="2800" dirty="0"/>
              <a:t>住宅</a:t>
            </a:r>
            <a:r>
              <a:rPr lang="ja-JP" altLang="en-US" sz="2800" dirty="0" smtClean="0"/>
              <a:t>が充実していれば</a:t>
            </a:r>
            <a:endParaRPr kumimoji="1" lang="ja-JP" altLang="en-US" sz="2800" dirty="0"/>
          </a:p>
        </p:txBody>
      </p:sp>
      <p:sp>
        <p:nvSpPr>
          <p:cNvPr id="6" name="角丸四角形 5"/>
          <p:cNvSpPr/>
          <p:nvPr/>
        </p:nvSpPr>
        <p:spPr>
          <a:xfrm>
            <a:off x="5651769" y="2263488"/>
            <a:ext cx="2694562" cy="184825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子供の問題は少なく</a:t>
            </a:r>
            <a:endParaRPr kumimoji="1" lang="en-US" altLang="ja-JP" dirty="0" smtClean="0"/>
          </a:p>
          <a:p>
            <a:pPr algn="ctr"/>
            <a:r>
              <a:rPr lang="ja-JP" altLang="en-US" dirty="0"/>
              <a:t>学校</a:t>
            </a:r>
            <a:r>
              <a:rPr lang="ja-JP" altLang="en-US" dirty="0" smtClean="0"/>
              <a:t>へ適応し</a:t>
            </a:r>
            <a:endParaRPr lang="en-US" altLang="ja-JP" dirty="0" smtClean="0"/>
          </a:p>
          <a:p>
            <a:pPr algn="ctr"/>
            <a:r>
              <a:rPr kumimoji="1" lang="ja-JP" altLang="en-US" dirty="0"/>
              <a:t>勉強</a:t>
            </a:r>
            <a:r>
              <a:rPr kumimoji="1" lang="ja-JP" altLang="en-US" dirty="0" smtClean="0"/>
              <a:t>もきちんとでき</a:t>
            </a:r>
            <a:r>
              <a:rPr kumimoji="1" lang="ja-JP" altLang="en-US" dirty="0"/>
              <a:t>る</a:t>
            </a:r>
          </a:p>
        </p:txBody>
      </p:sp>
      <p:sp>
        <p:nvSpPr>
          <p:cNvPr id="7" name="コンテンツ プレースホルダー 6"/>
          <p:cNvSpPr>
            <a:spLocks noGrp="1"/>
          </p:cNvSpPr>
          <p:nvPr>
            <p:ph idx="1"/>
          </p:nvPr>
        </p:nvSpPr>
        <p:spPr>
          <a:xfrm>
            <a:off x="4962930" y="4877663"/>
            <a:ext cx="2990039" cy="10213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kumimoji="1" lang="ja-JP" altLang="en-US" dirty="0" smtClean="0"/>
              <a:t>母親が安定し</a:t>
            </a:r>
            <a:endParaRPr kumimoji="1" lang="ja-JP" altLang="en-US" dirty="0"/>
          </a:p>
        </p:txBody>
      </p:sp>
      <p:cxnSp>
        <p:nvCxnSpPr>
          <p:cNvPr id="10" name="直線矢印コネクタ 9"/>
          <p:cNvCxnSpPr/>
          <p:nvPr/>
        </p:nvCxnSpPr>
        <p:spPr>
          <a:xfrm>
            <a:off x="3784059" y="3654357"/>
            <a:ext cx="1741251"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3701374" y="5310813"/>
            <a:ext cx="1298643"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6999050" y="4174029"/>
            <a:ext cx="1" cy="703634"/>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042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accent6">
                    <a:lumMod val="75000"/>
                  </a:schemeClr>
                </a:solidFill>
              </a:rPr>
              <a:t>分析方法</a:t>
            </a:r>
            <a:endParaRPr kumimoji="1" lang="ja-JP" altLang="en-US" dirty="0">
              <a:solidFill>
                <a:schemeClr val="accent6">
                  <a:lumMod val="75000"/>
                </a:schemeClr>
              </a:solidFill>
            </a:endParaRPr>
          </a:p>
        </p:txBody>
      </p:sp>
      <p:sp>
        <p:nvSpPr>
          <p:cNvPr id="3" name="コンテンツ プレースホルダー 2"/>
          <p:cNvSpPr>
            <a:spLocks noGrp="1"/>
          </p:cNvSpPr>
          <p:nvPr>
            <p:ph idx="1"/>
          </p:nvPr>
        </p:nvSpPr>
        <p:spPr/>
        <p:txBody>
          <a:bodyPr>
            <a:normAutofit/>
          </a:bodyPr>
          <a:lstStyle/>
          <a:p>
            <a:pPr>
              <a:buFont typeface="Wingdings" panose="05000000000000000000" pitchFamily="2" charset="2"/>
              <a:buChar char="n"/>
            </a:pPr>
            <a:r>
              <a:rPr kumimoji="1" lang="ja-JP" altLang="en-US" dirty="0" smtClean="0"/>
              <a:t>モデル</a:t>
            </a:r>
            <a:endParaRPr kumimoji="1" lang="en-US" altLang="ja-JP" dirty="0" smtClean="0"/>
          </a:p>
          <a:p>
            <a:r>
              <a:rPr kumimoji="1" lang="ja-JP" altLang="en-US" dirty="0" smtClean="0"/>
              <a:t>最小二乗法による回帰分析</a:t>
            </a:r>
            <a:endParaRPr kumimoji="1" lang="en-US" altLang="ja-JP" dirty="0" smtClean="0"/>
          </a:p>
          <a:p>
            <a:pPr marL="0" indent="0">
              <a:buNone/>
            </a:pPr>
            <a:endParaRPr lang="en-US" altLang="ja-JP" dirty="0" smtClean="0"/>
          </a:p>
          <a:p>
            <a:r>
              <a:rPr lang="ja-JP" altLang="en-US" dirty="0"/>
              <a:t>被説明変数</a:t>
            </a:r>
            <a:r>
              <a:rPr lang="ja-JP" altLang="en-US" dirty="0" smtClean="0"/>
              <a:t>＝問題行動</a:t>
            </a:r>
            <a:endParaRPr lang="en-US" altLang="ja-JP" dirty="0" smtClean="0"/>
          </a:p>
          <a:p>
            <a:pPr marL="0" indent="0">
              <a:buNone/>
            </a:pPr>
            <a:r>
              <a:rPr lang="ja-JP" altLang="en-US" dirty="0"/>
              <a:t>　</a:t>
            </a:r>
            <a:r>
              <a:rPr lang="ja-JP" altLang="en-US" dirty="0" smtClean="0"/>
              <a:t>　　　　　　　　　学校への適応度</a:t>
            </a:r>
            <a:endParaRPr lang="en-US" altLang="ja-JP" dirty="0" smtClean="0"/>
          </a:p>
          <a:p>
            <a:pPr marL="0" indent="0">
              <a:buNone/>
            </a:pPr>
            <a:r>
              <a:rPr lang="ja-JP" altLang="en-US" dirty="0"/>
              <a:t>　</a:t>
            </a:r>
            <a:r>
              <a:rPr lang="ja-JP" altLang="en-US" dirty="0" smtClean="0"/>
              <a:t>　　　　　　　　　学習時間</a:t>
            </a:r>
            <a:endParaRPr lang="en-US" altLang="ja-JP" dirty="0" smtClean="0"/>
          </a:p>
          <a:p>
            <a:r>
              <a:rPr kumimoji="1" lang="ja-JP" altLang="en-US" dirty="0" smtClean="0"/>
              <a:t>説明</a:t>
            </a:r>
            <a:r>
              <a:rPr lang="ja-JP" altLang="en-US" dirty="0" smtClean="0"/>
              <a:t>変数＝性別・住居の階数など</a:t>
            </a:r>
            <a:endParaRPr kumimoji="1" lang="ja-JP" altLang="en-US" dirty="0"/>
          </a:p>
        </p:txBody>
      </p:sp>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14</a:t>
            </a:fld>
            <a:endParaRPr kumimoji="1" lang="ja-JP" altLang="en-US"/>
          </a:p>
        </p:txBody>
      </p:sp>
    </p:spTree>
    <p:extLst>
      <p:ext uri="{BB962C8B-B14F-4D97-AF65-F5344CB8AC3E}">
        <p14:creationId xmlns:p14="http://schemas.microsoft.com/office/powerpoint/2010/main" val="2358094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accent6">
                    <a:lumMod val="75000"/>
                  </a:schemeClr>
                </a:solidFill>
              </a:rPr>
              <a:t>被説明変数</a:t>
            </a:r>
            <a:endParaRPr kumimoji="1" lang="ja-JP" altLang="en-US" dirty="0">
              <a:solidFill>
                <a:schemeClr val="accent6">
                  <a:lumMod val="75000"/>
                </a:schemeClr>
              </a:solidFill>
            </a:endParaRPr>
          </a:p>
        </p:txBody>
      </p:sp>
      <p:sp>
        <p:nvSpPr>
          <p:cNvPr id="3" name="コンテンツ プレースホルダー 2"/>
          <p:cNvSpPr>
            <a:spLocks noGrp="1"/>
          </p:cNvSpPr>
          <p:nvPr>
            <p:ph idx="1"/>
          </p:nvPr>
        </p:nvSpPr>
        <p:spPr>
          <a:xfrm>
            <a:off x="628650" y="1825624"/>
            <a:ext cx="7886700" cy="4895851"/>
          </a:xfrm>
        </p:spPr>
        <p:txBody>
          <a:bodyPr>
            <a:normAutofit fontScale="92500" lnSpcReduction="10000"/>
          </a:bodyPr>
          <a:lstStyle/>
          <a:p>
            <a:pPr>
              <a:buFont typeface="Wingdings" panose="05000000000000000000" pitchFamily="2" charset="2"/>
              <a:buChar char="n"/>
            </a:pPr>
            <a:r>
              <a:rPr kumimoji="1" lang="ja-JP" altLang="en-US" dirty="0" smtClean="0"/>
              <a:t>問題行動</a:t>
            </a:r>
            <a:endParaRPr kumimoji="1" lang="en-US" altLang="ja-JP" dirty="0" smtClean="0"/>
          </a:p>
          <a:p>
            <a:r>
              <a:rPr lang="ja-JP" altLang="en-US" dirty="0"/>
              <a:t>質問に</a:t>
            </a:r>
            <a:r>
              <a:rPr lang="ja-JP" altLang="en-US" dirty="0" smtClean="0"/>
              <a:t>対して、</a:t>
            </a:r>
            <a:r>
              <a:rPr lang="ja-JP" altLang="en-US" dirty="0"/>
              <a:t>親</a:t>
            </a:r>
            <a:r>
              <a:rPr lang="ja-JP" altLang="en-US" dirty="0" smtClean="0"/>
              <a:t>が</a:t>
            </a:r>
            <a:r>
              <a:rPr lang="ja-JP" altLang="en-US" dirty="0"/>
              <a:t>問題</a:t>
            </a:r>
            <a:r>
              <a:rPr lang="ja-JP" altLang="en-US" dirty="0" smtClean="0"/>
              <a:t>と考える</a:t>
            </a:r>
            <a:r>
              <a:rPr lang="ja-JP" altLang="en-US" dirty="0"/>
              <a:t>項目数</a:t>
            </a:r>
            <a:r>
              <a:rPr lang="ja-JP" altLang="en-US" dirty="0" smtClean="0"/>
              <a:t>を使用</a:t>
            </a:r>
            <a:endParaRPr lang="en-US" altLang="ja-JP" dirty="0" smtClean="0"/>
          </a:p>
          <a:p>
            <a:r>
              <a:rPr lang="ja-JP" altLang="en-US" dirty="0" smtClean="0"/>
              <a:t>質問</a:t>
            </a:r>
            <a:r>
              <a:rPr lang="ja-JP" altLang="en-US" dirty="0"/>
              <a:t>項目</a:t>
            </a:r>
            <a:r>
              <a:rPr lang="ja-JP" altLang="en-US" dirty="0" smtClean="0"/>
              <a:t>に該当する設問を</a:t>
            </a:r>
            <a:r>
              <a:rPr lang="en-US" altLang="ja-JP" dirty="0" smtClean="0"/>
              <a:t>1</a:t>
            </a:r>
            <a:r>
              <a:rPr lang="ja-JP" altLang="en-US" dirty="0" smtClean="0"/>
              <a:t>ポイントとしてポイント化</a:t>
            </a:r>
            <a:endParaRPr lang="en-US" altLang="ja-JP" dirty="0" smtClean="0"/>
          </a:p>
          <a:p>
            <a:endParaRPr lang="en-US" altLang="ja-JP" dirty="0" smtClean="0"/>
          </a:p>
          <a:p>
            <a:pPr>
              <a:buFont typeface="Wingdings" panose="05000000000000000000" pitchFamily="2" charset="2"/>
              <a:buChar char="n"/>
            </a:pPr>
            <a:r>
              <a:rPr lang="ja-JP" altLang="en-US" dirty="0"/>
              <a:t>学校への</a:t>
            </a:r>
            <a:r>
              <a:rPr lang="ja-JP" altLang="en-US" dirty="0" smtClean="0"/>
              <a:t>適応度</a:t>
            </a:r>
            <a:endParaRPr lang="en-US" altLang="ja-JP" dirty="0" smtClean="0"/>
          </a:p>
          <a:p>
            <a:r>
              <a:rPr lang="ja-JP" altLang="en-US" dirty="0" smtClean="0"/>
              <a:t>学校への適応の状態を質問</a:t>
            </a:r>
            <a:endParaRPr lang="en-US" altLang="ja-JP" dirty="0" smtClean="0"/>
          </a:p>
          <a:p>
            <a:r>
              <a:rPr lang="en-US" altLang="ja-JP" dirty="0" smtClean="0"/>
              <a:t>YES</a:t>
            </a:r>
            <a:r>
              <a:rPr lang="ja-JP" altLang="en-US" dirty="0" smtClean="0"/>
              <a:t>を＋１、</a:t>
            </a:r>
            <a:r>
              <a:rPr lang="en-US" altLang="ja-JP" dirty="0" smtClean="0"/>
              <a:t>NO</a:t>
            </a:r>
            <a:r>
              <a:rPr lang="ja-JP" altLang="en-US" dirty="0" smtClean="0"/>
              <a:t>を</a:t>
            </a:r>
            <a:r>
              <a:rPr lang="en-US" altLang="ja-JP" dirty="0" smtClean="0"/>
              <a:t>‐1</a:t>
            </a:r>
            <a:r>
              <a:rPr lang="ja-JP" altLang="en-US" dirty="0" smtClean="0"/>
              <a:t>として、ポイント化</a:t>
            </a:r>
            <a:endParaRPr lang="en-US" altLang="ja-JP" dirty="0" smtClean="0"/>
          </a:p>
          <a:p>
            <a:endParaRPr kumimoji="1" lang="en-US" altLang="ja-JP" dirty="0"/>
          </a:p>
          <a:p>
            <a:pPr>
              <a:buFont typeface="Wingdings" panose="05000000000000000000" pitchFamily="2" charset="2"/>
              <a:buChar char="n"/>
            </a:pPr>
            <a:r>
              <a:rPr lang="ja-JP" altLang="en-US" dirty="0" smtClean="0"/>
              <a:t>学習時間</a:t>
            </a:r>
            <a:endParaRPr lang="en-US" altLang="ja-JP" dirty="0" smtClean="0"/>
          </a:p>
          <a:p>
            <a:r>
              <a:rPr kumimoji="1" lang="ja-JP" altLang="en-US" dirty="0" smtClean="0"/>
              <a:t>質問は選択肢入力</a:t>
            </a:r>
            <a:endParaRPr kumimoji="1" lang="en-US" altLang="ja-JP" dirty="0" smtClean="0"/>
          </a:p>
          <a:p>
            <a:r>
              <a:rPr kumimoji="1" lang="ja-JP" altLang="en-US" dirty="0" smtClean="0"/>
              <a:t>順序データとして投入</a:t>
            </a:r>
            <a:endParaRPr kumimoji="1" lang="ja-JP" altLang="en-US" dirty="0"/>
          </a:p>
        </p:txBody>
      </p:sp>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15</a:t>
            </a:fld>
            <a:endParaRPr kumimoji="1" lang="ja-JP" altLang="en-US"/>
          </a:p>
        </p:txBody>
      </p:sp>
    </p:spTree>
    <p:extLst>
      <p:ext uri="{BB962C8B-B14F-4D97-AF65-F5344CB8AC3E}">
        <p14:creationId xmlns:p14="http://schemas.microsoft.com/office/powerpoint/2010/main" val="208640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chemeClr val="accent6">
                    <a:lumMod val="75000"/>
                  </a:schemeClr>
                </a:solidFill>
              </a:rPr>
              <a:t>住関連の説明変数</a:t>
            </a:r>
            <a:endParaRPr kumimoji="1" lang="ja-JP" altLang="en-US" dirty="0">
              <a:solidFill>
                <a:schemeClr val="accent6">
                  <a:lumMod val="75000"/>
                </a:schemeClr>
              </a:solidFill>
            </a:endParaRPr>
          </a:p>
        </p:txBody>
      </p:sp>
      <p:sp>
        <p:nvSpPr>
          <p:cNvPr id="4" name="コンテンツ プレースホルダー 3"/>
          <p:cNvSpPr>
            <a:spLocks noGrp="1"/>
          </p:cNvSpPr>
          <p:nvPr>
            <p:ph idx="1"/>
          </p:nvPr>
        </p:nvSpPr>
        <p:spPr>
          <a:xfrm>
            <a:off x="628650" y="1566154"/>
            <a:ext cx="7886700" cy="5291846"/>
          </a:xfrm>
        </p:spPr>
        <p:txBody>
          <a:bodyPr/>
          <a:lstStyle/>
          <a:p>
            <a:pPr>
              <a:buFont typeface="Wingdings" panose="05000000000000000000" pitchFamily="2" charset="2"/>
              <a:buChar char="n"/>
            </a:pPr>
            <a:r>
              <a:rPr lang="ja-JP" altLang="en-US" dirty="0" smtClean="0"/>
              <a:t>戸建ダミー</a:t>
            </a:r>
            <a:endParaRPr lang="en-US" altLang="ja-JP" dirty="0" smtClean="0"/>
          </a:p>
          <a:p>
            <a:pPr>
              <a:buFont typeface="Wingdings" panose="05000000000000000000" pitchFamily="2" charset="2"/>
              <a:buChar char="n"/>
            </a:pPr>
            <a:r>
              <a:rPr kumimoji="1" lang="ja-JP" altLang="en-US" dirty="0" smtClean="0"/>
              <a:t>階数　</a:t>
            </a:r>
            <a:endParaRPr kumimoji="1" lang="en-US" altLang="ja-JP" dirty="0" smtClean="0"/>
          </a:p>
          <a:p>
            <a:pPr lvl="1"/>
            <a:r>
              <a:rPr kumimoji="1" lang="ja-JP" altLang="en-US" dirty="0" smtClean="0"/>
              <a:t>戸建は</a:t>
            </a:r>
            <a:r>
              <a:rPr kumimoji="1" lang="en-US" altLang="ja-JP" dirty="0" smtClean="0"/>
              <a:t>1</a:t>
            </a:r>
            <a:r>
              <a:rPr lang="ja-JP" altLang="en-US" dirty="0"/>
              <a:t>階</a:t>
            </a:r>
            <a:r>
              <a:rPr kumimoji="1" lang="ja-JP" altLang="en-US" dirty="0" smtClean="0"/>
              <a:t>として変換</a:t>
            </a:r>
            <a:endParaRPr lang="en-US" altLang="ja-JP" dirty="0"/>
          </a:p>
          <a:p>
            <a:pPr>
              <a:buFont typeface="Wingdings" panose="05000000000000000000" pitchFamily="2" charset="2"/>
              <a:buChar char="n"/>
            </a:pPr>
            <a:r>
              <a:rPr lang="ja-JP" altLang="en-US" dirty="0" smtClean="0"/>
              <a:t>住環境ダミー</a:t>
            </a:r>
            <a:endParaRPr lang="en-US" altLang="ja-JP" dirty="0" smtClean="0"/>
          </a:p>
          <a:p>
            <a:pPr lvl="1"/>
            <a:r>
              <a:rPr lang="ja-JP" altLang="en-US" dirty="0"/>
              <a:t>住宅</a:t>
            </a:r>
            <a:r>
              <a:rPr lang="ja-JP" altLang="en-US" dirty="0" smtClean="0"/>
              <a:t>の多いエリア</a:t>
            </a:r>
            <a:endParaRPr lang="en-US" altLang="ja-JP" dirty="0" smtClean="0"/>
          </a:p>
          <a:p>
            <a:pPr lvl="1"/>
            <a:r>
              <a:rPr lang="ja-JP" altLang="en-US" dirty="0" smtClean="0"/>
              <a:t>商業の多いエリア</a:t>
            </a:r>
            <a:endParaRPr lang="en-US" altLang="ja-JP" dirty="0" smtClean="0"/>
          </a:p>
          <a:p>
            <a:pPr lvl="1"/>
            <a:r>
              <a:rPr lang="ja-JP" altLang="en-US" dirty="0"/>
              <a:t>工場</a:t>
            </a:r>
            <a:r>
              <a:rPr lang="ja-JP" altLang="en-US" dirty="0" smtClean="0"/>
              <a:t>の多い</a:t>
            </a:r>
            <a:r>
              <a:rPr lang="ja-JP" altLang="en-US" dirty="0"/>
              <a:t>エリア</a:t>
            </a:r>
            <a:endParaRPr lang="en-US" altLang="ja-JP" dirty="0" smtClean="0"/>
          </a:p>
          <a:p>
            <a:pPr>
              <a:buFont typeface="Wingdings" panose="05000000000000000000" pitchFamily="2" charset="2"/>
              <a:buChar char="n"/>
            </a:pPr>
            <a:r>
              <a:rPr lang="ja-JP" altLang="en-US" dirty="0" smtClean="0"/>
              <a:t>引越しダミー</a:t>
            </a:r>
            <a:endParaRPr lang="en-US" altLang="ja-JP" dirty="0" smtClean="0"/>
          </a:p>
          <a:p>
            <a:pPr lvl="1"/>
            <a:r>
              <a:rPr lang="ja-JP" altLang="en-US" dirty="0" smtClean="0"/>
              <a:t>第</a:t>
            </a:r>
            <a:r>
              <a:rPr lang="en-US" altLang="ja-JP" dirty="0" smtClean="0"/>
              <a:t>7</a:t>
            </a:r>
            <a:r>
              <a:rPr lang="ja-JP" altLang="en-US" dirty="0" smtClean="0"/>
              <a:t>回</a:t>
            </a:r>
            <a:r>
              <a:rPr lang="en-US" altLang="ja-JP" dirty="0" smtClean="0"/>
              <a:t>(</a:t>
            </a:r>
            <a:r>
              <a:rPr lang="ja-JP" altLang="en-US" dirty="0" smtClean="0"/>
              <a:t>小学校に入学時）で引越ししたかを質問</a:t>
            </a:r>
            <a:endParaRPr lang="en-US" altLang="ja-JP" dirty="0" smtClean="0"/>
          </a:p>
          <a:p>
            <a:pPr>
              <a:buFont typeface="Wingdings" panose="05000000000000000000" pitchFamily="2" charset="2"/>
              <a:buChar char="n"/>
            </a:pPr>
            <a:r>
              <a:rPr lang="ja-JP" altLang="en-US" dirty="0" smtClean="0"/>
              <a:t>子供部屋</a:t>
            </a:r>
            <a:r>
              <a:rPr lang="ja-JP" altLang="en-US" dirty="0"/>
              <a:t>ダミ</a:t>
            </a:r>
            <a:r>
              <a:rPr lang="ja-JP" altLang="en-US" dirty="0" smtClean="0"/>
              <a:t>ー</a:t>
            </a:r>
            <a:endParaRPr lang="en-US" altLang="ja-JP" dirty="0" smtClean="0"/>
          </a:p>
          <a:p>
            <a:pPr lvl="1"/>
            <a:r>
              <a:rPr lang="ja-JP" altLang="en-US" dirty="0"/>
              <a:t>第</a:t>
            </a:r>
            <a:r>
              <a:rPr lang="en-US" altLang="ja-JP" dirty="0"/>
              <a:t>7</a:t>
            </a:r>
            <a:r>
              <a:rPr lang="ja-JP" altLang="en-US" dirty="0"/>
              <a:t>回</a:t>
            </a:r>
            <a:r>
              <a:rPr lang="en-US" altLang="ja-JP" dirty="0"/>
              <a:t>(</a:t>
            </a:r>
            <a:r>
              <a:rPr lang="ja-JP" altLang="en-US" dirty="0"/>
              <a:t>小学校に入学時）</a:t>
            </a:r>
            <a:r>
              <a:rPr lang="ja-JP" altLang="en-US" dirty="0" smtClean="0"/>
              <a:t>で子供部屋があるかを</a:t>
            </a:r>
            <a:r>
              <a:rPr lang="ja-JP" altLang="en-US" dirty="0"/>
              <a:t>質問</a:t>
            </a:r>
            <a:endParaRPr lang="en-US" altLang="ja-JP" dirty="0"/>
          </a:p>
          <a:p>
            <a:endParaRPr lang="en-US" altLang="ja-JP" dirty="0"/>
          </a:p>
          <a:p>
            <a:endParaRPr kumimoji="1" lang="ja-JP" altLang="en-US" dirty="0"/>
          </a:p>
        </p:txBody>
      </p:sp>
      <p:sp>
        <p:nvSpPr>
          <p:cNvPr id="3" name="スライド番号プレースホルダー 2"/>
          <p:cNvSpPr>
            <a:spLocks noGrp="1"/>
          </p:cNvSpPr>
          <p:nvPr>
            <p:ph type="sldNum" sz="quarter" idx="12"/>
          </p:nvPr>
        </p:nvSpPr>
        <p:spPr/>
        <p:txBody>
          <a:bodyPr/>
          <a:lstStyle/>
          <a:p>
            <a:fld id="{8792BB93-20E2-47E4-AA42-02E021559F07}" type="slidenum">
              <a:rPr kumimoji="1" lang="ja-JP" altLang="en-US" smtClean="0"/>
              <a:t>16</a:t>
            </a:fld>
            <a:endParaRPr kumimoji="1" lang="ja-JP" altLang="en-US"/>
          </a:p>
        </p:txBody>
      </p:sp>
    </p:spTree>
    <p:extLst>
      <p:ext uri="{BB962C8B-B14F-4D97-AF65-F5344CB8AC3E}">
        <p14:creationId xmlns:p14="http://schemas.microsoft.com/office/powerpoint/2010/main" val="2645851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chemeClr val="accent6">
                    <a:lumMod val="75000"/>
                  </a:schemeClr>
                </a:solidFill>
              </a:rPr>
              <a:t>その他の説明変数</a:t>
            </a:r>
            <a:endParaRPr kumimoji="1" lang="ja-JP" altLang="en-US" dirty="0">
              <a:solidFill>
                <a:schemeClr val="accent6">
                  <a:lumMod val="75000"/>
                </a:schemeClr>
              </a:solidFill>
            </a:endParaRPr>
          </a:p>
        </p:txBody>
      </p:sp>
      <p:sp>
        <p:nvSpPr>
          <p:cNvPr id="4" name="コンテンツ プレースホルダー 3"/>
          <p:cNvSpPr>
            <a:spLocks noGrp="1"/>
          </p:cNvSpPr>
          <p:nvPr>
            <p:ph idx="1"/>
          </p:nvPr>
        </p:nvSpPr>
        <p:spPr>
          <a:xfrm>
            <a:off x="628650" y="1566154"/>
            <a:ext cx="7886700" cy="5291846"/>
          </a:xfrm>
        </p:spPr>
        <p:txBody>
          <a:bodyPr/>
          <a:lstStyle/>
          <a:p>
            <a:pPr>
              <a:buFont typeface="Wingdings" panose="05000000000000000000" pitchFamily="2" charset="2"/>
              <a:buChar char="n"/>
            </a:pPr>
            <a:r>
              <a:rPr lang="ja-JP" altLang="en-US" dirty="0" smtClean="0"/>
              <a:t>親の就業状態</a:t>
            </a:r>
            <a:endParaRPr lang="en-US" altLang="ja-JP" dirty="0" smtClean="0"/>
          </a:p>
          <a:p>
            <a:r>
              <a:rPr kumimoji="1" lang="ja-JP" altLang="en-US" dirty="0" smtClean="0"/>
              <a:t>父</a:t>
            </a:r>
            <a:r>
              <a:rPr lang="ja-JP" altLang="en-US" dirty="0" smtClean="0"/>
              <a:t>母ともに以下をダミー変数処理</a:t>
            </a:r>
            <a:r>
              <a:rPr kumimoji="1" lang="ja-JP" altLang="en-US" dirty="0" smtClean="0"/>
              <a:t>　</a:t>
            </a:r>
            <a:endParaRPr kumimoji="1" lang="en-US" altLang="ja-JP" dirty="0" smtClean="0"/>
          </a:p>
          <a:p>
            <a:pPr lvl="1"/>
            <a:r>
              <a:rPr kumimoji="1" lang="ja-JP" altLang="en-US" dirty="0" smtClean="0"/>
              <a:t>フルタイム</a:t>
            </a:r>
            <a:endParaRPr kumimoji="1" lang="en-US" altLang="ja-JP" dirty="0" smtClean="0"/>
          </a:p>
          <a:p>
            <a:pPr lvl="1"/>
            <a:r>
              <a:rPr lang="ja-JP" altLang="en-US" dirty="0" smtClean="0"/>
              <a:t>パートや内職</a:t>
            </a:r>
            <a:endParaRPr lang="en-US" altLang="ja-JP" dirty="0" smtClean="0"/>
          </a:p>
          <a:p>
            <a:pPr lvl="1"/>
            <a:r>
              <a:rPr kumimoji="1" lang="ja-JP" altLang="en-US" dirty="0" smtClean="0"/>
              <a:t>自営業</a:t>
            </a:r>
            <a:endParaRPr kumimoji="1" lang="en-US" altLang="ja-JP" dirty="0" smtClean="0"/>
          </a:p>
          <a:p>
            <a:pPr lvl="1"/>
            <a:r>
              <a:rPr lang="ja-JP" altLang="en-US" dirty="0" smtClean="0"/>
              <a:t>無職</a:t>
            </a:r>
            <a:endParaRPr lang="en-US" altLang="ja-JP" dirty="0"/>
          </a:p>
          <a:p>
            <a:pPr>
              <a:buFont typeface="Wingdings" panose="05000000000000000000" pitchFamily="2" charset="2"/>
              <a:buChar char="n"/>
            </a:pPr>
            <a:r>
              <a:rPr lang="ja-JP" altLang="en-US" dirty="0" smtClean="0"/>
              <a:t>家庭学習コミットメント</a:t>
            </a:r>
            <a:endParaRPr lang="en-US" altLang="ja-JP" dirty="0" smtClean="0"/>
          </a:p>
          <a:p>
            <a:r>
              <a:rPr lang="ja-JP" altLang="en-US" dirty="0" smtClean="0"/>
              <a:t>父母ともに　</a:t>
            </a:r>
            <a:r>
              <a:rPr lang="en-US" altLang="ja-JP" dirty="0" smtClean="0"/>
              <a:t>1=2</a:t>
            </a:r>
            <a:r>
              <a:rPr lang="ja-JP" altLang="en-US" dirty="0" err="1" smtClean="0"/>
              <a:t>，</a:t>
            </a:r>
            <a:r>
              <a:rPr lang="en-US" altLang="ja-JP" dirty="0" smtClean="0"/>
              <a:t>2=1</a:t>
            </a:r>
            <a:r>
              <a:rPr lang="ja-JP" altLang="en-US" dirty="0" err="1" smtClean="0"/>
              <a:t>，</a:t>
            </a:r>
            <a:r>
              <a:rPr lang="en-US" altLang="ja-JP" dirty="0" smtClean="0"/>
              <a:t>3=0</a:t>
            </a:r>
            <a:r>
              <a:rPr lang="ja-JP" altLang="en-US" dirty="0" smtClean="0"/>
              <a:t>でポイント化</a:t>
            </a:r>
            <a:endParaRPr lang="en-US" altLang="ja-JP" dirty="0" smtClean="0"/>
          </a:p>
          <a:p>
            <a:endParaRPr lang="en-US" altLang="ja-JP" dirty="0" smtClean="0"/>
          </a:p>
          <a:p>
            <a:endParaRPr lang="en-US" altLang="ja-JP" dirty="0"/>
          </a:p>
          <a:p>
            <a:endParaRPr kumimoji="1" lang="ja-JP" altLang="en-US" dirty="0"/>
          </a:p>
        </p:txBody>
      </p:sp>
      <p:sp>
        <p:nvSpPr>
          <p:cNvPr id="3" name="スライド番号プレースホルダー 2"/>
          <p:cNvSpPr>
            <a:spLocks noGrp="1"/>
          </p:cNvSpPr>
          <p:nvPr>
            <p:ph type="sldNum" sz="quarter" idx="12"/>
          </p:nvPr>
        </p:nvSpPr>
        <p:spPr/>
        <p:txBody>
          <a:bodyPr/>
          <a:lstStyle/>
          <a:p>
            <a:fld id="{8792BB93-20E2-47E4-AA42-02E021559F07}" type="slidenum">
              <a:rPr kumimoji="1" lang="ja-JP" altLang="en-US" smtClean="0"/>
              <a:t>17</a:t>
            </a:fld>
            <a:endParaRPr kumimoji="1" lang="ja-JP" altLang="en-US"/>
          </a:p>
        </p:txBody>
      </p:sp>
    </p:spTree>
    <p:extLst>
      <p:ext uri="{BB962C8B-B14F-4D97-AF65-F5344CB8AC3E}">
        <p14:creationId xmlns:p14="http://schemas.microsoft.com/office/powerpoint/2010/main" val="3008062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330740"/>
            <a:ext cx="7886700" cy="6264369"/>
          </a:xfrm>
        </p:spPr>
        <p:txBody>
          <a:bodyPr>
            <a:normAutofit/>
          </a:bodyPr>
          <a:lstStyle/>
          <a:p>
            <a:pPr>
              <a:buFont typeface="Wingdings" panose="05000000000000000000" pitchFamily="2" charset="2"/>
              <a:buChar char="n"/>
            </a:pPr>
            <a:r>
              <a:rPr lang="ja-JP" altLang="en-US" dirty="0" smtClean="0"/>
              <a:t>家族数や兄弟姉妹の数</a:t>
            </a:r>
            <a:endParaRPr lang="en-US" altLang="ja-JP" dirty="0" smtClean="0"/>
          </a:p>
          <a:p>
            <a:pPr>
              <a:buFont typeface="Wingdings" panose="05000000000000000000" pitchFamily="2" charset="2"/>
              <a:buChar char="n"/>
            </a:pPr>
            <a:r>
              <a:rPr lang="ja-JP" altLang="en-US" dirty="0"/>
              <a:t>祖父母</a:t>
            </a:r>
            <a:r>
              <a:rPr lang="ja-JP" altLang="en-US" dirty="0" smtClean="0"/>
              <a:t>の支援</a:t>
            </a:r>
            <a:endParaRPr lang="en-US" altLang="ja-JP" dirty="0" smtClean="0"/>
          </a:p>
          <a:p>
            <a:pPr>
              <a:buFont typeface="Wingdings" panose="05000000000000000000" pitchFamily="2" charset="2"/>
              <a:buChar char="n"/>
            </a:pPr>
            <a:r>
              <a:rPr lang="ja-JP" altLang="en-US" dirty="0"/>
              <a:t>父母</a:t>
            </a:r>
            <a:r>
              <a:rPr lang="ja-JP" altLang="en-US" dirty="0" smtClean="0"/>
              <a:t>の学歴</a:t>
            </a:r>
            <a:endParaRPr lang="en-US" altLang="ja-JP" dirty="0" smtClean="0"/>
          </a:p>
          <a:p>
            <a:pPr>
              <a:buFont typeface="Wingdings" panose="05000000000000000000" pitchFamily="2" charset="2"/>
              <a:buChar char="n"/>
            </a:pPr>
            <a:r>
              <a:rPr lang="ja-JP" altLang="en-US" dirty="0" smtClean="0"/>
              <a:t>世帯年収</a:t>
            </a:r>
            <a:endParaRPr lang="en-US" altLang="ja-JP" dirty="0" smtClean="0"/>
          </a:p>
          <a:p>
            <a:pPr>
              <a:buFont typeface="Wingdings" panose="05000000000000000000" pitchFamily="2" charset="2"/>
              <a:buChar char="n"/>
            </a:pPr>
            <a:r>
              <a:rPr lang="ja-JP" altLang="en-US" dirty="0" smtClean="0"/>
              <a:t>病気の有無</a:t>
            </a:r>
            <a:endParaRPr lang="en-US" altLang="ja-JP" dirty="0" smtClean="0"/>
          </a:p>
          <a:p>
            <a:pPr>
              <a:buFont typeface="Wingdings" panose="05000000000000000000" pitchFamily="2" charset="2"/>
              <a:buChar char="n"/>
            </a:pPr>
            <a:r>
              <a:rPr lang="ja-JP" altLang="en-US" dirty="0"/>
              <a:t>子育</a:t>
            </a:r>
            <a:r>
              <a:rPr lang="ja-JP" altLang="en-US" dirty="0" smtClean="0"/>
              <a:t>ての喜び</a:t>
            </a:r>
            <a:endParaRPr lang="en-US" altLang="ja-JP" dirty="0" smtClean="0"/>
          </a:p>
          <a:p>
            <a:r>
              <a:rPr lang="ja-JP" altLang="en-US" dirty="0"/>
              <a:t>項目</a:t>
            </a:r>
            <a:r>
              <a:rPr lang="ja-JP" altLang="en-US" dirty="0" smtClean="0"/>
              <a:t>をポイント化</a:t>
            </a:r>
            <a:endParaRPr lang="en-US" altLang="ja-JP" dirty="0" smtClean="0"/>
          </a:p>
          <a:p>
            <a:pPr>
              <a:buFont typeface="Wingdings" panose="05000000000000000000" pitchFamily="2" charset="2"/>
              <a:buChar char="n"/>
            </a:pPr>
            <a:r>
              <a:rPr lang="ja-JP" altLang="en-US" dirty="0"/>
              <a:t>子</a:t>
            </a:r>
            <a:r>
              <a:rPr lang="ja-JP" altLang="en-US" dirty="0" smtClean="0"/>
              <a:t>育ての苦悩</a:t>
            </a:r>
            <a:endParaRPr lang="en-US" altLang="ja-JP" dirty="0" smtClean="0"/>
          </a:p>
          <a:p>
            <a:r>
              <a:rPr lang="ja-JP" altLang="en-US" dirty="0"/>
              <a:t>項目</a:t>
            </a:r>
            <a:r>
              <a:rPr lang="ja-JP" altLang="en-US"/>
              <a:t>を</a:t>
            </a:r>
            <a:r>
              <a:rPr lang="ja-JP" altLang="en-US" smtClean="0"/>
              <a:t>ポイント化</a:t>
            </a:r>
            <a:endParaRPr lang="en-US" altLang="ja-JP" dirty="0" smtClean="0"/>
          </a:p>
          <a:p>
            <a:pPr>
              <a:buFont typeface="Wingdings" panose="05000000000000000000" pitchFamily="2" charset="2"/>
              <a:buChar char="n"/>
            </a:pPr>
            <a:r>
              <a:rPr lang="ja-JP" altLang="en-US" dirty="0" smtClean="0"/>
              <a:t>ゲーム</a:t>
            </a:r>
            <a:r>
              <a:rPr lang="ja-JP" altLang="en-US" dirty="0"/>
              <a:t>と</a:t>
            </a:r>
            <a:r>
              <a:rPr lang="en-US" altLang="ja-JP" dirty="0"/>
              <a:t>TV</a:t>
            </a:r>
            <a:r>
              <a:rPr lang="ja-JP" altLang="en-US" dirty="0" smtClean="0"/>
              <a:t>時間</a:t>
            </a:r>
            <a:endParaRPr lang="en-US" altLang="ja-JP" dirty="0" smtClean="0"/>
          </a:p>
          <a:p>
            <a:r>
              <a:rPr lang="ja-JP" altLang="en-US" dirty="0" smtClean="0"/>
              <a:t>質問は選択肢　</a:t>
            </a:r>
            <a:endParaRPr lang="en-US" altLang="ja-JP" dirty="0" smtClean="0"/>
          </a:p>
          <a:p>
            <a:r>
              <a:rPr lang="ja-JP" altLang="en-US" dirty="0" smtClean="0"/>
              <a:t>順序データで</a:t>
            </a:r>
            <a:r>
              <a:rPr lang="ja-JP" altLang="en-US" dirty="0"/>
              <a:t>変数</a:t>
            </a:r>
            <a:r>
              <a:rPr lang="ja-JP" altLang="en-US" dirty="0" smtClean="0"/>
              <a:t>投入</a:t>
            </a:r>
            <a:endParaRPr lang="en-US" altLang="ja-JP" dirty="0"/>
          </a:p>
          <a:p>
            <a:pPr marL="0" indent="0">
              <a:buNone/>
            </a:pPr>
            <a:endParaRPr lang="en-US" altLang="ja-JP" dirty="0" smtClean="0"/>
          </a:p>
        </p:txBody>
      </p:sp>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18</a:t>
            </a:fld>
            <a:endParaRPr kumimoji="1" lang="ja-JP" altLang="en-US"/>
          </a:p>
        </p:txBody>
      </p:sp>
    </p:spTree>
    <p:extLst>
      <p:ext uri="{BB962C8B-B14F-4D97-AF65-F5344CB8AC3E}">
        <p14:creationId xmlns:p14="http://schemas.microsoft.com/office/powerpoint/2010/main" val="19719599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bg2">
                    <a:lumMod val="50000"/>
                  </a:schemeClr>
                </a:solidFill>
              </a:rPr>
              <a:t>分析結果</a:t>
            </a:r>
            <a:endParaRPr kumimoji="1" lang="ja-JP" altLang="en-US" dirty="0">
              <a:solidFill>
                <a:schemeClr val="bg2">
                  <a:lumMod val="50000"/>
                </a:schemeClr>
              </a:solidFill>
            </a:endParaRPr>
          </a:p>
        </p:txBody>
      </p:sp>
      <p:sp>
        <p:nvSpPr>
          <p:cNvPr id="3" name="コンテンツ プレースホルダー 2"/>
          <p:cNvSpPr>
            <a:spLocks noGrp="1"/>
          </p:cNvSpPr>
          <p:nvPr>
            <p:ph idx="1"/>
          </p:nvPr>
        </p:nvSpPr>
        <p:spPr/>
        <p:txBody>
          <a:bodyPr/>
          <a:lstStyle/>
          <a:p>
            <a:pPr>
              <a:buFont typeface="Wingdings" panose="05000000000000000000" pitchFamily="2" charset="2"/>
              <a:buChar char="n"/>
            </a:pPr>
            <a:r>
              <a:rPr kumimoji="1" lang="ja-JP" altLang="en-US" dirty="0" smtClean="0"/>
              <a:t>分析の過程</a:t>
            </a:r>
            <a:endParaRPr kumimoji="1" lang="en-US" altLang="ja-JP" dirty="0" smtClean="0"/>
          </a:p>
          <a:p>
            <a:pPr>
              <a:buFont typeface="Wingdings" panose="05000000000000000000" pitchFamily="2" charset="2"/>
              <a:buChar char="n"/>
            </a:pPr>
            <a:endParaRPr kumimoji="1" lang="en-US" altLang="ja-JP" dirty="0" smtClean="0"/>
          </a:p>
          <a:p>
            <a:r>
              <a:rPr kumimoji="1" lang="ja-JP" altLang="en-US" dirty="0" smtClean="0"/>
              <a:t>住宅環境の変数は、有意な結果にならなかった</a:t>
            </a:r>
            <a:endParaRPr kumimoji="1" lang="en-US" altLang="ja-JP" dirty="0" smtClean="0"/>
          </a:p>
          <a:p>
            <a:r>
              <a:rPr lang="ja-JP" altLang="en-US" dirty="0" smtClean="0"/>
              <a:t>このため、この変数の投入を抜きで分析した</a:t>
            </a:r>
            <a:endParaRPr lang="en-US" altLang="ja-JP" dirty="0" smtClean="0"/>
          </a:p>
          <a:p>
            <a:endParaRPr kumimoji="1" lang="en-US" altLang="ja-JP" dirty="0"/>
          </a:p>
          <a:p>
            <a:r>
              <a:rPr lang="ja-JP" altLang="en-US" dirty="0" smtClean="0"/>
              <a:t>戸建ダミーも有意にならず、</a:t>
            </a:r>
            <a:r>
              <a:rPr lang="ja-JP" altLang="en-US" dirty="0"/>
              <a:t>住宅の</a:t>
            </a:r>
            <a:r>
              <a:rPr lang="ja-JP" altLang="en-US" dirty="0" smtClean="0"/>
              <a:t>階数とのマルチこの可能性も出るため</a:t>
            </a:r>
            <a:endParaRPr lang="en-US" altLang="ja-JP" dirty="0" smtClean="0"/>
          </a:p>
          <a:p>
            <a:r>
              <a:rPr lang="ja-JP" altLang="en-US" dirty="0" smtClean="0"/>
              <a:t>住宅の階数で分析した</a:t>
            </a:r>
            <a:endParaRPr kumimoji="1" lang="ja-JP" altLang="en-US" dirty="0"/>
          </a:p>
        </p:txBody>
      </p:sp>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19</a:t>
            </a:fld>
            <a:endParaRPr kumimoji="1" lang="ja-JP" altLang="en-US"/>
          </a:p>
        </p:txBody>
      </p:sp>
    </p:spTree>
    <p:extLst>
      <p:ext uri="{BB962C8B-B14F-4D97-AF65-F5344CB8AC3E}">
        <p14:creationId xmlns:p14="http://schemas.microsoft.com/office/powerpoint/2010/main" val="2776953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a:t>
            </a:r>
            <a:r>
              <a:rPr kumimoji="1" lang="ja-JP" altLang="en-US" dirty="0" smtClean="0"/>
              <a:t>の背景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住宅は子どもへどのような影響を与えるのか？</a:t>
            </a:r>
            <a:endParaRPr kumimoji="1" lang="en-US" altLang="ja-JP" dirty="0" smtClean="0"/>
          </a:p>
          <a:p>
            <a:endParaRPr lang="en-US" altLang="ja-JP" dirty="0"/>
          </a:p>
          <a:p>
            <a:r>
              <a:rPr kumimoji="1" lang="ja-JP" altLang="en-US" dirty="0" smtClean="0"/>
              <a:t>住環境は</a:t>
            </a:r>
            <a:r>
              <a:rPr lang="ja-JP" altLang="en-US" dirty="0"/>
              <a:t>どのような影響を与えるの</a:t>
            </a:r>
            <a:r>
              <a:rPr lang="ja-JP" altLang="en-US" dirty="0" smtClean="0"/>
              <a:t>か？</a:t>
            </a:r>
            <a:endParaRPr lang="en-US" altLang="ja-JP" dirty="0"/>
          </a:p>
          <a:p>
            <a:endParaRPr kumimoji="1" lang="en-US" altLang="ja-JP" dirty="0" smtClean="0"/>
          </a:p>
          <a:p>
            <a:r>
              <a:rPr lang="ja-JP" altLang="en-US" dirty="0" smtClean="0"/>
              <a:t>引っ越しなどの住環境の変化は</a:t>
            </a:r>
            <a:r>
              <a:rPr lang="ja-JP" altLang="en-US" dirty="0"/>
              <a:t>どのような影響を与えるの</a:t>
            </a:r>
            <a:r>
              <a:rPr lang="ja-JP" altLang="en-US" dirty="0" smtClean="0"/>
              <a:t>か？</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2</a:t>
            </a:fld>
            <a:endParaRPr kumimoji="1" lang="ja-JP" altLang="en-US"/>
          </a:p>
        </p:txBody>
      </p:sp>
    </p:spTree>
    <p:extLst>
      <p:ext uri="{BB962C8B-B14F-4D97-AF65-F5344CB8AC3E}">
        <p14:creationId xmlns:p14="http://schemas.microsoft.com/office/powerpoint/2010/main" val="90483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7886700" cy="831376"/>
          </a:xfrm>
        </p:spPr>
        <p:txBody>
          <a:bodyPr/>
          <a:lstStyle/>
          <a:p>
            <a:r>
              <a:rPr kumimoji="1" lang="ja-JP" altLang="en-US" dirty="0" smtClean="0">
                <a:solidFill>
                  <a:schemeClr val="bg2">
                    <a:lumMod val="50000"/>
                  </a:schemeClr>
                </a:solidFill>
              </a:rPr>
              <a:t>問題行動</a:t>
            </a:r>
            <a:endParaRPr kumimoji="1" lang="ja-JP" altLang="en-US" dirty="0">
              <a:solidFill>
                <a:schemeClr val="bg2">
                  <a:lumMod val="50000"/>
                </a:schemeClr>
              </a:solidFill>
            </a:endParaRPr>
          </a:p>
        </p:txBody>
      </p:sp>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20</a:t>
            </a:fld>
            <a:endParaRPr kumimoji="1" lang="ja-JP" altLang="en-US"/>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897301258"/>
              </p:ext>
            </p:extLst>
          </p:nvPr>
        </p:nvGraphicFramePr>
        <p:xfrm>
          <a:off x="2639029" y="0"/>
          <a:ext cx="5522477" cy="6831031"/>
        </p:xfrm>
        <a:graphic>
          <a:graphicData uri="http://schemas.openxmlformats.org/drawingml/2006/table">
            <a:tbl>
              <a:tblPr>
                <a:tableStyleId>{5C22544A-7EE6-4342-B048-85BDC9FD1C3A}</a:tableStyleId>
              </a:tblPr>
              <a:tblGrid>
                <a:gridCol w="2083953"/>
                <a:gridCol w="1019983"/>
                <a:gridCol w="409438"/>
                <a:gridCol w="921823"/>
                <a:gridCol w="1087280"/>
              </a:tblGrid>
              <a:tr h="216465">
                <a:tc>
                  <a:txBody>
                    <a:bodyPr/>
                    <a:lstStyle/>
                    <a:p>
                      <a:pPr algn="l" fontAlgn="b"/>
                      <a:r>
                        <a:rPr lang="ja-JP" altLang="en-US" sz="1400" u="none" strike="noStrike" dirty="0">
                          <a:effectLst/>
                        </a:rPr>
                        <a:t>　</a:t>
                      </a:r>
                      <a:endParaRPr lang="ja-JP" altLang="en-US" sz="1400" b="0" i="0" u="none" strike="noStrike" dirty="0">
                        <a:solidFill>
                          <a:srgbClr val="333399"/>
                        </a:solidFill>
                        <a:effectLst/>
                        <a:latin typeface="MS Gothic" panose="020B0609070205080204" pitchFamily="49" charset="-128"/>
                        <a:ea typeface="MS Gothic" panose="020B0609070205080204" pitchFamily="49" charset="-128"/>
                      </a:endParaRPr>
                    </a:p>
                  </a:txBody>
                  <a:tcPr marL="6243" marR="6243" marT="6243" marB="0" anchor="b"/>
                </a:tc>
                <a:tc gridSpan="2">
                  <a:txBody>
                    <a:bodyPr/>
                    <a:lstStyle/>
                    <a:p>
                      <a:pPr algn="ctr" fontAlgn="b"/>
                      <a:r>
                        <a:rPr lang="en-US" sz="1400" u="none" strike="noStrike">
                          <a:effectLst/>
                        </a:rPr>
                        <a:t>B</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nchor="b"/>
                </a:tc>
                <a:tc hMerge="1">
                  <a:txBody>
                    <a:bodyPr/>
                    <a:lstStyle/>
                    <a:p>
                      <a:endParaRPr kumimoji="1" lang="ja-JP" altLang="en-US"/>
                    </a:p>
                  </a:txBody>
                  <a:tcPr/>
                </a:tc>
                <a:tc>
                  <a:txBody>
                    <a:bodyPr/>
                    <a:lstStyle/>
                    <a:p>
                      <a:pPr algn="ctr" fontAlgn="b"/>
                      <a:r>
                        <a:rPr lang="ja-JP" altLang="en-US" sz="1400" u="none" strike="noStrike">
                          <a:effectLst/>
                        </a:rPr>
                        <a:t>標準誤差</a:t>
                      </a:r>
                      <a:endParaRPr lang="ja-JP" alt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nchor="b"/>
                </a:tc>
                <a:tc>
                  <a:txBody>
                    <a:bodyPr/>
                    <a:lstStyle/>
                    <a:p>
                      <a:pPr algn="ctr" fontAlgn="b"/>
                      <a:r>
                        <a:rPr lang="en-US" sz="1400" u="none" strike="noStrike">
                          <a:effectLst/>
                        </a:rPr>
                        <a:t>t </a:t>
                      </a:r>
                      <a:r>
                        <a:rPr lang="ja-JP" altLang="en-US" sz="1400" u="none" strike="noStrike">
                          <a:effectLst/>
                        </a:rPr>
                        <a:t>値</a:t>
                      </a:r>
                      <a:endParaRPr lang="ja-JP" alt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nchor="b"/>
                </a:tc>
              </a:tr>
              <a:tr h="216465">
                <a:tc>
                  <a:txBody>
                    <a:bodyPr/>
                    <a:lstStyle/>
                    <a:p>
                      <a:pPr algn="l" fontAlgn="t"/>
                      <a:r>
                        <a:rPr lang="en-US" altLang="ja-JP" sz="1400" u="none" strike="noStrike">
                          <a:effectLst/>
                        </a:rPr>
                        <a:t>(</a:t>
                      </a:r>
                      <a:r>
                        <a:rPr lang="ja-JP" altLang="en-US" sz="1400" u="none" strike="noStrike">
                          <a:effectLst/>
                        </a:rPr>
                        <a:t>定数</a:t>
                      </a:r>
                      <a:r>
                        <a:rPr lang="en-US" altLang="ja-JP" sz="1400" u="none" strike="noStrike">
                          <a:effectLst/>
                        </a:rPr>
                        <a:t>)</a:t>
                      </a:r>
                      <a:endParaRPr lang="en-US" altLang="ja-JP"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0.488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0.201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2.426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gender_menD</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-0.002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0.031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-0.052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educ_m2</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0.032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0.014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2.247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educ_f2</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-0.017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0.011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-1.534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moving7D</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0.122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0.054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2.261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child_room7D</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-0.025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0.034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-0.736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42941">
                <a:tc>
                  <a:txBody>
                    <a:bodyPr/>
                    <a:lstStyle/>
                    <a:p>
                      <a:pPr algn="l" fontAlgn="t"/>
                      <a:r>
                        <a:rPr lang="en-US" sz="1400" u="none" strike="noStrike">
                          <a:effectLst/>
                        </a:rPr>
                        <a:t>income_amount_all8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sz="1400" u="none" strike="noStrike">
                          <a:effectLst/>
                        </a:rPr>
                        <a:t>1.626E-05</a:t>
                      </a:r>
                      <a:endParaRPr 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0.000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0.488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n_family8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0.041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0.019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2.157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n_siblings_twins8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-0.151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0.029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-5.182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rel_gp8D</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0.162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0.042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3.874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floor8H1</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-0.003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0.007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-0.460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aftersch_who_18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0.049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0.060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0.813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book8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-0.033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0.012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-2.767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commit_m_sum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0.052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0.009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5.706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commit_f_sum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0.052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0.008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6.370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expen8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-0.001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0.001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-1.983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tv8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0.098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0.017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5.778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game8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0.256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0.021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12.005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dirty="0">
                          <a:effectLst/>
                        </a:rPr>
                        <a:t>sick8</a:t>
                      </a:r>
                      <a:endParaRPr lang="en-US" sz="1400" b="0" i="0" u="none" strike="noStrike" dirty="0">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0.241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dirty="0">
                          <a:effectLst/>
                        </a:rPr>
                        <a:t>***</a:t>
                      </a:r>
                      <a:endParaRPr lang="ja-JP" altLang="en-US" sz="1400" b="0" i="0" u="none" strike="noStrike" dirty="0">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0.047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5.104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work_m8f</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-0.059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0.012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-4.935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work_m8p</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-0.110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0.037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-2.969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work_m8m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-0.068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0.063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-1.093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work_f8f</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0.223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0.060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3.732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work_f8p</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0.370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0.209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1.769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work_f8m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0.217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0.074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2.930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distress_sum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0.480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0.009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56.421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good_sum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-0.034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0.005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-7.247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POS</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-0.211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0.012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-17.710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BIH</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0.029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0.008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3.589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r>
              <a:tr h="216465">
                <a:tc>
                  <a:txBody>
                    <a:bodyPr/>
                    <a:lstStyle/>
                    <a:p>
                      <a:pPr algn="l" fontAlgn="t"/>
                      <a:r>
                        <a:rPr lang="en-US" sz="1400" u="none" strike="noStrike">
                          <a:effectLst/>
                        </a:rPr>
                        <a:t>hours_study8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-0.101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a:effectLst/>
                        </a:rPr>
                        <a:t>0.021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243" marR="6243" marT="6243" marB="0"/>
                </a:tc>
                <a:tc>
                  <a:txBody>
                    <a:bodyPr/>
                    <a:lstStyle/>
                    <a:p>
                      <a:pPr algn="r" fontAlgn="t"/>
                      <a:r>
                        <a:rPr lang="en-US" altLang="ja-JP" sz="1400" u="none" strike="noStrike" dirty="0">
                          <a:effectLst/>
                        </a:rPr>
                        <a:t>-4.874</a:t>
                      </a:r>
                      <a:endParaRPr lang="en-US" altLang="ja-JP" sz="1400" b="0" i="0" u="none" strike="noStrike" dirty="0">
                        <a:solidFill>
                          <a:srgbClr val="993300"/>
                        </a:solidFill>
                        <a:effectLst/>
                        <a:latin typeface="MS Gothic" panose="020B0609070205080204" pitchFamily="49" charset="-128"/>
                        <a:ea typeface="MS Gothic" panose="020B0609070205080204" pitchFamily="49" charset="-128"/>
                      </a:endParaRPr>
                    </a:p>
                  </a:txBody>
                  <a:tcPr marL="6243" marR="6243" marT="6243" marB="0"/>
                </a:tc>
              </a:tr>
            </a:tbl>
          </a:graphicData>
        </a:graphic>
      </p:graphicFrame>
      <p:sp>
        <p:nvSpPr>
          <p:cNvPr id="3" name="テキスト ボックス 2"/>
          <p:cNvSpPr txBox="1"/>
          <p:nvPr/>
        </p:nvSpPr>
        <p:spPr>
          <a:xfrm>
            <a:off x="578273" y="1994170"/>
            <a:ext cx="5735866" cy="1569660"/>
          </a:xfrm>
          <a:prstGeom prst="rect">
            <a:avLst/>
          </a:prstGeom>
          <a:solidFill>
            <a:schemeClr val="accent4">
              <a:lumMod val="40000"/>
              <a:lumOff val="60000"/>
            </a:schemeClr>
          </a:solidFill>
        </p:spPr>
        <p:txBody>
          <a:bodyPr wrap="none" rtlCol="0">
            <a:spAutoFit/>
          </a:bodyPr>
          <a:lstStyle/>
          <a:p>
            <a:r>
              <a:rPr kumimoji="1" lang="ja-JP" altLang="en-US" sz="2400" dirty="0" smtClean="0"/>
              <a:t>問題行動は、あまり住環境には関連がない</a:t>
            </a:r>
            <a:endParaRPr kumimoji="1" lang="en-US" altLang="ja-JP" sz="2400" dirty="0" smtClean="0"/>
          </a:p>
          <a:p>
            <a:r>
              <a:rPr kumimoji="1" lang="ja-JP" altLang="en-US" sz="2400" dirty="0" smtClean="0"/>
              <a:t>兄弟が多いと少なく、</a:t>
            </a:r>
            <a:endParaRPr kumimoji="1" lang="en-US" altLang="ja-JP" sz="2400" dirty="0" smtClean="0"/>
          </a:p>
          <a:p>
            <a:r>
              <a:rPr kumimoji="1" lang="ja-JP" altLang="en-US" sz="2400" dirty="0" smtClean="0"/>
              <a:t>本を読む子も少ない、</a:t>
            </a:r>
            <a:endParaRPr kumimoji="1" lang="en-US" altLang="ja-JP" sz="2400" dirty="0" smtClean="0"/>
          </a:p>
          <a:p>
            <a:r>
              <a:rPr kumimoji="1" lang="ja-JP" altLang="en-US" sz="2400" dirty="0" smtClean="0"/>
              <a:t>親が子育てに喜びを感じていると少ない</a:t>
            </a:r>
            <a:endParaRPr kumimoji="1" lang="ja-JP" altLang="en-US" sz="2400" dirty="0"/>
          </a:p>
        </p:txBody>
      </p:sp>
    </p:spTree>
    <p:extLst>
      <p:ext uri="{BB962C8B-B14F-4D97-AF65-F5344CB8AC3E}">
        <p14:creationId xmlns:p14="http://schemas.microsoft.com/office/powerpoint/2010/main" val="345666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7886700" cy="1108953"/>
          </a:xfrm>
        </p:spPr>
        <p:txBody>
          <a:bodyPr>
            <a:normAutofit fontScale="90000"/>
          </a:bodyPr>
          <a:lstStyle/>
          <a:p>
            <a:r>
              <a:rPr kumimoji="1" lang="ja-JP" altLang="en-US" dirty="0" smtClean="0">
                <a:solidFill>
                  <a:schemeClr val="bg2">
                    <a:lumMod val="50000"/>
                  </a:schemeClr>
                </a:solidFill>
              </a:rPr>
              <a:t>学校への</a:t>
            </a:r>
            <a:r>
              <a:rPr kumimoji="1" lang="en-US" altLang="ja-JP" dirty="0" smtClean="0">
                <a:solidFill>
                  <a:schemeClr val="bg2">
                    <a:lumMod val="50000"/>
                  </a:schemeClr>
                </a:solidFill>
              </a:rPr>
              <a:t/>
            </a:r>
            <a:br>
              <a:rPr kumimoji="1" lang="en-US" altLang="ja-JP" dirty="0" smtClean="0">
                <a:solidFill>
                  <a:schemeClr val="bg2">
                    <a:lumMod val="50000"/>
                  </a:schemeClr>
                </a:solidFill>
              </a:rPr>
            </a:br>
            <a:r>
              <a:rPr kumimoji="1" lang="ja-JP" altLang="en-US" dirty="0" smtClean="0">
                <a:solidFill>
                  <a:schemeClr val="bg2">
                    <a:lumMod val="50000"/>
                  </a:schemeClr>
                </a:solidFill>
              </a:rPr>
              <a:t>適応度</a:t>
            </a:r>
            <a:endParaRPr kumimoji="1" lang="ja-JP" altLang="en-US" dirty="0">
              <a:solidFill>
                <a:schemeClr val="bg2">
                  <a:lumMod val="50000"/>
                </a:schemeClr>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484325868"/>
              </p:ext>
            </p:extLst>
          </p:nvPr>
        </p:nvGraphicFramePr>
        <p:xfrm>
          <a:off x="2822437" y="0"/>
          <a:ext cx="5395588" cy="6858006"/>
        </p:xfrm>
        <a:graphic>
          <a:graphicData uri="http://schemas.openxmlformats.org/drawingml/2006/table">
            <a:tbl>
              <a:tblPr>
                <a:tableStyleId>{5C22544A-7EE6-4342-B048-85BDC9FD1C3A}</a:tableStyleId>
              </a:tblPr>
              <a:tblGrid>
                <a:gridCol w="2227537"/>
                <a:gridCol w="829139"/>
                <a:gridCol w="358882"/>
                <a:gridCol w="990015"/>
                <a:gridCol w="990015"/>
              </a:tblGrid>
              <a:tr h="221226">
                <a:tc>
                  <a:txBody>
                    <a:bodyPr/>
                    <a:lstStyle/>
                    <a:p>
                      <a:pPr algn="l" fontAlgn="b"/>
                      <a:r>
                        <a:rPr lang="ja-JP" altLang="en-US" sz="1400" u="none" strike="noStrike" dirty="0">
                          <a:effectLst/>
                        </a:rPr>
                        <a:t>　</a:t>
                      </a:r>
                      <a:endParaRPr lang="ja-JP" altLang="en-US" sz="1400" b="0" i="0" u="none" strike="noStrike" dirty="0">
                        <a:solidFill>
                          <a:srgbClr val="333399"/>
                        </a:solidFill>
                        <a:effectLst/>
                        <a:latin typeface="MS Gothic" panose="020B0609070205080204" pitchFamily="49" charset="-128"/>
                        <a:ea typeface="MS Gothic" panose="020B0609070205080204" pitchFamily="49" charset="-128"/>
                      </a:endParaRPr>
                    </a:p>
                  </a:txBody>
                  <a:tcPr marL="6380" marR="6380" marT="6380" marB="0" anchor="b"/>
                </a:tc>
                <a:tc gridSpan="2">
                  <a:txBody>
                    <a:bodyPr/>
                    <a:lstStyle/>
                    <a:p>
                      <a:pPr algn="ctr" fontAlgn="b"/>
                      <a:r>
                        <a:rPr lang="en-US" sz="1400" u="none" strike="noStrike">
                          <a:effectLst/>
                        </a:rPr>
                        <a:t>B</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nchor="b"/>
                </a:tc>
                <a:tc hMerge="1">
                  <a:txBody>
                    <a:bodyPr/>
                    <a:lstStyle/>
                    <a:p>
                      <a:endParaRPr kumimoji="1" lang="ja-JP" altLang="en-US"/>
                    </a:p>
                  </a:txBody>
                  <a:tcPr/>
                </a:tc>
                <a:tc>
                  <a:txBody>
                    <a:bodyPr/>
                    <a:lstStyle/>
                    <a:p>
                      <a:pPr algn="ctr" fontAlgn="b"/>
                      <a:r>
                        <a:rPr lang="ja-JP" altLang="en-US" sz="1400" u="none" strike="noStrike">
                          <a:effectLst/>
                        </a:rPr>
                        <a:t>標準誤差</a:t>
                      </a:r>
                      <a:endParaRPr lang="ja-JP" alt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nchor="b"/>
                </a:tc>
                <a:tc>
                  <a:txBody>
                    <a:bodyPr/>
                    <a:lstStyle/>
                    <a:p>
                      <a:pPr algn="ctr" fontAlgn="b"/>
                      <a:r>
                        <a:rPr lang="en-US" sz="1400" u="none" strike="noStrike">
                          <a:effectLst/>
                        </a:rPr>
                        <a:t>t </a:t>
                      </a:r>
                      <a:r>
                        <a:rPr lang="ja-JP" altLang="en-US" sz="1400" u="none" strike="noStrike">
                          <a:effectLst/>
                        </a:rPr>
                        <a:t>値</a:t>
                      </a:r>
                      <a:endParaRPr lang="ja-JP" alt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nchor="b"/>
                </a:tc>
              </a:tr>
              <a:tr h="221226">
                <a:tc>
                  <a:txBody>
                    <a:bodyPr/>
                    <a:lstStyle/>
                    <a:p>
                      <a:pPr algn="l" fontAlgn="t"/>
                      <a:r>
                        <a:rPr lang="en-US" altLang="ja-JP" sz="1400" u="none" strike="noStrike">
                          <a:effectLst/>
                        </a:rPr>
                        <a:t>(</a:t>
                      </a:r>
                      <a:r>
                        <a:rPr lang="ja-JP" altLang="en-US" sz="1400" u="none" strike="noStrike">
                          <a:effectLst/>
                        </a:rPr>
                        <a:t>定数</a:t>
                      </a:r>
                      <a:r>
                        <a:rPr lang="en-US" altLang="ja-JP" sz="1400" u="none" strike="noStrike">
                          <a:effectLst/>
                        </a:rPr>
                        <a:t>)</a:t>
                      </a:r>
                      <a:endParaRPr lang="en-US" altLang="ja-JP"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2.661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0.174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15.309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gender_menD</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0.034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0.027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1.243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educ_m2</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0.049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3.940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educ_f2</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1.286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moving7D</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0.026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0.047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0.545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child_room7D</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0.029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-0.125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income_amount_all8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sz="1400" u="none" strike="noStrike">
                          <a:effectLst/>
                        </a:rPr>
                        <a:t>-4.43E-05</a:t>
                      </a:r>
                      <a:endParaRPr 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-1.521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n_family8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0.493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n_siblings_twins8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0.033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0.025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1.284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rel_gp8D</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0.139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0.037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3.798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floor8H1</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0.912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aftersch_who_18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-0.093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0.053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-1.767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book8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0.060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5.821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commit_m_sum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1.610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commit_f_sum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0.038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5.273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expen8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-2.537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tv8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-0.425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game8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-0.094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-5.015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sick8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-0.058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0.041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-1.404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work_m8f</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0.038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3.628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work_m8p</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0.040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0.033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1.237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work_m8m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0.055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-0.177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work_f8f</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0.052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0.134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work_f8p</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-0.107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0.183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-0.586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work_f8m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0.057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0.065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0.879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distress_sum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dirty="0">
                          <a:effectLst/>
                        </a:rPr>
                        <a:t>-0.077</a:t>
                      </a:r>
                      <a:endParaRPr lang="en-US" altLang="ja-JP" sz="1400" b="0" i="0" u="none" strike="noStrike" dirty="0">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good_sum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0.047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11.470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BIH</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0.036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5.142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hours_study8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0.066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3.673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prob_behavsum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-0.161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dirty="0">
                          <a:effectLst/>
                        </a:rPr>
                        <a:t>-17.710</a:t>
                      </a:r>
                      <a:endParaRPr lang="en-US" altLang="ja-JP" sz="1400" b="0" i="0" u="none" strike="noStrike" dirty="0">
                        <a:solidFill>
                          <a:srgbClr val="993300"/>
                        </a:solidFill>
                        <a:effectLst/>
                        <a:latin typeface="MS Gothic" panose="020B0609070205080204" pitchFamily="49" charset="-128"/>
                        <a:ea typeface="MS Gothic" panose="020B0609070205080204" pitchFamily="49" charset="-128"/>
                      </a:endParaRPr>
                    </a:p>
                  </a:txBody>
                  <a:tcPr marL="6380" marR="6380" marT="6380" marB="0"/>
                </a:tc>
              </a:tr>
            </a:tbl>
          </a:graphicData>
        </a:graphic>
      </p:graphicFrame>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21</a:t>
            </a:fld>
            <a:endParaRPr kumimoji="1" lang="ja-JP" altLang="en-US"/>
          </a:p>
        </p:txBody>
      </p:sp>
      <p:sp>
        <p:nvSpPr>
          <p:cNvPr id="6" name="テキスト ボックス 5"/>
          <p:cNvSpPr txBox="1"/>
          <p:nvPr/>
        </p:nvSpPr>
        <p:spPr>
          <a:xfrm>
            <a:off x="529495" y="2182986"/>
            <a:ext cx="6043642" cy="830997"/>
          </a:xfrm>
          <a:prstGeom prst="rect">
            <a:avLst/>
          </a:prstGeom>
          <a:solidFill>
            <a:schemeClr val="accent4">
              <a:lumMod val="40000"/>
              <a:lumOff val="60000"/>
            </a:schemeClr>
          </a:solidFill>
        </p:spPr>
        <p:txBody>
          <a:bodyPr wrap="none" rtlCol="0">
            <a:spAutoFit/>
          </a:bodyPr>
          <a:lstStyle/>
          <a:p>
            <a:r>
              <a:rPr kumimoji="1" lang="ja-JP" altLang="en-US" sz="2400" dirty="0" smtClean="0"/>
              <a:t>学校への適応度は、あまり住環境に関係ない</a:t>
            </a:r>
            <a:endParaRPr kumimoji="1" lang="en-US" altLang="ja-JP" sz="2400" dirty="0" smtClean="0"/>
          </a:p>
          <a:p>
            <a:r>
              <a:rPr kumimoji="1" lang="ja-JP" altLang="en-US" sz="2400" dirty="0" smtClean="0"/>
              <a:t>勉強する子は高い</a:t>
            </a:r>
            <a:endParaRPr kumimoji="1" lang="en-US" altLang="ja-JP" sz="2400" dirty="0" smtClean="0"/>
          </a:p>
        </p:txBody>
      </p:sp>
    </p:spTree>
    <p:extLst>
      <p:ext uri="{BB962C8B-B14F-4D97-AF65-F5344CB8AC3E}">
        <p14:creationId xmlns:p14="http://schemas.microsoft.com/office/powerpoint/2010/main" val="226658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7886700" cy="802193"/>
          </a:xfrm>
        </p:spPr>
        <p:txBody>
          <a:bodyPr/>
          <a:lstStyle/>
          <a:p>
            <a:r>
              <a:rPr lang="ja-JP" altLang="en-US" dirty="0">
                <a:solidFill>
                  <a:schemeClr val="bg2">
                    <a:lumMod val="50000"/>
                  </a:schemeClr>
                </a:solidFill>
              </a:rPr>
              <a:t>学習</a:t>
            </a:r>
            <a:r>
              <a:rPr lang="ja-JP" altLang="en-US" dirty="0" smtClean="0">
                <a:solidFill>
                  <a:schemeClr val="bg2">
                    <a:lumMod val="50000"/>
                  </a:schemeClr>
                </a:solidFill>
              </a:rPr>
              <a:t>時間</a:t>
            </a:r>
            <a:endParaRPr kumimoji="1" lang="ja-JP" altLang="en-US" dirty="0">
              <a:solidFill>
                <a:schemeClr val="bg2">
                  <a:lumMod val="50000"/>
                </a:schemeClr>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727469782"/>
              </p:ext>
            </p:extLst>
          </p:nvPr>
        </p:nvGraphicFramePr>
        <p:xfrm>
          <a:off x="2662176" y="0"/>
          <a:ext cx="5555849" cy="6858006"/>
        </p:xfrm>
        <a:graphic>
          <a:graphicData uri="http://schemas.openxmlformats.org/drawingml/2006/table">
            <a:tbl>
              <a:tblPr>
                <a:tableStyleId>{5C22544A-7EE6-4342-B048-85BDC9FD1C3A}</a:tableStyleId>
              </a:tblPr>
              <a:tblGrid>
                <a:gridCol w="2111487"/>
                <a:gridCol w="884185"/>
                <a:gridCol w="448691"/>
                <a:gridCol w="1055743"/>
                <a:gridCol w="1055743"/>
              </a:tblGrid>
              <a:tr h="221226">
                <a:tc>
                  <a:txBody>
                    <a:bodyPr/>
                    <a:lstStyle/>
                    <a:p>
                      <a:pPr algn="l" fontAlgn="b"/>
                      <a:r>
                        <a:rPr lang="ja-JP" altLang="en-US" sz="1400" u="none" strike="noStrike" dirty="0">
                          <a:effectLst/>
                        </a:rPr>
                        <a:t>　</a:t>
                      </a:r>
                      <a:endParaRPr lang="ja-JP" altLang="en-US" sz="1400" b="0" i="0" u="none" strike="noStrike" dirty="0">
                        <a:solidFill>
                          <a:srgbClr val="333399"/>
                        </a:solidFill>
                        <a:effectLst/>
                        <a:latin typeface="MS Gothic" panose="020B0609070205080204" pitchFamily="49" charset="-128"/>
                        <a:ea typeface="MS Gothic" panose="020B0609070205080204" pitchFamily="49" charset="-128"/>
                      </a:endParaRPr>
                    </a:p>
                  </a:txBody>
                  <a:tcPr marL="6380" marR="6380" marT="6380" marB="0" anchor="b"/>
                </a:tc>
                <a:tc gridSpan="2">
                  <a:txBody>
                    <a:bodyPr/>
                    <a:lstStyle/>
                    <a:p>
                      <a:pPr algn="ctr" fontAlgn="b"/>
                      <a:r>
                        <a:rPr lang="en-US" sz="1400" u="none" strike="noStrike">
                          <a:effectLst/>
                        </a:rPr>
                        <a:t>B</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nchor="b"/>
                </a:tc>
                <a:tc hMerge="1">
                  <a:txBody>
                    <a:bodyPr/>
                    <a:lstStyle/>
                    <a:p>
                      <a:endParaRPr kumimoji="1" lang="ja-JP" altLang="en-US"/>
                    </a:p>
                  </a:txBody>
                  <a:tcPr/>
                </a:tc>
                <a:tc>
                  <a:txBody>
                    <a:bodyPr/>
                    <a:lstStyle/>
                    <a:p>
                      <a:pPr algn="ctr" fontAlgn="b"/>
                      <a:r>
                        <a:rPr lang="ja-JP" altLang="en-US" sz="1400" u="none" strike="noStrike">
                          <a:effectLst/>
                        </a:rPr>
                        <a:t>標準誤差</a:t>
                      </a:r>
                      <a:endParaRPr lang="ja-JP" alt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nchor="b"/>
                </a:tc>
                <a:tc>
                  <a:txBody>
                    <a:bodyPr/>
                    <a:lstStyle/>
                    <a:p>
                      <a:pPr algn="ctr" fontAlgn="b"/>
                      <a:r>
                        <a:rPr lang="en-US" sz="1400" u="none" strike="noStrike">
                          <a:effectLst/>
                        </a:rPr>
                        <a:t>t </a:t>
                      </a:r>
                      <a:r>
                        <a:rPr lang="ja-JP" altLang="en-US" sz="1400" u="none" strike="noStrike">
                          <a:effectLst/>
                        </a:rPr>
                        <a:t>値</a:t>
                      </a:r>
                      <a:endParaRPr lang="ja-JP" alt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nchor="b"/>
                </a:tc>
              </a:tr>
              <a:tr h="221226">
                <a:tc>
                  <a:txBody>
                    <a:bodyPr/>
                    <a:lstStyle/>
                    <a:p>
                      <a:pPr algn="l" fontAlgn="t"/>
                      <a:r>
                        <a:rPr lang="en-US" altLang="ja-JP" sz="1400" u="none" strike="noStrike">
                          <a:effectLst/>
                        </a:rPr>
                        <a:t>(</a:t>
                      </a:r>
                      <a:r>
                        <a:rPr lang="ja-JP" altLang="en-US" sz="1400" u="none" strike="noStrike">
                          <a:effectLst/>
                        </a:rPr>
                        <a:t>定数</a:t>
                      </a:r>
                      <a:r>
                        <a:rPr lang="en-US" altLang="ja-JP" sz="1400" u="none" strike="noStrike">
                          <a:effectLst/>
                        </a:rPr>
                        <a:t>)</a:t>
                      </a:r>
                      <a:endParaRPr lang="en-US" altLang="ja-JP"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2.212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0.100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22.033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gender_menD</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0.640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educ_m2</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-2.379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educ_f2</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-0.071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moving7D</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0.028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-0.591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child_room7D</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0.045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2.600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income_amount_all8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sz="1400" u="none" strike="noStrike">
                          <a:effectLst/>
                        </a:rPr>
                        <a:t>-5.29E-06</a:t>
                      </a:r>
                      <a:endParaRPr 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-0.310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n_family8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1.392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n_siblings_twins8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-0.054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-3.607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rel_gp8D</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0.031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0.021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1.423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floor8H1</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dirty="0">
                          <a:effectLst/>
                        </a:rPr>
                        <a:t>0.008</a:t>
                      </a:r>
                      <a:endParaRPr lang="en-US" altLang="ja-JP" sz="1400" b="0" i="0" u="none" strike="noStrike" dirty="0">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2.283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aftersch_who_18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0.028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0.031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0.912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book8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0.062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10.293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commit_m_sum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0.080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17.308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commit_f_sum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0.043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10.150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expen8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12.770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tv8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-0.464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game8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-0.032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-2.930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sick8</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0.024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0.640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work_m8f</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-0.024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-3.900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work_m8p</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-0.075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0.019</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-3.945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work_m8m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0.020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0.032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0.614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work_f8f</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-0.067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0.031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-2.202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work_f8p</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-0.146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0.107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-1.367</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work_f8m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-0.025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0.038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-0.671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distress_sum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0.008</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0.005</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1.570</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good_sum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0.002</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0.383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POS</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0.023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3.673</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BIH</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0.001</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　</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0.004</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dirty="0">
                          <a:effectLst/>
                        </a:rPr>
                        <a:t>0.329</a:t>
                      </a:r>
                      <a:endParaRPr lang="en-US" altLang="ja-JP" sz="1400" b="0" i="0" u="none" strike="noStrike" dirty="0">
                        <a:solidFill>
                          <a:srgbClr val="993300"/>
                        </a:solidFill>
                        <a:effectLst/>
                        <a:latin typeface="MS Gothic" panose="020B0609070205080204" pitchFamily="49" charset="-128"/>
                        <a:ea typeface="MS Gothic" panose="020B0609070205080204" pitchFamily="49" charset="-128"/>
                      </a:endParaRPr>
                    </a:p>
                  </a:txBody>
                  <a:tcPr marL="6380" marR="6380" marT="6380" marB="0"/>
                </a:tc>
              </a:tr>
              <a:tr h="221226">
                <a:tc>
                  <a:txBody>
                    <a:bodyPr/>
                    <a:lstStyle/>
                    <a:p>
                      <a:pPr algn="l" fontAlgn="t"/>
                      <a:r>
                        <a:rPr lang="en-US" sz="1400" u="none" strike="noStrike">
                          <a:effectLst/>
                        </a:rPr>
                        <a:t>prob_behavsum</a:t>
                      </a:r>
                      <a:endParaRPr lang="en-US" sz="1400" b="0" i="0" u="none" strike="noStrike">
                        <a:solidFill>
                          <a:srgbClr val="333399"/>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a:effectLst/>
                        </a:rPr>
                        <a:t>-0.026</a:t>
                      </a:r>
                      <a:endParaRPr lang="en-US" altLang="ja-JP"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ja-JP" altLang="en-US" sz="1400" u="none" strike="noStrike">
                          <a:effectLst/>
                        </a:rPr>
                        <a:t>***</a:t>
                      </a:r>
                      <a:endParaRPr lang="ja-JP" altLang="en-US" sz="1400" b="0" i="0" u="none" strike="noStrike">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dirty="0">
                          <a:effectLst/>
                        </a:rPr>
                        <a:t>0.005</a:t>
                      </a:r>
                      <a:endParaRPr lang="en-US" altLang="ja-JP" sz="1400" b="0" i="0" u="none" strike="noStrike" dirty="0">
                        <a:solidFill>
                          <a:srgbClr val="993300"/>
                        </a:solidFill>
                        <a:effectLst/>
                        <a:latin typeface="MS Gothic" panose="020B0609070205080204" pitchFamily="49" charset="-128"/>
                        <a:ea typeface="MS Gothic" panose="020B0609070205080204" pitchFamily="49" charset="-128"/>
                      </a:endParaRPr>
                    </a:p>
                  </a:txBody>
                  <a:tcPr marL="6380" marR="6380" marT="6380" marB="0"/>
                </a:tc>
                <a:tc>
                  <a:txBody>
                    <a:bodyPr/>
                    <a:lstStyle/>
                    <a:p>
                      <a:pPr algn="r" fontAlgn="t"/>
                      <a:r>
                        <a:rPr lang="en-US" altLang="ja-JP" sz="1400" u="none" strike="noStrike" dirty="0">
                          <a:effectLst/>
                        </a:rPr>
                        <a:t>-4.874</a:t>
                      </a:r>
                      <a:endParaRPr lang="en-US" altLang="ja-JP" sz="1400" b="0" i="0" u="none" strike="noStrike" dirty="0">
                        <a:solidFill>
                          <a:srgbClr val="993300"/>
                        </a:solidFill>
                        <a:effectLst/>
                        <a:latin typeface="MS Gothic" panose="020B0609070205080204" pitchFamily="49" charset="-128"/>
                        <a:ea typeface="MS Gothic" panose="020B0609070205080204" pitchFamily="49" charset="-128"/>
                      </a:endParaRPr>
                    </a:p>
                  </a:txBody>
                  <a:tcPr marL="6380" marR="6380" marT="6380" marB="0"/>
                </a:tc>
              </a:tr>
            </a:tbl>
          </a:graphicData>
        </a:graphic>
      </p:graphicFrame>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22</a:t>
            </a:fld>
            <a:endParaRPr kumimoji="1" lang="ja-JP" altLang="en-US"/>
          </a:p>
        </p:txBody>
      </p:sp>
      <p:sp>
        <p:nvSpPr>
          <p:cNvPr id="6" name="テキスト ボックス 5"/>
          <p:cNvSpPr txBox="1"/>
          <p:nvPr/>
        </p:nvSpPr>
        <p:spPr>
          <a:xfrm>
            <a:off x="428938" y="2558374"/>
            <a:ext cx="5291833" cy="461665"/>
          </a:xfrm>
          <a:prstGeom prst="rect">
            <a:avLst/>
          </a:prstGeom>
          <a:solidFill>
            <a:schemeClr val="accent4">
              <a:lumMod val="40000"/>
              <a:lumOff val="60000"/>
            </a:schemeClr>
          </a:solidFill>
        </p:spPr>
        <p:txBody>
          <a:bodyPr wrap="none" rtlCol="0">
            <a:spAutoFit/>
          </a:bodyPr>
          <a:lstStyle/>
          <a:p>
            <a:r>
              <a:rPr kumimoji="1" lang="ja-JP" altLang="en-US" sz="2400" dirty="0" smtClean="0"/>
              <a:t>学習時間は、子供部屋があると長くなる</a:t>
            </a:r>
            <a:endParaRPr kumimoji="1" lang="en-US" altLang="ja-JP" sz="2400" dirty="0" smtClean="0"/>
          </a:p>
        </p:txBody>
      </p:sp>
    </p:spTree>
    <p:extLst>
      <p:ext uri="{BB962C8B-B14F-4D97-AF65-F5344CB8AC3E}">
        <p14:creationId xmlns:p14="http://schemas.microsoft.com/office/powerpoint/2010/main" val="115174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住環境と子どもとのあきらかな関連は確認できなかった</a:t>
            </a:r>
            <a:endParaRPr kumimoji="1" lang="en-US" altLang="ja-JP" dirty="0" smtClean="0"/>
          </a:p>
          <a:p>
            <a:r>
              <a:rPr lang="ja-JP" altLang="en-US" dirty="0" smtClean="0"/>
              <a:t>その他の要因については、先行研究の結果とおおよそ似ている</a:t>
            </a:r>
            <a:endParaRPr kumimoji="1" lang="en-US" altLang="ja-JP" dirty="0"/>
          </a:p>
          <a:p>
            <a:r>
              <a:rPr lang="ja-JP" altLang="en-US" dirty="0" smtClean="0"/>
              <a:t>例えば、ゲームの時間が長いことによる</a:t>
            </a:r>
            <a:r>
              <a:rPr lang="ja-JP" altLang="en-US" dirty="0"/>
              <a:t>影響</a:t>
            </a:r>
            <a:r>
              <a:rPr lang="ja-JP" altLang="en-US" dirty="0" smtClean="0"/>
              <a:t>などは</a:t>
            </a:r>
            <a:r>
              <a:rPr lang="ja-JP" altLang="en-US" dirty="0"/>
              <a:t>確認</a:t>
            </a:r>
            <a:r>
              <a:rPr lang="ja-JP" altLang="en-US" dirty="0" smtClean="0"/>
              <a:t>できている</a:t>
            </a:r>
            <a:endParaRPr lang="en-US" altLang="ja-JP" dirty="0" smtClean="0"/>
          </a:p>
          <a:p>
            <a:r>
              <a:rPr kumimoji="1" lang="ja-JP" altLang="en-US" dirty="0" smtClean="0"/>
              <a:t>そこで、住宅の階数が高いとゲームの時間が長くなる傾向にあるかどうかの検証は、間接的な住宅環境の要因として確認する意義はある</a:t>
            </a:r>
            <a:endParaRPr kumimoji="1" lang="ja-JP" altLang="en-US" dirty="0"/>
          </a:p>
        </p:txBody>
      </p:sp>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23</a:t>
            </a:fld>
            <a:endParaRPr kumimoji="1" lang="ja-JP" altLang="en-US"/>
          </a:p>
        </p:txBody>
      </p:sp>
    </p:spTree>
    <p:extLst>
      <p:ext uri="{BB962C8B-B14F-4D97-AF65-F5344CB8AC3E}">
        <p14:creationId xmlns:p14="http://schemas.microsoft.com/office/powerpoint/2010/main" val="2527535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その他の今後の作業</a:t>
            </a:r>
            <a:endParaRPr kumimoji="1" lang="ja-JP" altLang="en-US" dirty="0"/>
          </a:p>
        </p:txBody>
      </p:sp>
      <p:sp>
        <p:nvSpPr>
          <p:cNvPr id="3" name="コンテンツ プレースホルダー 2"/>
          <p:cNvSpPr>
            <a:spLocks noGrp="1"/>
          </p:cNvSpPr>
          <p:nvPr>
            <p:ph idx="1"/>
          </p:nvPr>
        </p:nvSpPr>
        <p:spPr/>
        <p:txBody>
          <a:bodyPr/>
          <a:lstStyle/>
          <a:p>
            <a:r>
              <a:rPr lang="ja-JP" altLang="en-US" dirty="0"/>
              <a:t>引越</a:t>
            </a:r>
            <a:r>
              <a:rPr lang="ja-JP" altLang="en-US" dirty="0" smtClean="0"/>
              <a:t>しの効果についてデータを分類して分析する</a:t>
            </a:r>
            <a:endParaRPr lang="en-US" altLang="ja-JP" dirty="0" smtClean="0"/>
          </a:p>
          <a:p>
            <a:r>
              <a:rPr lang="ja-JP" altLang="en-US" dirty="0" smtClean="0"/>
              <a:t>子供</a:t>
            </a:r>
            <a:r>
              <a:rPr lang="ja-JP" altLang="en-US" dirty="0"/>
              <a:t>部屋</a:t>
            </a:r>
            <a:r>
              <a:rPr lang="ja-JP" altLang="en-US" dirty="0" smtClean="0"/>
              <a:t>の</a:t>
            </a:r>
            <a:r>
              <a:rPr lang="ja-JP" altLang="en-US" dirty="0"/>
              <a:t>効果</a:t>
            </a:r>
            <a:r>
              <a:rPr lang="ja-JP" altLang="en-US" dirty="0" smtClean="0"/>
              <a:t>について確認する</a:t>
            </a:r>
            <a:endParaRPr lang="en-US" altLang="ja-JP" dirty="0" smtClean="0"/>
          </a:p>
          <a:p>
            <a:r>
              <a:rPr lang="ja-JP" altLang="en-US" dirty="0"/>
              <a:t>増改築</a:t>
            </a:r>
            <a:r>
              <a:rPr lang="ja-JP" altLang="en-US" dirty="0" smtClean="0"/>
              <a:t>などのデータを新たに投入する</a:t>
            </a:r>
            <a:endParaRPr lang="en-US" altLang="ja-JP" dirty="0"/>
          </a:p>
        </p:txBody>
      </p:sp>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24</a:t>
            </a:fld>
            <a:endParaRPr kumimoji="1" lang="ja-JP" altLang="en-US"/>
          </a:p>
        </p:txBody>
      </p:sp>
    </p:spTree>
    <p:extLst>
      <p:ext uri="{BB962C8B-B14F-4D97-AF65-F5344CB8AC3E}">
        <p14:creationId xmlns:p14="http://schemas.microsoft.com/office/powerpoint/2010/main" val="1751083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0" indent="0"/>
            <a:r>
              <a:rPr lang="ja-JP" altLang="en-US" sz="4000" dirty="0">
                <a:solidFill>
                  <a:schemeClr val="accent1">
                    <a:lumMod val="75000"/>
                  </a:schemeClr>
                </a:solidFill>
              </a:rPr>
              <a:t>テーマ１</a:t>
            </a:r>
            <a:r>
              <a:rPr lang="ja-JP" altLang="en-US" sz="4000" dirty="0" smtClean="0">
                <a:solidFill>
                  <a:schemeClr val="accent1">
                    <a:lumMod val="75000"/>
                  </a:schemeClr>
                </a:solidFill>
              </a:rPr>
              <a:t>．</a:t>
            </a:r>
            <a:r>
              <a:rPr lang="en-US" altLang="ja-JP" sz="4000" dirty="0" smtClean="0">
                <a:solidFill>
                  <a:schemeClr val="accent1">
                    <a:lumMod val="75000"/>
                  </a:schemeClr>
                </a:solidFill>
              </a:rPr>
              <a:t/>
            </a:r>
            <a:br>
              <a:rPr lang="en-US" altLang="ja-JP" sz="4000" dirty="0" smtClean="0">
                <a:solidFill>
                  <a:schemeClr val="accent1">
                    <a:lumMod val="75000"/>
                  </a:schemeClr>
                </a:solidFill>
              </a:rPr>
            </a:br>
            <a:r>
              <a:rPr lang="ja-JP" altLang="en-US" sz="4000" dirty="0" smtClean="0">
                <a:solidFill>
                  <a:schemeClr val="accent1">
                    <a:lumMod val="75000"/>
                  </a:schemeClr>
                </a:solidFill>
              </a:rPr>
              <a:t>住</a:t>
            </a:r>
            <a:r>
              <a:rPr lang="ja-JP" altLang="en-US" sz="4000" dirty="0">
                <a:solidFill>
                  <a:schemeClr val="accent1">
                    <a:lumMod val="75000"/>
                  </a:schemeClr>
                </a:solidFill>
              </a:rPr>
              <a:t>環境と子どもの行動</a:t>
            </a:r>
            <a:endParaRPr lang="en-US" altLang="ja-JP" sz="4000" dirty="0">
              <a:solidFill>
                <a:schemeClr val="accent1">
                  <a:lumMod val="75000"/>
                </a:schemeClr>
              </a:solidFill>
            </a:endParaRPr>
          </a:p>
        </p:txBody>
      </p:sp>
      <p:sp>
        <p:nvSpPr>
          <p:cNvPr id="3" name="コンテンツ プレースホルダー 2"/>
          <p:cNvSpPr>
            <a:spLocks noGrp="1"/>
          </p:cNvSpPr>
          <p:nvPr>
            <p:ph idx="1"/>
          </p:nvPr>
        </p:nvSpPr>
        <p:spPr>
          <a:xfrm>
            <a:off x="628650" y="1825624"/>
            <a:ext cx="7886700" cy="4712335"/>
          </a:xfrm>
        </p:spPr>
        <p:txBody>
          <a:bodyPr>
            <a:normAutofit/>
          </a:bodyPr>
          <a:lstStyle/>
          <a:p>
            <a:pPr>
              <a:buFont typeface="Wingdings" panose="05000000000000000000" pitchFamily="2" charset="2"/>
              <a:buChar char="n"/>
            </a:pPr>
            <a:r>
              <a:rPr lang="ja-JP" altLang="en-US" dirty="0"/>
              <a:t>住環境と</a:t>
            </a:r>
            <a:r>
              <a:rPr lang="ja-JP" altLang="en-US" dirty="0" smtClean="0"/>
              <a:t>子どもの</a:t>
            </a:r>
            <a:r>
              <a:rPr lang="ja-JP" altLang="en-US" dirty="0"/>
              <a:t>先行</a:t>
            </a:r>
            <a:r>
              <a:rPr lang="ja-JP" altLang="en-US" dirty="0" smtClean="0"/>
              <a:t>研究</a:t>
            </a:r>
            <a:r>
              <a:rPr lang="ja-JP" altLang="en-US" dirty="0"/>
              <a:t>は</a:t>
            </a:r>
            <a:r>
              <a:rPr lang="ja-JP" altLang="en-US" dirty="0" smtClean="0"/>
              <a:t>、</a:t>
            </a:r>
            <a:r>
              <a:rPr lang="ja-JP" altLang="en-US" dirty="0"/>
              <a:t>場所を限定した定性的な研究が多い</a:t>
            </a:r>
            <a:endParaRPr lang="en-US" altLang="ja-JP" dirty="0"/>
          </a:p>
          <a:p>
            <a:pPr lvl="1"/>
            <a:r>
              <a:rPr lang="ja-JP" altLang="en-US" dirty="0" smtClean="0"/>
              <a:t>福島</a:t>
            </a:r>
            <a:r>
              <a:rPr lang="ja-JP" altLang="en-US" dirty="0"/>
              <a:t>・大垣（</a:t>
            </a:r>
            <a:r>
              <a:rPr lang="en-US" altLang="ja-JP" dirty="0"/>
              <a:t>1999</a:t>
            </a:r>
            <a:r>
              <a:rPr lang="ja-JP" altLang="en-US" dirty="0"/>
              <a:t>）「子どもの住環境整備に関する研究 </a:t>
            </a:r>
            <a:r>
              <a:rPr lang="en-US" altLang="ja-JP" dirty="0"/>
              <a:t>: </a:t>
            </a:r>
            <a:r>
              <a:rPr lang="ja-JP" altLang="en-US" dirty="0"/>
              <a:t>その</a:t>
            </a:r>
            <a:r>
              <a:rPr lang="en-US" altLang="ja-JP" dirty="0"/>
              <a:t>1. </a:t>
            </a:r>
            <a:r>
              <a:rPr lang="ja-JP" altLang="en-US" dirty="0"/>
              <a:t>子どもの生活行為の連関に関する分析</a:t>
            </a:r>
            <a:r>
              <a:rPr lang="ja-JP" altLang="en-US" dirty="0" smtClean="0"/>
              <a:t>」</a:t>
            </a:r>
            <a:endParaRPr lang="en-US" altLang="ja-JP" dirty="0" smtClean="0"/>
          </a:p>
          <a:p>
            <a:pPr lvl="1"/>
            <a:r>
              <a:rPr lang="ja-JP" altLang="en-US" dirty="0"/>
              <a:t>堀内（</a:t>
            </a:r>
            <a:r>
              <a:rPr lang="en-US" altLang="ja-JP" dirty="0"/>
              <a:t>2009</a:t>
            </a:r>
            <a:r>
              <a:rPr lang="ja-JP" altLang="en-US" dirty="0"/>
              <a:t>）「京都市中心部におけるマンション開発と人口増加の動向</a:t>
            </a:r>
            <a:r>
              <a:rPr lang="ja-JP" altLang="en-US" dirty="0" smtClean="0"/>
              <a:t>」</a:t>
            </a:r>
            <a:endParaRPr lang="en-US" altLang="ja-JP" dirty="0"/>
          </a:p>
          <a:p>
            <a:pPr lvl="1"/>
            <a:r>
              <a:rPr lang="ja-JP" altLang="en-US" dirty="0"/>
              <a:t>松本（</a:t>
            </a:r>
            <a:r>
              <a:rPr lang="en-US" altLang="ja-JP" dirty="0"/>
              <a:t>2010</a:t>
            </a:r>
            <a:r>
              <a:rPr lang="ja-JP" altLang="en-US" dirty="0"/>
              <a:t>）「住環境に関する母親の評価が子育てに対する意識および養育態度に及ぼす影響</a:t>
            </a:r>
            <a:r>
              <a:rPr lang="ja-JP" altLang="en-US" dirty="0" smtClean="0"/>
              <a:t>」</a:t>
            </a:r>
            <a:endParaRPr lang="en-US" altLang="ja-JP" dirty="0" smtClean="0"/>
          </a:p>
          <a:p>
            <a:pPr lvl="1"/>
            <a:endParaRPr lang="en-US" altLang="ja-JP" dirty="0"/>
          </a:p>
          <a:p>
            <a:pPr lvl="1"/>
            <a:endParaRPr lang="en-US" altLang="ja-JP" dirty="0"/>
          </a:p>
          <a:p>
            <a:pPr>
              <a:buFont typeface="Wingdings" panose="05000000000000000000" pitchFamily="2" charset="2"/>
              <a:buChar char="n"/>
            </a:pPr>
            <a:r>
              <a:rPr lang="ja-JP" altLang="en-US" dirty="0" smtClean="0"/>
              <a:t>住居学や家政学会などの研究が多い</a:t>
            </a:r>
            <a:endParaRPr lang="en-US" altLang="ja-JP" dirty="0" smtClean="0"/>
          </a:p>
          <a:p>
            <a:pPr>
              <a:buFont typeface="Wingdings" panose="05000000000000000000" pitchFamily="2" charset="2"/>
              <a:buChar char="n"/>
            </a:pPr>
            <a:endParaRPr lang="en-US" altLang="ja-JP" dirty="0"/>
          </a:p>
        </p:txBody>
      </p:sp>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3</a:t>
            </a:fld>
            <a:endParaRPr kumimoji="1" lang="ja-JP" altLang="en-US"/>
          </a:p>
        </p:txBody>
      </p:sp>
    </p:spTree>
    <p:extLst>
      <p:ext uri="{BB962C8B-B14F-4D97-AF65-F5344CB8AC3E}">
        <p14:creationId xmlns:p14="http://schemas.microsoft.com/office/powerpoint/2010/main" val="940668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0" indent="0"/>
            <a:r>
              <a:rPr lang="ja-JP" altLang="en-US" dirty="0">
                <a:solidFill>
                  <a:schemeClr val="accent1">
                    <a:lumMod val="75000"/>
                  </a:schemeClr>
                </a:solidFill>
              </a:rPr>
              <a:t>テーマ</a:t>
            </a:r>
            <a:r>
              <a:rPr lang="ja-JP" altLang="en-US" dirty="0" smtClean="0">
                <a:solidFill>
                  <a:schemeClr val="accent1">
                    <a:lumMod val="75000"/>
                  </a:schemeClr>
                </a:solidFill>
              </a:rPr>
              <a:t>２</a:t>
            </a:r>
            <a:r>
              <a:rPr lang="en-US" altLang="ja-JP" dirty="0" smtClean="0">
                <a:solidFill>
                  <a:schemeClr val="accent1">
                    <a:lumMod val="75000"/>
                  </a:schemeClr>
                </a:solidFill>
              </a:rPr>
              <a:t/>
            </a:r>
            <a:br>
              <a:rPr lang="en-US" altLang="ja-JP" dirty="0" smtClean="0">
                <a:solidFill>
                  <a:schemeClr val="accent1">
                    <a:lumMod val="75000"/>
                  </a:schemeClr>
                </a:solidFill>
              </a:rPr>
            </a:br>
            <a:r>
              <a:rPr lang="ja-JP" altLang="en-US" dirty="0" smtClean="0">
                <a:solidFill>
                  <a:schemeClr val="accent1">
                    <a:lumMod val="75000"/>
                  </a:schemeClr>
                </a:solidFill>
              </a:rPr>
              <a:t>子ども</a:t>
            </a:r>
            <a:r>
              <a:rPr lang="ja-JP" altLang="en-US" dirty="0">
                <a:solidFill>
                  <a:schemeClr val="accent1">
                    <a:lumMod val="75000"/>
                  </a:schemeClr>
                </a:solidFill>
              </a:rPr>
              <a:t>の外遊びの決定要因</a:t>
            </a:r>
            <a:endParaRPr lang="en-US" altLang="ja-JP" dirty="0">
              <a:solidFill>
                <a:schemeClr val="accent1">
                  <a:lumMod val="75000"/>
                </a:schemeClr>
              </a:solidFill>
            </a:endParaRPr>
          </a:p>
        </p:txBody>
      </p:sp>
      <p:sp>
        <p:nvSpPr>
          <p:cNvPr id="3" name="コンテンツ プレースホルダー 2"/>
          <p:cNvSpPr>
            <a:spLocks noGrp="1"/>
          </p:cNvSpPr>
          <p:nvPr>
            <p:ph idx="1"/>
          </p:nvPr>
        </p:nvSpPr>
        <p:spPr>
          <a:xfrm>
            <a:off x="628650" y="1825624"/>
            <a:ext cx="7886700" cy="5032375"/>
          </a:xfrm>
        </p:spPr>
        <p:txBody>
          <a:bodyPr>
            <a:normAutofit/>
          </a:bodyPr>
          <a:lstStyle/>
          <a:p>
            <a:pPr>
              <a:buFont typeface="Wingdings" panose="05000000000000000000" pitchFamily="2" charset="2"/>
              <a:buChar char="n"/>
            </a:pPr>
            <a:r>
              <a:rPr lang="ja-JP" altLang="en-US" dirty="0"/>
              <a:t>場所</a:t>
            </a:r>
            <a:r>
              <a:rPr kumimoji="1" lang="ja-JP" altLang="en-US" dirty="0" smtClean="0"/>
              <a:t>を限定した定性的な研究が多い</a:t>
            </a:r>
            <a:endParaRPr kumimoji="1" lang="en-US" altLang="ja-JP" dirty="0" smtClean="0"/>
          </a:p>
          <a:p>
            <a:pPr>
              <a:buFont typeface="Wingdings" panose="05000000000000000000" pitchFamily="2" charset="2"/>
              <a:buChar char="l"/>
            </a:pPr>
            <a:r>
              <a:rPr lang="en-US" altLang="ja-JP" dirty="0" smtClean="0"/>
              <a:t>1990</a:t>
            </a:r>
            <a:r>
              <a:rPr lang="ja-JP" altLang="en-US" dirty="0" smtClean="0"/>
              <a:t>年代までは、建築・住居学からのアプローチが多い</a:t>
            </a:r>
            <a:endParaRPr lang="en-US" altLang="ja-JP" dirty="0" smtClean="0"/>
          </a:p>
          <a:p>
            <a:pPr lvl="1"/>
            <a:r>
              <a:rPr lang="ja-JP" altLang="en-US" dirty="0" smtClean="0"/>
              <a:t>新田（</a:t>
            </a:r>
            <a:r>
              <a:rPr lang="en-US" altLang="ja-JP" dirty="0" smtClean="0"/>
              <a:t>1981</a:t>
            </a:r>
            <a:r>
              <a:rPr lang="ja-JP" altLang="en-US" dirty="0" smtClean="0"/>
              <a:t>）「高層住宅団地の子どもの遊び環境に関する研究」</a:t>
            </a:r>
            <a:endParaRPr lang="en-US" altLang="ja-JP" dirty="0" smtClean="0"/>
          </a:p>
          <a:p>
            <a:pPr lvl="1"/>
            <a:r>
              <a:rPr lang="ja-JP" altLang="en-US" dirty="0"/>
              <a:t>瀬</a:t>
            </a:r>
            <a:r>
              <a:rPr lang="ja-JP" altLang="en-US" dirty="0" smtClean="0"/>
              <a:t>渡ほか（</a:t>
            </a:r>
            <a:r>
              <a:rPr lang="en-US" altLang="ja-JP" dirty="0" smtClean="0"/>
              <a:t>1993</a:t>
            </a:r>
            <a:r>
              <a:rPr lang="ja-JP" altLang="en-US" dirty="0" smtClean="0"/>
              <a:t>）「高層住宅環境における子供の外出行動と母親の育児意識」</a:t>
            </a:r>
            <a:endParaRPr lang="en-US" altLang="ja-JP" dirty="0" smtClean="0"/>
          </a:p>
          <a:p>
            <a:pPr>
              <a:buFont typeface="Wingdings" panose="05000000000000000000" pitchFamily="2" charset="2"/>
              <a:buChar char="l"/>
            </a:pPr>
            <a:r>
              <a:rPr lang="en-US" altLang="ja-JP" dirty="0" smtClean="0"/>
              <a:t>1990</a:t>
            </a:r>
            <a:r>
              <a:rPr lang="ja-JP" altLang="en-US" dirty="0" smtClean="0"/>
              <a:t>年代</a:t>
            </a:r>
            <a:r>
              <a:rPr lang="ja-JP" altLang="en-US" dirty="0"/>
              <a:t>以降</a:t>
            </a:r>
            <a:r>
              <a:rPr lang="ja-JP" altLang="en-US" dirty="0" smtClean="0"/>
              <a:t>は、医療系からのアプローチが多い</a:t>
            </a:r>
            <a:endParaRPr lang="en-US" altLang="ja-JP" dirty="0" smtClean="0"/>
          </a:p>
          <a:p>
            <a:pPr lvl="1"/>
            <a:r>
              <a:rPr lang="ja-JP" altLang="en-US" dirty="0" smtClean="0"/>
              <a:t>逢坂（</a:t>
            </a:r>
            <a:r>
              <a:rPr lang="en-US" altLang="ja-JP" dirty="0" smtClean="0"/>
              <a:t>2007</a:t>
            </a:r>
            <a:r>
              <a:rPr lang="ja-JP" altLang="en-US" dirty="0" smtClean="0"/>
              <a:t>）「高層居住における健康面からの影響」</a:t>
            </a:r>
            <a:endParaRPr lang="en-US" altLang="ja-JP" dirty="0" smtClean="0"/>
          </a:p>
          <a:p>
            <a:endParaRPr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4</a:t>
            </a:fld>
            <a:endParaRPr kumimoji="1" lang="ja-JP" altLang="en-US"/>
          </a:p>
        </p:txBody>
      </p:sp>
    </p:spTree>
    <p:extLst>
      <p:ext uri="{BB962C8B-B14F-4D97-AF65-F5344CB8AC3E}">
        <p14:creationId xmlns:p14="http://schemas.microsoft.com/office/powerpoint/2010/main" val="2678112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accent6">
                    <a:lumMod val="75000"/>
                  </a:schemeClr>
                </a:solidFill>
              </a:rPr>
              <a:t>具体的なアプローチとして</a:t>
            </a:r>
            <a:r>
              <a:rPr kumimoji="1" lang="en-US" altLang="ja-JP" dirty="0" smtClean="0">
                <a:solidFill>
                  <a:schemeClr val="accent6">
                    <a:lumMod val="75000"/>
                  </a:schemeClr>
                </a:solidFill>
              </a:rPr>
              <a:t/>
            </a:r>
            <a:br>
              <a:rPr kumimoji="1" lang="en-US" altLang="ja-JP" dirty="0" smtClean="0">
                <a:solidFill>
                  <a:schemeClr val="accent6">
                    <a:lumMod val="75000"/>
                  </a:schemeClr>
                </a:solidFill>
              </a:rPr>
            </a:br>
            <a:r>
              <a:rPr kumimoji="1" lang="ja-JP" altLang="en-US" dirty="0" smtClean="0">
                <a:solidFill>
                  <a:schemeClr val="accent6">
                    <a:lumMod val="75000"/>
                  </a:schemeClr>
                </a:solidFill>
              </a:rPr>
              <a:t>　　　　　　　　　　</a:t>
            </a:r>
            <a:endParaRPr kumimoji="1" lang="ja-JP" altLang="en-US" dirty="0">
              <a:solidFill>
                <a:schemeClr val="accent6">
                  <a:lumMod val="75000"/>
                </a:schemeClr>
              </a:solidFill>
            </a:endParaRPr>
          </a:p>
        </p:txBody>
      </p:sp>
      <p:sp>
        <p:nvSpPr>
          <p:cNvPr id="3" name="コンテンツ プレースホルダー 2"/>
          <p:cNvSpPr>
            <a:spLocks noGrp="1"/>
          </p:cNvSpPr>
          <p:nvPr>
            <p:ph idx="1"/>
          </p:nvPr>
        </p:nvSpPr>
        <p:spPr>
          <a:xfrm>
            <a:off x="628650" y="1825624"/>
            <a:ext cx="7886700" cy="4952366"/>
          </a:xfrm>
        </p:spPr>
        <p:txBody>
          <a:bodyPr>
            <a:normAutofit fontScale="92500" lnSpcReduction="10000"/>
          </a:bodyPr>
          <a:lstStyle/>
          <a:p>
            <a:pPr>
              <a:buFont typeface="Wingdings" panose="05000000000000000000" pitchFamily="2" charset="2"/>
              <a:buChar char="n"/>
            </a:pPr>
            <a:r>
              <a:rPr lang="ja-JP" altLang="en-US" dirty="0"/>
              <a:t>高層マンション</a:t>
            </a:r>
            <a:r>
              <a:rPr lang="ja-JP" altLang="en-US" dirty="0" smtClean="0"/>
              <a:t>の子供の問題</a:t>
            </a:r>
            <a:endParaRPr lang="en-US" altLang="ja-JP" dirty="0" smtClean="0"/>
          </a:p>
          <a:p>
            <a:r>
              <a:rPr lang="ja-JP" altLang="en-US" dirty="0" smtClean="0"/>
              <a:t>子ども</a:t>
            </a:r>
            <a:r>
              <a:rPr lang="ja-JP" altLang="en-US" dirty="0"/>
              <a:t>に音を</a:t>
            </a:r>
            <a:r>
              <a:rPr lang="ja-JP" altLang="en-US" dirty="0" smtClean="0"/>
              <a:t>たてさせない</a:t>
            </a:r>
            <a:endParaRPr lang="en-US" altLang="ja-JP" dirty="0" smtClean="0"/>
          </a:p>
          <a:p>
            <a:r>
              <a:rPr lang="ja-JP" altLang="en-US" dirty="0" smtClean="0"/>
              <a:t>子ども</a:t>
            </a:r>
            <a:r>
              <a:rPr lang="ja-JP" altLang="en-US" dirty="0"/>
              <a:t>だけで外出させない</a:t>
            </a:r>
            <a:endParaRPr lang="en-US" altLang="ja-JP" dirty="0"/>
          </a:p>
          <a:p>
            <a:endParaRPr lang="en-US" altLang="ja-JP" dirty="0"/>
          </a:p>
          <a:p>
            <a:pPr marL="0" indent="0">
              <a:buNone/>
            </a:pPr>
            <a:r>
              <a:rPr lang="ja-JP" altLang="en-US" dirty="0" smtClean="0"/>
              <a:t>　　　　　　　　　・子ども</a:t>
            </a:r>
            <a:r>
              <a:rPr lang="ja-JP" altLang="en-US" dirty="0"/>
              <a:t>の活動性が低下</a:t>
            </a:r>
            <a:endParaRPr lang="en-US" altLang="ja-JP" dirty="0"/>
          </a:p>
          <a:p>
            <a:pPr marL="0" indent="0">
              <a:buNone/>
            </a:pPr>
            <a:r>
              <a:rPr lang="ja-JP" altLang="en-US" dirty="0" smtClean="0"/>
              <a:t>　　　　　　　　　・遊ばない子供</a:t>
            </a:r>
            <a:endParaRPr lang="en-US" altLang="ja-JP" dirty="0" smtClean="0"/>
          </a:p>
          <a:p>
            <a:pPr marL="0" indent="0">
              <a:buNone/>
            </a:pPr>
            <a:r>
              <a:rPr lang="ja-JP" altLang="en-US" dirty="0" smtClean="0"/>
              <a:t>　</a:t>
            </a:r>
            <a:r>
              <a:rPr lang="ja-JP" altLang="en-US" dirty="0"/>
              <a:t>　</a:t>
            </a:r>
            <a:r>
              <a:rPr lang="ja-JP" altLang="en-US" dirty="0" smtClean="0"/>
              <a:t>　　　　　　　　（体力</a:t>
            </a:r>
            <a:r>
              <a:rPr lang="ja-JP" altLang="en-US" dirty="0"/>
              <a:t>がない・自立性が</a:t>
            </a:r>
            <a:r>
              <a:rPr lang="ja-JP" altLang="en-US" dirty="0" smtClean="0"/>
              <a:t>劣る）</a:t>
            </a:r>
            <a:endParaRPr lang="en-US" altLang="ja-JP" dirty="0" smtClean="0"/>
          </a:p>
          <a:p>
            <a:pPr marL="0" indent="0">
              <a:buNone/>
            </a:pPr>
            <a:endParaRPr lang="en-US" altLang="ja-JP" dirty="0"/>
          </a:p>
          <a:p>
            <a:pPr>
              <a:buFont typeface="Wingdings" panose="05000000000000000000" pitchFamily="2" charset="2"/>
              <a:buChar char="n"/>
            </a:pPr>
            <a:r>
              <a:rPr lang="ja-JP" altLang="en-US" dirty="0"/>
              <a:t>高層マンション</a:t>
            </a:r>
            <a:r>
              <a:rPr lang="ja-JP" altLang="en-US" dirty="0" smtClean="0"/>
              <a:t>の健康問題</a:t>
            </a:r>
            <a:endParaRPr lang="en-US" altLang="ja-JP" dirty="0"/>
          </a:p>
          <a:p>
            <a:r>
              <a:rPr lang="ja-JP" altLang="en-US" dirty="0"/>
              <a:t>窓が開けれない高層階</a:t>
            </a:r>
            <a:endParaRPr lang="en-US" altLang="ja-JP" dirty="0"/>
          </a:p>
          <a:p>
            <a:r>
              <a:rPr lang="en-US" altLang="ja-JP" dirty="0"/>
              <a:t>5</a:t>
            </a:r>
            <a:r>
              <a:rPr lang="ja-JP" altLang="en-US" dirty="0"/>
              <a:t>階以上に子どものアレルギーが多い</a:t>
            </a:r>
          </a:p>
          <a:p>
            <a:endParaRPr lang="en-US" altLang="ja-JP" dirty="0" smtClean="0"/>
          </a:p>
          <a:p>
            <a:endParaRPr kumimoji="1" lang="ja-JP" altLang="en-US" dirty="0"/>
          </a:p>
        </p:txBody>
      </p:sp>
      <p:sp>
        <p:nvSpPr>
          <p:cNvPr id="4" name="下矢印 3"/>
          <p:cNvSpPr/>
          <p:nvPr/>
        </p:nvSpPr>
        <p:spPr>
          <a:xfrm>
            <a:off x="3644785" y="3106535"/>
            <a:ext cx="540327" cy="4987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p:txBody>
          <a:bodyPr/>
          <a:lstStyle/>
          <a:p>
            <a:fld id="{8792BB93-20E2-47E4-AA42-02E021559F07}" type="slidenum">
              <a:rPr kumimoji="1" lang="ja-JP" altLang="en-US" smtClean="0"/>
              <a:t>5</a:t>
            </a:fld>
            <a:endParaRPr kumimoji="1" lang="ja-JP" altLang="en-US"/>
          </a:p>
        </p:txBody>
      </p:sp>
    </p:spTree>
    <p:extLst>
      <p:ext uri="{BB962C8B-B14F-4D97-AF65-F5344CB8AC3E}">
        <p14:creationId xmlns:p14="http://schemas.microsoft.com/office/powerpoint/2010/main" val="3837994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smtClean="0">
                <a:solidFill>
                  <a:schemeClr val="accent6">
                    <a:lumMod val="75000"/>
                  </a:schemeClr>
                </a:solidFill>
              </a:rPr>
              <a:t>超高層住宅（</a:t>
            </a:r>
            <a:r>
              <a:rPr lang="en-US" altLang="ja-JP" sz="4000" dirty="0" smtClean="0">
                <a:solidFill>
                  <a:schemeClr val="accent6">
                    <a:lumMod val="75000"/>
                  </a:schemeClr>
                </a:solidFill>
              </a:rPr>
              <a:t>20</a:t>
            </a:r>
            <a:r>
              <a:rPr lang="ja-JP" altLang="en-US" sz="4000" dirty="0" smtClean="0">
                <a:solidFill>
                  <a:schemeClr val="accent6">
                    <a:lumMod val="75000"/>
                  </a:schemeClr>
                </a:solidFill>
              </a:rPr>
              <a:t>階以上）竣工</a:t>
            </a:r>
            <a:r>
              <a:rPr lang="ja-JP" altLang="en-US" sz="4000" dirty="0">
                <a:solidFill>
                  <a:schemeClr val="accent6">
                    <a:lumMod val="75000"/>
                  </a:schemeClr>
                </a:solidFill>
              </a:rPr>
              <a:t>推移</a:t>
            </a:r>
            <a:endParaRPr kumimoji="1" lang="ja-JP" altLang="en-US" sz="4000" dirty="0">
              <a:solidFill>
                <a:schemeClr val="accent6">
                  <a:lumMod val="75000"/>
                </a:schemeClr>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14163353"/>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6253192" y="6127233"/>
            <a:ext cx="2839239" cy="369332"/>
          </a:xfrm>
          <a:prstGeom prst="rect">
            <a:avLst/>
          </a:prstGeom>
          <a:noFill/>
        </p:spPr>
        <p:txBody>
          <a:bodyPr wrap="none" rtlCol="0">
            <a:spAutoFit/>
          </a:bodyPr>
          <a:lstStyle/>
          <a:p>
            <a:r>
              <a:rPr kumimoji="1" lang="ja-JP" altLang="en-US" dirty="0" smtClean="0"/>
              <a:t>出所：㈱不動産経済研究所</a:t>
            </a:r>
            <a:endParaRPr kumimoji="1" lang="ja-JP" altLang="en-US" dirty="0"/>
          </a:p>
        </p:txBody>
      </p:sp>
      <p:sp>
        <p:nvSpPr>
          <p:cNvPr id="3" name="スライド番号プレースホルダー 2"/>
          <p:cNvSpPr>
            <a:spLocks noGrp="1"/>
          </p:cNvSpPr>
          <p:nvPr>
            <p:ph type="sldNum" sz="quarter" idx="12"/>
          </p:nvPr>
        </p:nvSpPr>
        <p:spPr/>
        <p:txBody>
          <a:bodyPr/>
          <a:lstStyle/>
          <a:p>
            <a:fld id="{8792BB93-20E2-47E4-AA42-02E021559F07}" type="slidenum">
              <a:rPr kumimoji="1" lang="ja-JP" altLang="en-US" smtClean="0"/>
              <a:t>6</a:t>
            </a:fld>
            <a:endParaRPr kumimoji="1" lang="ja-JP" altLang="en-US"/>
          </a:p>
        </p:txBody>
      </p:sp>
    </p:spTree>
    <p:extLst>
      <p:ext uri="{BB962C8B-B14F-4D97-AF65-F5344CB8AC3E}">
        <p14:creationId xmlns:p14="http://schemas.microsoft.com/office/powerpoint/2010/main" val="227446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accent6">
                    <a:lumMod val="75000"/>
                  </a:schemeClr>
                </a:solidFill>
              </a:rPr>
              <a:t>高層集合住宅（マンション）</a:t>
            </a:r>
            <a:endParaRPr kumimoji="1" lang="ja-JP" altLang="en-US" dirty="0">
              <a:solidFill>
                <a:schemeClr val="accent6">
                  <a:lumMod val="75000"/>
                </a:schemeClr>
              </a:solidFill>
            </a:endParaRPr>
          </a:p>
        </p:txBody>
      </p:sp>
      <p:sp>
        <p:nvSpPr>
          <p:cNvPr id="3" name="コンテンツ プレースホルダー 2"/>
          <p:cNvSpPr>
            <a:spLocks noGrp="1"/>
          </p:cNvSpPr>
          <p:nvPr>
            <p:ph idx="1"/>
          </p:nvPr>
        </p:nvSpPr>
        <p:spPr>
          <a:xfrm>
            <a:off x="628650" y="1825625"/>
            <a:ext cx="7886700" cy="4810702"/>
          </a:xfrm>
        </p:spPr>
        <p:txBody>
          <a:bodyPr>
            <a:normAutofit/>
          </a:bodyPr>
          <a:lstStyle/>
          <a:p>
            <a:pPr>
              <a:buFont typeface="Wingdings" panose="05000000000000000000" pitchFamily="2" charset="2"/>
              <a:buChar char="n"/>
            </a:pPr>
            <a:r>
              <a:rPr kumimoji="1" lang="ja-JP" altLang="en-US" dirty="0" smtClean="0"/>
              <a:t>高層の規定がない</a:t>
            </a:r>
            <a:endParaRPr kumimoji="1" lang="en-US" altLang="ja-JP" dirty="0" smtClean="0"/>
          </a:p>
          <a:p>
            <a:r>
              <a:rPr lang="ja-JP" altLang="en-US" dirty="0" smtClean="0"/>
              <a:t>建築基準法（消防法）</a:t>
            </a:r>
            <a:endParaRPr lang="en-US" altLang="ja-JP" dirty="0" smtClean="0"/>
          </a:p>
          <a:p>
            <a:endParaRPr kumimoji="1" lang="en-US" altLang="ja-JP" dirty="0" smtClean="0"/>
          </a:p>
          <a:p>
            <a:pPr>
              <a:buFont typeface="Wingdings" panose="05000000000000000000" pitchFamily="2" charset="2"/>
              <a:buChar char="n"/>
            </a:pPr>
            <a:r>
              <a:rPr kumimoji="1" lang="ja-JP" altLang="en-US" dirty="0" smtClean="0"/>
              <a:t>高層マンションの目安</a:t>
            </a:r>
            <a:endParaRPr kumimoji="1" lang="en-US" altLang="ja-JP" dirty="0" smtClean="0"/>
          </a:p>
          <a:p>
            <a:r>
              <a:rPr lang="ja-JP" altLang="en-US" dirty="0" smtClean="0"/>
              <a:t>低層マンション　　１～３階</a:t>
            </a:r>
            <a:endParaRPr lang="en-US" altLang="ja-JP" dirty="0" smtClean="0"/>
          </a:p>
          <a:p>
            <a:r>
              <a:rPr kumimoji="1" lang="ja-JP" altLang="en-US" dirty="0" smtClean="0"/>
              <a:t>中層マンション　　４～９階</a:t>
            </a:r>
            <a:endParaRPr kumimoji="1" lang="en-US" altLang="ja-JP" dirty="0" smtClean="0"/>
          </a:p>
          <a:p>
            <a:r>
              <a:rPr kumimoji="1" lang="ja-JP" altLang="en-US" dirty="0" smtClean="0"/>
              <a:t>高層マンション　　</a:t>
            </a:r>
            <a:r>
              <a:rPr kumimoji="1" lang="en-US" altLang="ja-JP" dirty="0" smtClean="0"/>
              <a:t>10</a:t>
            </a:r>
            <a:r>
              <a:rPr kumimoji="1" lang="ja-JP" altLang="en-US" dirty="0" smtClean="0"/>
              <a:t>～</a:t>
            </a:r>
            <a:r>
              <a:rPr kumimoji="1" lang="en-US" altLang="ja-JP" dirty="0" smtClean="0"/>
              <a:t>19</a:t>
            </a:r>
            <a:r>
              <a:rPr kumimoji="1" lang="ja-JP" altLang="en-US" dirty="0" smtClean="0"/>
              <a:t>階</a:t>
            </a:r>
            <a:endParaRPr kumimoji="1" lang="en-US" altLang="ja-JP" dirty="0" smtClean="0"/>
          </a:p>
          <a:p>
            <a:r>
              <a:rPr lang="ja-JP" altLang="en-US" dirty="0" smtClean="0"/>
              <a:t>超高層マンション　</a:t>
            </a:r>
            <a:r>
              <a:rPr lang="en-US" altLang="ja-JP" dirty="0" smtClean="0"/>
              <a:t>20</a:t>
            </a:r>
            <a:r>
              <a:rPr lang="ja-JP" altLang="en-US" dirty="0" smtClean="0"/>
              <a:t>階以上</a:t>
            </a:r>
            <a:endParaRPr lang="en-US" altLang="ja-JP" dirty="0" smtClean="0"/>
          </a:p>
          <a:p>
            <a:pPr marL="0" indent="0" algn="r">
              <a:buNone/>
            </a:pPr>
            <a:r>
              <a:rPr kumimoji="1" lang="ja-JP" altLang="en-US" sz="2400" dirty="0" smtClean="0"/>
              <a:t>白石（</a:t>
            </a:r>
            <a:r>
              <a:rPr kumimoji="1" lang="en-US" altLang="ja-JP" sz="2400" dirty="0" smtClean="0"/>
              <a:t>2010</a:t>
            </a:r>
            <a:r>
              <a:rPr kumimoji="1" lang="ja-JP" altLang="en-US" sz="2400" dirty="0" smtClean="0"/>
              <a:t>）</a:t>
            </a:r>
            <a:r>
              <a:rPr kumimoji="1" lang="en-US" altLang="ja-JP" sz="2400" dirty="0" smtClean="0"/>
              <a:t>『</a:t>
            </a:r>
            <a:r>
              <a:rPr lang="ja-JP" altLang="en-US" sz="2400" dirty="0" smtClean="0"/>
              <a:t>高層マンション症候群</a:t>
            </a:r>
            <a:r>
              <a:rPr lang="en-US" altLang="ja-JP" sz="2400" dirty="0" smtClean="0"/>
              <a:t>』</a:t>
            </a:r>
            <a:r>
              <a:rPr lang="ja-JP" altLang="en-US" sz="2400" dirty="0" smtClean="0"/>
              <a:t>より</a:t>
            </a:r>
            <a:endParaRPr kumimoji="1" lang="ja-JP" altLang="en-US" sz="2400" dirty="0"/>
          </a:p>
        </p:txBody>
      </p:sp>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7</a:t>
            </a:fld>
            <a:endParaRPr kumimoji="1" lang="ja-JP" altLang="en-US"/>
          </a:p>
        </p:txBody>
      </p:sp>
    </p:spTree>
    <p:extLst>
      <p:ext uri="{BB962C8B-B14F-4D97-AF65-F5344CB8AC3E}">
        <p14:creationId xmlns:p14="http://schemas.microsoft.com/office/powerpoint/2010/main" val="1393460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solidFill>
                  <a:schemeClr val="accent1">
                    <a:lumMod val="75000"/>
                  </a:schemeClr>
                </a:solidFill>
              </a:rPr>
              <a:t>テーマ３</a:t>
            </a:r>
            <a:r>
              <a:rPr lang="ja-JP" altLang="en-US" dirty="0" smtClean="0">
                <a:solidFill>
                  <a:schemeClr val="accent1">
                    <a:lumMod val="75000"/>
                  </a:schemeClr>
                </a:solidFill>
              </a:rPr>
              <a:t>．</a:t>
            </a:r>
            <a:r>
              <a:rPr lang="en-US" altLang="ja-JP" dirty="0" smtClean="0">
                <a:solidFill>
                  <a:schemeClr val="accent1">
                    <a:lumMod val="75000"/>
                  </a:schemeClr>
                </a:solidFill>
              </a:rPr>
              <a:t/>
            </a:r>
            <a:br>
              <a:rPr lang="en-US" altLang="ja-JP" dirty="0" smtClean="0">
                <a:solidFill>
                  <a:schemeClr val="accent1">
                    <a:lumMod val="75000"/>
                  </a:schemeClr>
                </a:solidFill>
              </a:rPr>
            </a:br>
            <a:r>
              <a:rPr lang="ja-JP" altLang="en-US" dirty="0" smtClean="0">
                <a:solidFill>
                  <a:schemeClr val="accent1">
                    <a:lumMod val="75000"/>
                  </a:schemeClr>
                </a:solidFill>
              </a:rPr>
              <a:t>引っ越し</a:t>
            </a:r>
            <a:r>
              <a:rPr lang="ja-JP" altLang="en-US" dirty="0">
                <a:solidFill>
                  <a:schemeClr val="accent1">
                    <a:lumMod val="75000"/>
                  </a:schemeClr>
                </a:solidFill>
              </a:rPr>
              <a:t>が子どもに与える</a:t>
            </a:r>
            <a:r>
              <a:rPr lang="ja-JP" altLang="en-US" dirty="0" smtClean="0">
                <a:solidFill>
                  <a:schemeClr val="accent1">
                    <a:lumMod val="75000"/>
                  </a:schemeClr>
                </a:solidFill>
              </a:rPr>
              <a:t>影響</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住環境が変化することによる子供への影響分析はおこなわれておらず、先行研究も少ない</a:t>
            </a:r>
            <a:endParaRPr lang="en-US" altLang="ja-JP" dirty="0"/>
          </a:p>
          <a:p>
            <a:pPr lvl="1"/>
            <a:r>
              <a:rPr lang="ja-JP" altLang="en-US" sz="2800" dirty="0"/>
              <a:t>原岡（</a:t>
            </a:r>
            <a:r>
              <a:rPr lang="en-US" altLang="ja-JP" sz="2800" dirty="0"/>
              <a:t>1957</a:t>
            </a:r>
            <a:r>
              <a:rPr lang="ja-JP" altLang="en-US" sz="2800" dirty="0"/>
              <a:t>）「学業成績に対する努力と家庭環境との関係」</a:t>
            </a:r>
          </a:p>
        </p:txBody>
      </p:sp>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8</a:t>
            </a:fld>
            <a:endParaRPr kumimoji="1" lang="ja-JP" altLang="en-US"/>
          </a:p>
        </p:txBody>
      </p:sp>
    </p:spTree>
    <p:extLst>
      <p:ext uri="{BB962C8B-B14F-4D97-AF65-F5344CB8AC3E}">
        <p14:creationId xmlns:p14="http://schemas.microsoft.com/office/powerpoint/2010/main" val="1044970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accent4">
                    <a:lumMod val="75000"/>
                  </a:schemeClr>
                </a:solidFill>
              </a:rPr>
              <a:t>従来の先行研究の仮説</a:t>
            </a:r>
            <a:endParaRPr kumimoji="1" lang="ja-JP" altLang="en-US" dirty="0">
              <a:solidFill>
                <a:schemeClr val="accent4">
                  <a:lumMod val="75000"/>
                </a:schemeClr>
              </a:solidFill>
            </a:endParaRPr>
          </a:p>
        </p:txBody>
      </p:sp>
      <p:sp>
        <p:nvSpPr>
          <p:cNvPr id="4" name="スライド番号プレースホルダー 3"/>
          <p:cNvSpPr>
            <a:spLocks noGrp="1"/>
          </p:cNvSpPr>
          <p:nvPr>
            <p:ph type="sldNum" sz="quarter" idx="12"/>
          </p:nvPr>
        </p:nvSpPr>
        <p:spPr/>
        <p:txBody>
          <a:bodyPr/>
          <a:lstStyle/>
          <a:p>
            <a:fld id="{8792BB93-20E2-47E4-AA42-02E021559F07}" type="slidenum">
              <a:rPr kumimoji="1" lang="ja-JP" altLang="en-US" smtClean="0"/>
              <a:t>9</a:t>
            </a:fld>
            <a:endParaRPr kumimoji="1" lang="ja-JP" altLang="en-US"/>
          </a:p>
        </p:txBody>
      </p:sp>
      <p:sp>
        <p:nvSpPr>
          <p:cNvPr id="5" name="正方形/長方形 4"/>
          <p:cNvSpPr/>
          <p:nvPr/>
        </p:nvSpPr>
        <p:spPr>
          <a:xfrm>
            <a:off x="865762" y="2720014"/>
            <a:ext cx="2782110" cy="2607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住環境</a:t>
            </a:r>
            <a:endParaRPr kumimoji="1" lang="en-US" altLang="ja-JP" sz="2800" dirty="0" smtClean="0"/>
          </a:p>
          <a:p>
            <a:pPr algn="ctr"/>
            <a:r>
              <a:rPr lang="ja-JP" altLang="en-US" sz="2800" dirty="0"/>
              <a:t>住宅</a:t>
            </a:r>
            <a:r>
              <a:rPr lang="ja-JP" altLang="en-US" sz="2800" dirty="0" smtClean="0"/>
              <a:t>が充実していれば</a:t>
            </a:r>
            <a:endParaRPr kumimoji="1" lang="ja-JP" altLang="en-US" sz="2800" dirty="0"/>
          </a:p>
        </p:txBody>
      </p:sp>
      <p:sp>
        <p:nvSpPr>
          <p:cNvPr id="6" name="角丸四角形 5"/>
          <p:cNvSpPr/>
          <p:nvPr/>
        </p:nvSpPr>
        <p:spPr>
          <a:xfrm>
            <a:off x="5651769" y="2263488"/>
            <a:ext cx="2694562" cy="1848255"/>
          </a:xfrm>
          <a:prstGeom prst="roundRect">
            <a:avLst/>
          </a:prstGeom>
          <a:solidFill>
            <a:schemeClr val="accent5">
              <a:lumMod val="60000"/>
              <a:lumOff val="40000"/>
            </a:schemeClr>
          </a:solid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外遊びをする</a:t>
            </a:r>
            <a:endParaRPr kumimoji="1" lang="en-US" altLang="ja-JP" dirty="0" smtClean="0"/>
          </a:p>
          <a:p>
            <a:pPr algn="ctr"/>
            <a:endParaRPr lang="en-US" altLang="ja-JP" dirty="0" smtClean="0"/>
          </a:p>
          <a:p>
            <a:pPr algn="ctr"/>
            <a:r>
              <a:rPr kumimoji="1" lang="ja-JP" altLang="en-US" dirty="0"/>
              <a:t>勉強</a:t>
            </a:r>
            <a:r>
              <a:rPr kumimoji="1" lang="ja-JP" altLang="en-US" dirty="0" smtClean="0"/>
              <a:t>もきちんとでき</a:t>
            </a:r>
            <a:r>
              <a:rPr kumimoji="1" lang="ja-JP" altLang="en-US" dirty="0"/>
              <a:t>る</a:t>
            </a:r>
          </a:p>
        </p:txBody>
      </p:sp>
      <p:sp>
        <p:nvSpPr>
          <p:cNvPr id="7" name="コンテンツ プレースホルダー 6"/>
          <p:cNvSpPr>
            <a:spLocks noGrp="1"/>
          </p:cNvSpPr>
          <p:nvPr>
            <p:ph idx="1"/>
          </p:nvPr>
        </p:nvSpPr>
        <p:spPr>
          <a:xfrm>
            <a:off x="4962930" y="4877663"/>
            <a:ext cx="2990039" cy="10213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kumimoji="1" lang="ja-JP" altLang="en-US" dirty="0" smtClean="0"/>
              <a:t>母親が安定し</a:t>
            </a:r>
            <a:endParaRPr kumimoji="1" lang="ja-JP" altLang="en-US" dirty="0"/>
          </a:p>
        </p:txBody>
      </p:sp>
      <p:cxnSp>
        <p:nvCxnSpPr>
          <p:cNvPr id="10" name="直線矢印コネクタ 9"/>
          <p:cNvCxnSpPr/>
          <p:nvPr/>
        </p:nvCxnSpPr>
        <p:spPr>
          <a:xfrm>
            <a:off x="3784059" y="3654357"/>
            <a:ext cx="1741251"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3701374" y="5310813"/>
            <a:ext cx="1298643"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6999050" y="4174029"/>
            <a:ext cx="1" cy="703634"/>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1677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698</TotalTime>
  <Words>1585</Words>
  <Application>Microsoft Office PowerPoint</Application>
  <PresentationFormat>画面に合わせる (4:3)</PresentationFormat>
  <Paragraphs>669</Paragraphs>
  <Slides>24</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24</vt:i4>
      </vt:variant>
    </vt:vector>
  </HeadingPairs>
  <TitlesOfParts>
    <vt:vector size="31" baseType="lpstr">
      <vt:lpstr>ＭＳ Ｐゴシック</vt:lpstr>
      <vt:lpstr>MS Gothic</vt:lpstr>
      <vt:lpstr>Arial</vt:lpstr>
      <vt:lpstr>Calibri</vt:lpstr>
      <vt:lpstr>Calibri Light</vt:lpstr>
      <vt:lpstr>Wingdings</vt:lpstr>
      <vt:lpstr>Office テーマ</vt:lpstr>
      <vt:lpstr>住環境と子どもの問題 ～21世紀出生児縦断調査データ分析～</vt:lpstr>
      <vt:lpstr>研究の背景</vt:lpstr>
      <vt:lpstr>テーマ１． 住環境と子どもの行動</vt:lpstr>
      <vt:lpstr>テーマ２ 子どもの外遊びの決定要因</vt:lpstr>
      <vt:lpstr>具体的なアプローチとして 　　　　　　　　　　</vt:lpstr>
      <vt:lpstr>超高層住宅（20階以上）竣工推移</vt:lpstr>
      <vt:lpstr>高層集合住宅（マンション）</vt:lpstr>
      <vt:lpstr>テーマ３． 引っ越しが子どもに与える影響</vt:lpstr>
      <vt:lpstr>従来の先行研究の仮説</vt:lpstr>
      <vt:lpstr>先行研究の傾向</vt:lpstr>
      <vt:lpstr>21世紀出生児縦断調査のデータ</vt:lpstr>
      <vt:lpstr>本研究のデータ</vt:lpstr>
      <vt:lpstr>本研究の仮説</vt:lpstr>
      <vt:lpstr>分析方法</vt:lpstr>
      <vt:lpstr>被説明変数</vt:lpstr>
      <vt:lpstr>住関連の説明変数</vt:lpstr>
      <vt:lpstr>その他の説明変数</vt:lpstr>
      <vt:lpstr>PowerPoint プレゼンテーション</vt:lpstr>
      <vt:lpstr>分析結果</vt:lpstr>
      <vt:lpstr>問題行動</vt:lpstr>
      <vt:lpstr>学校への 適応度</vt:lpstr>
      <vt:lpstr>学習時間</vt:lpstr>
      <vt:lpstr>まとめ</vt:lpstr>
      <vt:lpstr>その他の今後の作業</vt:lpstr>
    </vt:vector>
  </TitlesOfParts>
  <Company>seiryo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住環境と</dc:title>
  <dc:creator>seiryo</dc:creator>
  <cp:lastModifiedBy>Mieko Fujisawa</cp:lastModifiedBy>
  <cp:revision>44</cp:revision>
  <cp:lastPrinted>2015-08-26T06:29:04Z</cp:lastPrinted>
  <dcterms:created xsi:type="dcterms:W3CDTF">2015-08-14T12:55:39Z</dcterms:created>
  <dcterms:modified xsi:type="dcterms:W3CDTF">2017-01-21T04:54:28Z</dcterms:modified>
</cp:coreProperties>
</file>