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6"/>
  </p:notesMasterIdLst>
  <p:handoutMasterIdLst>
    <p:handoutMasterId r:id="rId67"/>
  </p:handoutMasterIdLst>
  <p:sldIdLst>
    <p:sldId id="648" r:id="rId2"/>
    <p:sldId id="891" r:id="rId3"/>
    <p:sldId id="799" r:id="rId4"/>
    <p:sldId id="800" r:id="rId5"/>
    <p:sldId id="801" r:id="rId6"/>
    <p:sldId id="851" r:id="rId7"/>
    <p:sldId id="802" r:id="rId8"/>
    <p:sldId id="803" r:id="rId9"/>
    <p:sldId id="804" r:id="rId10"/>
    <p:sldId id="806" r:id="rId11"/>
    <p:sldId id="809" r:id="rId12"/>
    <p:sldId id="810" r:id="rId13"/>
    <p:sldId id="811" r:id="rId14"/>
    <p:sldId id="812" r:id="rId15"/>
    <p:sldId id="813" r:id="rId16"/>
    <p:sldId id="814" r:id="rId17"/>
    <p:sldId id="815" r:id="rId18"/>
    <p:sldId id="817" r:id="rId19"/>
    <p:sldId id="818" r:id="rId20"/>
    <p:sldId id="820" r:id="rId21"/>
    <p:sldId id="821" r:id="rId22"/>
    <p:sldId id="822" r:id="rId23"/>
    <p:sldId id="823" r:id="rId24"/>
    <p:sldId id="824" r:id="rId25"/>
    <p:sldId id="825" r:id="rId26"/>
    <p:sldId id="721" r:id="rId27"/>
    <p:sldId id="890" r:id="rId28"/>
    <p:sldId id="769" r:id="rId29"/>
    <p:sldId id="770" r:id="rId30"/>
    <p:sldId id="798" r:id="rId31"/>
    <p:sldId id="772" r:id="rId32"/>
    <p:sldId id="774" r:id="rId33"/>
    <p:sldId id="775" r:id="rId34"/>
    <p:sldId id="776" r:id="rId35"/>
    <p:sldId id="789" r:id="rId36"/>
    <p:sldId id="777" r:id="rId37"/>
    <p:sldId id="778" r:id="rId38"/>
    <p:sldId id="779" r:id="rId39"/>
    <p:sldId id="850" r:id="rId40"/>
    <p:sldId id="845" r:id="rId41"/>
    <p:sldId id="790" r:id="rId42"/>
    <p:sldId id="791" r:id="rId43"/>
    <p:sldId id="792" r:id="rId44"/>
    <p:sldId id="793" r:id="rId45"/>
    <p:sldId id="794" r:id="rId46"/>
    <p:sldId id="795" r:id="rId47"/>
    <p:sldId id="796" r:id="rId48"/>
    <p:sldId id="797" r:id="rId49"/>
    <p:sldId id="869" r:id="rId50"/>
    <p:sldId id="743" r:id="rId51"/>
    <p:sldId id="661" r:id="rId52"/>
    <p:sldId id="870" r:id="rId53"/>
    <p:sldId id="872" r:id="rId54"/>
    <p:sldId id="873" r:id="rId55"/>
    <p:sldId id="876" r:id="rId56"/>
    <p:sldId id="749" r:id="rId57"/>
    <p:sldId id="752" r:id="rId58"/>
    <p:sldId id="755" r:id="rId59"/>
    <p:sldId id="758" r:id="rId60"/>
    <p:sldId id="859" r:id="rId61"/>
    <p:sldId id="860" r:id="rId62"/>
    <p:sldId id="861" r:id="rId63"/>
    <p:sldId id="853" r:id="rId64"/>
    <p:sldId id="854" r:id="rId6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223">
          <p15:clr>
            <a:srgbClr val="A4A3A4"/>
          </p15:clr>
        </p15:guide>
        <p15:guide id="4"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6" autoAdjust="0"/>
    <p:restoredTop sz="94660"/>
  </p:normalViewPr>
  <p:slideViewPr>
    <p:cSldViewPr>
      <p:cViewPr varScale="1">
        <p:scale>
          <a:sx n="62" d="100"/>
          <a:sy n="62" d="100"/>
        </p:scale>
        <p:origin x="4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6"/>
    </p:cViewPr>
  </p:sorterViewPr>
  <p:notesViewPr>
    <p:cSldViewPr>
      <p:cViewPr varScale="1">
        <p:scale>
          <a:sx n="91" d="100"/>
          <a:sy n="91" d="100"/>
        </p:scale>
        <p:origin x="-3732" y="-96"/>
      </p:cViewPr>
      <p:guideLst>
        <p:guide orient="horz" pos="3126"/>
        <p:guide pos="2141"/>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openxmlformats.org/officeDocument/2006/relationships/oleObject" Target="file:///C:\My%20Documents\&#35199;&#26449;&#12503;&#12525;&#12472;&#12455;&#12463;&#12488;\&#29289;&#29702;&#24471;&#24847;&#19981;&#24471;&#24847;\110730&#39640;&#31561;&#23398;&#26657;&#12395;&#12362;&#12369;&#12427;&#29702;&#31185;&#23398;&#32722;&#12364;&#23601;&#26989;&#12395;&#21450;&#12412;&#12377;&#24433;&#38911;.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3.xml.rels><?xml version="1.0" encoding="UTF-8" standalone="yes"?>
<Relationships xmlns="http://schemas.openxmlformats.org/package/2006/relationships"><Relationship Id="rId1" Type="http://schemas.openxmlformats.org/officeDocument/2006/relationships/oleObject" Target="file:///C:\My%20Documents\&#35199;&#26449;&#12503;&#12525;&#12472;&#12455;&#12463;&#12488;\120212&#29702;&#25968;&#31995;&#31185;&#30446;&#12398;&#23398;&#327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9.xml.rels><?xml version="1.0" encoding="UTF-8" standalone="yes"?>
<Relationships xmlns="http://schemas.openxmlformats.org/package/2006/relationships"><Relationship Id="rId1" Type="http://schemas.openxmlformats.org/officeDocument/2006/relationships/oleObject" Target="file:///C:\My%20Documents\&#35199;&#26449;&#12503;&#12525;&#12472;&#12455;&#12463;&#12488;\&#29289;&#29702;&#24471;&#24847;&#19981;&#24471;&#24847;\110730&#39640;&#31561;&#23398;&#26657;&#12395;&#12362;&#12369;&#12427;&#29702;&#31185;&#23398;&#32722;&#12364;&#23601;&#26989;&#12395;&#21450;&#12412;&#12377;&#24433;&#389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数学受験者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1962～82年卒業生</c:v>
                </c:pt>
                <c:pt idx="1">
                  <c:v>1983～99年卒業生</c:v>
                </c:pt>
              </c:strCache>
            </c:strRef>
          </c:cat>
          <c:val>
            <c:numRef>
              <c:f>Sheet1!$B$2:$B$3</c:f>
              <c:numCache>
                <c:formatCode>General</c:formatCode>
                <c:ptCount val="2"/>
                <c:pt idx="0">
                  <c:v>1050</c:v>
                </c:pt>
                <c:pt idx="1">
                  <c:v>748</c:v>
                </c:pt>
              </c:numCache>
            </c:numRef>
          </c:val>
        </c:ser>
        <c:ser>
          <c:idx val="1"/>
          <c:order val="1"/>
          <c:tx>
            <c:strRef>
              <c:f>Sheet1!$C$1</c:f>
              <c:strCache>
                <c:ptCount val="1"/>
                <c:pt idx="0">
                  <c:v>数学未受験者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1962～82年卒業生</c:v>
                </c:pt>
                <c:pt idx="1">
                  <c:v>1983～99年卒業生</c:v>
                </c:pt>
              </c:strCache>
            </c:strRef>
          </c:cat>
          <c:val>
            <c:numRef>
              <c:f>Sheet1!$C$2:$C$3</c:f>
              <c:numCache>
                <c:formatCode>General</c:formatCode>
                <c:ptCount val="2"/>
                <c:pt idx="0">
                  <c:v>1033</c:v>
                </c:pt>
                <c:pt idx="1">
                  <c:v>641</c:v>
                </c:pt>
              </c:numCache>
            </c:numRef>
          </c:val>
        </c:ser>
        <c:dLbls>
          <c:showLegendKey val="0"/>
          <c:showVal val="0"/>
          <c:showCatName val="0"/>
          <c:showSerName val="0"/>
          <c:showPercent val="0"/>
          <c:showBubbleSize val="0"/>
        </c:dLbls>
        <c:gapWidth val="75"/>
        <c:overlap val="-25"/>
        <c:axId val="278161304"/>
        <c:axId val="278159736"/>
      </c:barChart>
      <c:catAx>
        <c:axId val="278161304"/>
        <c:scaling>
          <c:orientation val="minMax"/>
        </c:scaling>
        <c:delete val="0"/>
        <c:axPos val="b"/>
        <c:numFmt formatCode="General" sourceLinked="0"/>
        <c:majorTickMark val="none"/>
        <c:minorTickMark val="none"/>
        <c:tickLblPos val="nextTo"/>
        <c:crossAx val="278159736"/>
        <c:crosses val="autoZero"/>
        <c:auto val="1"/>
        <c:lblAlgn val="ctr"/>
        <c:lblOffset val="100"/>
        <c:noMultiLvlLbl val="0"/>
      </c:catAx>
      <c:valAx>
        <c:axId val="278159736"/>
        <c:scaling>
          <c:orientation val="minMax"/>
        </c:scaling>
        <c:delete val="0"/>
        <c:axPos val="l"/>
        <c:majorGridlines/>
        <c:numFmt formatCode="General" sourceLinked="1"/>
        <c:majorTickMark val="none"/>
        <c:minorTickMark val="none"/>
        <c:tickLblPos val="nextTo"/>
        <c:spPr>
          <a:ln w="9525">
            <a:noFill/>
          </a:ln>
        </c:spPr>
        <c:crossAx val="278161304"/>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就業者!$L$25</c:f>
              <c:strCache>
                <c:ptCount val="1"/>
                <c:pt idx="0">
                  <c:v>ゆとり以前世代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就業者!$M$24:$P$24</c:f>
              <c:strCache>
                <c:ptCount val="4"/>
                <c:pt idx="0">
                  <c:v>物理</c:v>
                </c:pt>
                <c:pt idx="1">
                  <c:v>化学</c:v>
                </c:pt>
                <c:pt idx="2">
                  <c:v>生物</c:v>
                </c:pt>
                <c:pt idx="3">
                  <c:v>地学</c:v>
                </c:pt>
              </c:strCache>
            </c:strRef>
          </c:cat>
          <c:val>
            <c:numRef>
              <c:f>就業者!$M$25:$P$25</c:f>
              <c:numCache>
                <c:formatCode>####.0%</c:formatCode>
                <c:ptCount val="4"/>
                <c:pt idx="0">
                  <c:v>0.4556737588652483</c:v>
                </c:pt>
                <c:pt idx="1">
                  <c:v>0.19525709219858156</c:v>
                </c:pt>
                <c:pt idx="2">
                  <c:v>0.15336879432624206</c:v>
                </c:pt>
                <c:pt idx="3">
                  <c:v>0.19570035460992921</c:v>
                </c:pt>
              </c:numCache>
            </c:numRef>
          </c:val>
        </c:ser>
        <c:ser>
          <c:idx val="1"/>
          <c:order val="1"/>
          <c:tx>
            <c:strRef>
              <c:f>就業者!$L$26</c:f>
              <c:strCache>
                <c:ptCount val="1"/>
                <c:pt idx="0">
                  <c:v>ゆとり世代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就業者!$M$24:$P$24</c:f>
              <c:strCache>
                <c:ptCount val="4"/>
                <c:pt idx="0">
                  <c:v>物理</c:v>
                </c:pt>
                <c:pt idx="1">
                  <c:v>化学</c:v>
                </c:pt>
                <c:pt idx="2">
                  <c:v>生物</c:v>
                </c:pt>
                <c:pt idx="3">
                  <c:v>地学</c:v>
                </c:pt>
              </c:strCache>
            </c:strRef>
          </c:cat>
          <c:val>
            <c:numRef>
              <c:f>就業者!$M$26:$P$26</c:f>
              <c:numCache>
                <c:formatCode>####.0%</c:formatCode>
                <c:ptCount val="4"/>
                <c:pt idx="0">
                  <c:v>0.55865180467091635</c:v>
                </c:pt>
                <c:pt idx="1">
                  <c:v>0.17489384288747517</c:v>
                </c:pt>
                <c:pt idx="2">
                  <c:v>0.125</c:v>
                </c:pt>
                <c:pt idx="3">
                  <c:v>0.14145435244161442</c:v>
                </c:pt>
              </c:numCache>
            </c:numRef>
          </c:val>
        </c:ser>
        <c:ser>
          <c:idx val="2"/>
          <c:order val="2"/>
          <c:tx>
            <c:strRef>
              <c:f>就業者!$L$27</c:f>
              <c:strCache>
                <c:ptCount val="1"/>
                <c:pt idx="0">
                  <c:v>新学力観世代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就業者!$M$24:$P$24</c:f>
              <c:strCache>
                <c:ptCount val="4"/>
                <c:pt idx="0">
                  <c:v>物理</c:v>
                </c:pt>
                <c:pt idx="1">
                  <c:v>化学</c:v>
                </c:pt>
                <c:pt idx="2">
                  <c:v>生物</c:v>
                </c:pt>
                <c:pt idx="3">
                  <c:v>地学</c:v>
                </c:pt>
              </c:strCache>
            </c:strRef>
          </c:cat>
          <c:val>
            <c:numRef>
              <c:f>就業者!$M$27:$P$27</c:f>
              <c:numCache>
                <c:formatCode>####.0%</c:formatCode>
                <c:ptCount val="4"/>
                <c:pt idx="0">
                  <c:v>0.51357733175914688</c:v>
                </c:pt>
                <c:pt idx="1">
                  <c:v>0.23081463990554887</c:v>
                </c:pt>
                <c:pt idx="2">
                  <c:v>0.12514757969303417</c:v>
                </c:pt>
                <c:pt idx="3">
                  <c:v>0.13046044864226819</c:v>
                </c:pt>
              </c:numCache>
            </c:numRef>
          </c:val>
        </c:ser>
        <c:dLbls>
          <c:showLegendKey val="0"/>
          <c:showVal val="0"/>
          <c:showCatName val="0"/>
          <c:showSerName val="0"/>
          <c:showPercent val="0"/>
          <c:showBubbleSize val="0"/>
        </c:dLbls>
        <c:gapWidth val="75"/>
        <c:overlap val="-25"/>
        <c:axId val="231335232"/>
        <c:axId val="231333272"/>
      </c:barChart>
      <c:catAx>
        <c:axId val="231335232"/>
        <c:scaling>
          <c:orientation val="minMax"/>
        </c:scaling>
        <c:delete val="0"/>
        <c:axPos val="b"/>
        <c:numFmt formatCode="General" sourceLinked="1"/>
        <c:majorTickMark val="none"/>
        <c:minorTickMark val="none"/>
        <c:tickLblPos val="nextTo"/>
        <c:crossAx val="231333272"/>
        <c:crosses val="autoZero"/>
        <c:auto val="1"/>
        <c:lblAlgn val="ctr"/>
        <c:lblOffset val="100"/>
        <c:noMultiLvlLbl val="0"/>
      </c:catAx>
      <c:valAx>
        <c:axId val="231333272"/>
        <c:scaling>
          <c:orientation val="minMax"/>
        </c:scaling>
        <c:delete val="0"/>
        <c:axPos val="l"/>
        <c:majorGridlines/>
        <c:numFmt formatCode="####.0%" sourceLinked="1"/>
        <c:majorTickMark val="none"/>
        <c:minorTickMark val="none"/>
        <c:tickLblPos val="nextTo"/>
        <c:spPr>
          <a:ln w="9525">
            <a:noFill/>
          </a:ln>
        </c:spPr>
        <c:crossAx val="2313352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ゆとり以前世代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物理</c:v>
                </c:pt>
                <c:pt idx="1">
                  <c:v>化学</c:v>
                </c:pt>
                <c:pt idx="2">
                  <c:v>生物</c:v>
                </c:pt>
                <c:pt idx="3">
                  <c:v>地学</c:v>
                </c:pt>
                <c:pt idx="4">
                  <c:v>合計</c:v>
                </c:pt>
              </c:strCache>
            </c:strRef>
          </c:cat>
          <c:val>
            <c:numRef>
              <c:f>Sheet1!$B$2:$B$6</c:f>
              <c:numCache>
                <c:formatCode>General</c:formatCode>
                <c:ptCount val="5"/>
                <c:pt idx="0">
                  <c:v>762</c:v>
                </c:pt>
                <c:pt idx="1">
                  <c:v>728</c:v>
                </c:pt>
                <c:pt idx="2">
                  <c:v>660</c:v>
                </c:pt>
                <c:pt idx="3">
                  <c:v>708</c:v>
                </c:pt>
                <c:pt idx="4">
                  <c:v>734</c:v>
                </c:pt>
              </c:numCache>
            </c:numRef>
          </c:val>
        </c:ser>
        <c:ser>
          <c:idx val="1"/>
          <c:order val="1"/>
          <c:tx>
            <c:strRef>
              <c:f>Sheet1!$C$1</c:f>
              <c:strCache>
                <c:ptCount val="1"/>
                <c:pt idx="0">
                  <c:v>ゆとり世代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物理</c:v>
                </c:pt>
                <c:pt idx="1">
                  <c:v>化学</c:v>
                </c:pt>
                <c:pt idx="2">
                  <c:v>生物</c:v>
                </c:pt>
                <c:pt idx="3">
                  <c:v>地学</c:v>
                </c:pt>
                <c:pt idx="4">
                  <c:v>合計</c:v>
                </c:pt>
              </c:strCache>
            </c:strRef>
          </c:cat>
          <c:val>
            <c:numRef>
              <c:f>Sheet1!$C$2:$C$6</c:f>
              <c:numCache>
                <c:formatCode>General</c:formatCode>
                <c:ptCount val="5"/>
                <c:pt idx="0">
                  <c:v>646</c:v>
                </c:pt>
                <c:pt idx="1">
                  <c:v>592</c:v>
                </c:pt>
                <c:pt idx="2">
                  <c:v>525</c:v>
                </c:pt>
                <c:pt idx="3">
                  <c:v>583</c:v>
                </c:pt>
                <c:pt idx="4">
                  <c:v>603</c:v>
                </c:pt>
              </c:numCache>
            </c:numRef>
          </c:val>
        </c:ser>
        <c:ser>
          <c:idx val="2"/>
          <c:order val="2"/>
          <c:tx>
            <c:strRef>
              <c:f>Sheet1!$D$1</c:f>
              <c:strCache>
                <c:ptCount val="1"/>
                <c:pt idx="0">
                  <c:v>新学力観世代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物理</c:v>
                </c:pt>
                <c:pt idx="1">
                  <c:v>化学</c:v>
                </c:pt>
                <c:pt idx="2">
                  <c:v>生物</c:v>
                </c:pt>
                <c:pt idx="3">
                  <c:v>地学</c:v>
                </c:pt>
                <c:pt idx="4">
                  <c:v>合計</c:v>
                </c:pt>
              </c:strCache>
            </c:strRef>
          </c:cat>
          <c:val>
            <c:numRef>
              <c:f>Sheet1!$D$2:$D$6</c:f>
              <c:numCache>
                <c:formatCode>General</c:formatCode>
                <c:ptCount val="5"/>
                <c:pt idx="0">
                  <c:v>422</c:v>
                </c:pt>
                <c:pt idx="1">
                  <c:v>408</c:v>
                </c:pt>
                <c:pt idx="2">
                  <c:v>358</c:v>
                </c:pt>
                <c:pt idx="3">
                  <c:v>393</c:v>
                </c:pt>
                <c:pt idx="4">
                  <c:v>401</c:v>
                </c:pt>
              </c:numCache>
            </c:numRef>
          </c:val>
        </c:ser>
        <c:dLbls>
          <c:showLegendKey val="0"/>
          <c:showVal val="0"/>
          <c:showCatName val="0"/>
          <c:showSerName val="0"/>
          <c:showPercent val="0"/>
          <c:showBubbleSize val="0"/>
        </c:dLbls>
        <c:gapWidth val="75"/>
        <c:overlap val="-25"/>
        <c:axId val="278492400"/>
        <c:axId val="278489264"/>
      </c:barChart>
      <c:catAx>
        <c:axId val="278492400"/>
        <c:scaling>
          <c:orientation val="minMax"/>
        </c:scaling>
        <c:delete val="0"/>
        <c:axPos val="b"/>
        <c:numFmt formatCode="General" sourceLinked="0"/>
        <c:majorTickMark val="none"/>
        <c:minorTickMark val="none"/>
        <c:tickLblPos val="nextTo"/>
        <c:crossAx val="278489264"/>
        <c:crosses val="autoZero"/>
        <c:auto val="1"/>
        <c:lblAlgn val="ctr"/>
        <c:lblOffset val="100"/>
        <c:noMultiLvlLbl val="0"/>
      </c:catAx>
      <c:valAx>
        <c:axId val="278489264"/>
        <c:scaling>
          <c:orientation val="minMax"/>
        </c:scaling>
        <c:delete val="0"/>
        <c:axPos val="l"/>
        <c:majorGridlines/>
        <c:numFmt formatCode="General" sourceLinked="1"/>
        <c:majorTickMark val="none"/>
        <c:minorTickMark val="none"/>
        <c:tickLblPos val="nextTo"/>
        <c:spPr>
          <a:ln w="9525">
            <a:noFill/>
          </a:ln>
        </c:spPr>
        <c:crossAx val="278492400"/>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物理</c:v>
                </c:pt>
                <c:pt idx="1">
                  <c:v>化学</c:v>
                </c:pt>
                <c:pt idx="2">
                  <c:v>生物</c:v>
                </c:pt>
                <c:pt idx="3">
                  <c:v>地学</c:v>
                </c:pt>
                <c:pt idx="4">
                  <c:v>合計</c:v>
                </c:pt>
              </c:strCache>
            </c:strRef>
          </c:cat>
          <c:val>
            <c:numRef>
              <c:f>Sheet1!$B$2:$B$6</c:f>
              <c:numCache>
                <c:formatCode>0;_ۿ</c:formatCode>
                <c:ptCount val="5"/>
                <c:pt idx="0">
                  <c:v>681.4</c:v>
                </c:pt>
                <c:pt idx="1">
                  <c:v>619.95999999999947</c:v>
                </c:pt>
                <c:pt idx="2">
                  <c:v>548.5</c:v>
                </c:pt>
                <c:pt idx="3">
                  <c:v>646.9</c:v>
                </c:pt>
                <c:pt idx="4">
                  <c:v>636.9</c:v>
                </c:pt>
              </c:numCache>
            </c:numRef>
          </c:val>
        </c:ser>
        <c:dLbls>
          <c:showLegendKey val="0"/>
          <c:showVal val="0"/>
          <c:showCatName val="0"/>
          <c:showSerName val="0"/>
          <c:showPercent val="0"/>
          <c:showBubbleSize val="0"/>
        </c:dLbls>
        <c:gapWidth val="150"/>
        <c:axId val="278486520"/>
        <c:axId val="278490048"/>
      </c:barChart>
      <c:catAx>
        <c:axId val="278486520"/>
        <c:scaling>
          <c:orientation val="minMax"/>
        </c:scaling>
        <c:delete val="0"/>
        <c:axPos val="b"/>
        <c:numFmt formatCode="General" sourceLinked="0"/>
        <c:majorTickMark val="out"/>
        <c:minorTickMark val="none"/>
        <c:tickLblPos val="nextTo"/>
        <c:crossAx val="278490048"/>
        <c:crosses val="autoZero"/>
        <c:auto val="1"/>
        <c:lblAlgn val="ctr"/>
        <c:lblOffset val="100"/>
        <c:noMultiLvlLbl val="0"/>
      </c:catAx>
      <c:valAx>
        <c:axId val="278490048"/>
        <c:scaling>
          <c:orientation val="minMax"/>
        </c:scaling>
        <c:delete val="0"/>
        <c:axPos val="l"/>
        <c:majorGridlines/>
        <c:numFmt formatCode="0;_ۿ" sourceLinked="1"/>
        <c:majorTickMark val="out"/>
        <c:minorTickMark val="none"/>
        <c:tickLblPos val="nextTo"/>
        <c:crossAx val="27848652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表!$A$133:$A$137</c:f>
              <c:strCache>
                <c:ptCount val="5"/>
                <c:pt idx="0">
                  <c:v>物理</c:v>
                </c:pt>
                <c:pt idx="1">
                  <c:v>化学</c:v>
                </c:pt>
                <c:pt idx="2">
                  <c:v>生物</c:v>
                </c:pt>
                <c:pt idx="3">
                  <c:v>地学</c:v>
                </c:pt>
                <c:pt idx="4">
                  <c:v>合計</c:v>
                </c:pt>
              </c:strCache>
            </c:strRef>
          </c:cat>
          <c:val>
            <c:numRef>
              <c:f>表!$B$133:$B$137</c:f>
              <c:numCache>
                <c:formatCode>0.0_ </c:formatCode>
                <c:ptCount val="5"/>
                <c:pt idx="0">
                  <c:v>660.93749999999739</c:v>
                </c:pt>
                <c:pt idx="1">
                  <c:v>589.88419999999996</c:v>
                </c:pt>
                <c:pt idx="2">
                  <c:v>576.64670000000001</c:v>
                </c:pt>
                <c:pt idx="3">
                  <c:v>640.59410000000003</c:v>
                </c:pt>
                <c:pt idx="4">
                  <c:v>624.43269999999552</c:v>
                </c:pt>
              </c:numCache>
            </c:numRef>
          </c:val>
        </c:ser>
        <c:dLbls>
          <c:showLegendKey val="0"/>
          <c:showVal val="0"/>
          <c:showCatName val="0"/>
          <c:showSerName val="0"/>
          <c:showPercent val="0"/>
          <c:showBubbleSize val="0"/>
        </c:dLbls>
        <c:gapWidth val="75"/>
        <c:overlap val="-25"/>
        <c:axId val="231336408"/>
        <c:axId val="231334056"/>
      </c:barChart>
      <c:catAx>
        <c:axId val="231336408"/>
        <c:scaling>
          <c:orientation val="minMax"/>
        </c:scaling>
        <c:delete val="0"/>
        <c:axPos val="b"/>
        <c:numFmt formatCode="General" sourceLinked="0"/>
        <c:majorTickMark val="none"/>
        <c:minorTickMark val="none"/>
        <c:tickLblPos val="nextTo"/>
        <c:crossAx val="231334056"/>
        <c:crosses val="autoZero"/>
        <c:auto val="1"/>
        <c:lblAlgn val="ctr"/>
        <c:lblOffset val="100"/>
        <c:noMultiLvlLbl val="0"/>
      </c:catAx>
      <c:valAx>
        <c:axId val="231334056"/>
        <c:scaling>
          <c:orientation val="minMax"/>
        </c:scaling>
        <c:delete val="0"/>
        <c:axPos val="l"/>
        <c:majorGridlines/>
        <c:numFmt formatCode="0.0_ " sourceLinked="1"/>
        <c:majorTickMark val="none"/>
        <c:minorTickMark val="none"/>
        <c:tickLblPos val="nextTo"/>
        <c:spPr>
          <a:ln w="9525">
            <a:noFill/>
          </a:ln>
        </c:spPr>
        <c:crossAx val="231336408"/>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c:f>
              <c:strCache>
                <c:ptCount val="1"/>
                <c:pt idx="0">
                  <c:v>2006年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Sheet1!$B$5:$B$7</c:f>
              <c:strCache>
                <c:ptCount val="3"/>
                <c:pt idx="0">
                  <c:v>生徒間暴力</c:v>
                </c:pt>
                <c:pt idx="1">
                  <c:v>対教師暴力</c:v>
                </c:pt>
                <c:pt idx="2">
                  <c:v>対人暴力</c:v>
                </c:pt>
              </c:strCache>
            </c:strRef>
          </c:cat>
          <c:val>
            <c:numRef>
              <c:f>Sheet1!$C$5:$C$7</c:f>
              <c:numCache>
                <c:formatCode>General</c:formatCode>
                <c:ptCount val="3"/>
                <c:pt idx="0">
                  <c:v>2022</c:v>
                </c:pt>
                <c:pt idx="1">
                  <c:v>747</c:v>
                </c:pt>
                <c:pt idx="2">
                  <c:v>96</c:v>
                </c:pt>
              </c:numCache>
            </c:numRef>
          </c:val>
        </c:ser>
        <c:ser>
          <c:idx val="1"/>
          <c:order val="1"/>
          <c:tx>
            <c:strRef>
              <c:f>Sheet1!$D$4</c:f>
              <c:strCache>
                <c:ptCount val="1"/>
                <c:pt idx="0">
                  <c:v>2007年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Sheet1!$B$5:$B$7</c:f>
              <c:strCache>
                <c:ptCount val="3"/>
                <c:pt idx="0">
                  <c:v>生徒間暴力</c:v>
                </c:pt>
                <c:pt idx="1">
                  <c:v>対教師暴力</c:v>
                </c:pt>
                <c:pt idx="2">
                  <c:v>対人暴力</c:v>
                </c:pt>
              </c:strCache>
            </c:strRef>
          </c:cat>
          <c:val>
            <c:numRef>
              <c:f>Sheet1!$D$5:$D$7</c:f>
              <c:numCache>
                <c:formatCode>General</c:formatCode>
                <c:ptCount val="3"/>
                <c:pt idx="0">
                  <c:v>2933</c:v>
                </c:pt>
                <c:pt idx="1">
                  <c:v>874</c:v>
                </c:pt>
                <c:pt idx="2">
                  <c:v>119</c:v>
                </c:pt>
              </c:numCache>
            </c:numRef>
          </c:val>
        </c:ser>
        <c:dLbls>
          <c:showLegendKey val="0"/>
          <c:showVal val="0"/>
          <c:showCatName val="0"/>
          <c:showSerName val="0"/>
          <c:showPercent val="0"/>
          <c:showBubbleSize val="0"/>
        </c:dLbls>
        <c:gapWidth val="150"/>
        <c:axId val="231332880"/>
        <c:axId val="231336800"/>
      </c:barChart>
      <c:catAx>
        <c:axId val="231332880"/>
        <c:scaling>
          <c:orientation val="minMax"/>
        </c:scaling>
        <c:delete val="0"/>
        <c:axPos val="b"/>
        <c:numFmt formatCode="General" sourceLinked="0"/>
        <c:majorTickMark val="out"/>
        <c:minorTickMark val="none"/>
        <c:tickLblPos val="nextTo"/>
        <c:crossAx val="231336800"/>
        <c:crosses val="autoZero"/>
        <c:auto val="1"/>
        <c:lblAlgn val="ctr"/>
        <c:lblOffset val="100"/>
        <c:noMultiLvlLbl val="0"/>
      </c:catAx>
      <c:valAx>
        <c:axId val="231336800"/>
        <c:scaling>
          <c:orientation val="minMax"/>
        </c:scaling>
        <c:delete val="1"/>
        <c:axPos val="l"/>
        <c:majorGridlines/>
        <c:numFmt formatCode="General" sourceLinked="1"/>
        <c:majorTickMark val="out"/>
        <c:minorTickMark val="none"/>
        <c:tickLblPos val="none"/>
        <c:crossAx val="231332880"/>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図</a:t>
            </a:r>
            <a:r>
              <a:rPr lang="ja-JP" altLang="en-US" sz="1050">
                <a:solidFill>
                  <a:schemeClr val="tx1"/>
                </a:solidFill>
              </a:rPr>
              <a:t>１</a:t>
            </a:r>
            <a:r>
              <a:rPr lang="en-US" altLang="ja-JP" sz="1050">
                <a:solidFill>
                  <a:schemeClr val="tx1"/>
                </a:solidFill>
              </a:rPr>
              <a:t>-1</a:t>
            </a:r>
            <a:r>
              <a:rPr lang="ja-JP" altLang="en-US" sz="1050">
                <a:solidFill>
                  <a:schemeClr val="tx1"/>
                </a:solidFill>
              </a:rPr>
              <a:t>　</a:t>
            </a:r>
            <a:r>
              <a:rPr lang="ja-JP" altLang="en-US" sz="1050"/>
              <a:t>躾の有無別平均所得</a:t>
            </a:r>
          </a:p>
        </c:rich>
      </c:tx>
      <c:layout/>
      <c:overlay val="0"/>
    </c:title>
    <c:autoTitleDeleted val="0"/>
    <c:plotArea>
      <c:layout/>
      <c:barChart>
        <c:barDir val="col"/>
        <c:grouping val="clustered"/>
        <c:varyColors val="0"/>
        <c:ser>
          <c:idx val="0"/>
          <c:order val="0"/>
          <c:tx>
            <c:strRef>
              <c:f>Sheet2!$A$4</c:f>
              <c:strCache>
                <c:ptCount val="1"/>
                <c:pt idx="0">
                  <c:v>はい</c:v>
                </c:pt>
              </c:strCache>
            </c:strRef>
          </c:tx>
          <c:spPr>
            <a:pattFill prst="wdDnDiag">
              <a:fgClr>
                <a:schemeClr val="accent1"/>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Sheet2!$B$3:$E$3</c:f>
              <c:strCache>
                <c:ptCount val="4"/>
                <c:pt idx="0">
                  <c:v>あいさつをする</c:v>
                </c:pt>
                <c:pt idx="1">
                  <c:v>うそをついてはいけない</c:v>
                </c:pt>
                <c:pt idx="2">
                  <c:v>他人に親切にする</c:v>
                </c:pt>
                <c:pt idx="3">
                  <c:v>ありがとうと言う</c:v>
                </c:pt>
              </c:strCache>
            </c:strRef>
          </c:cat>
          <c:val>
            <c:numRef>
              <c:f>Sheet2!$B$4:$E$4</c:f>
              <c:numCache>
                <c:formatCode>0.0_ </c:formatCode>
                <c:ptCount val="4"/>
                <c:pt idx="0">
                  <c:v>413.97909999999899</c:v>
                </c:pt>
                <c:pt idx="1">
                  <c:v>448.52140000000003</c:v>
                </c:pt>
                <c:pt idx="2">
                  <c:v>442.66039999999964</c:v>
                </c:pt>
                <c:pt idx="3">
                  <c:v>421.17950000000002</c:v>
                </c:pt>
              </c:numCache>
            </c:numRef>
          </c:val>
        </c:ser>
        <c:ser>
          <c:idx val="1"/>
          <c:order val="1"/>
          <c:tx>
            <c:strRef>
              <c:f>Sheet2!$A$5</c:f>
              <c:strCache>
                <c:ptCount val="1"/>
                <c:pt idx="0">
                  <c:v>いいえ</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Sheet2!$B$3:$E$3</c:f>
              <c:strCache>
                <c:ptCount val="4"/>
                <c:pt idx="0">
                  <c:v>あいさつをする</c:v>
                </c:pt>
                <c:pt idx="1">
                  <c:v>うそをついてはいけない</c:v>
                </c:pt>
                <c:pt idx="2">
                  <c:v>他人に親切にする</c:v>
                </c:pt>
                <c:pt idx="3">
                  <c:v>ありがとうと言う</c:v>
                </c:pt>
              </c:strCache>
            </c:strRef>
          </c:cat>
          <c:val>
            <c:numRef>
              <c:f>Sheet2!$B$5:$E$5</c:f>
              <c:numCache>
                <c:formatCode>0.0_ </c:formatCode>
                <c:ptCount val="4"/>
                <c:pt idx="0">
                  <c:v>426.52080000000001</c:v>
                </c:pt>
                <c:pt idx="1">
                  <c:v>398.82900000000001</c:v>
                </c:pt>
                <c:pt idx="2">
                  <c:v>413.36860000000001</c:v>
                </c:pt>
                <c:pt idx="3">
                  <c:v>418.4776</c:v>
                </c:pt>
              </c:numCache>
            </c:numRef>
          </c:val>
        </c:ser>
        <c:dLbls>
          <c:showLegendKey val="0"/>
          <c:showVal val="0"/>
          <c:showCatName val="0"/>
          <c:showSerName val="0"/>
          <c:showPercent val="0"/>
          <c:showBubbleSize val="0"/>
        </c:dLbls>
        <c:gapWidth val="75"/>
        <c:overlap val="-25"/>
        <c:axId val="280387968"/>
        <c:axId val="280388360"/>
      </c:barChart>
      <c:catAx>
        <c:axId val="280387968"/>
        <c:scaling>
          <c:orientation val="minMax"/>
        </c:scaling>
        <c:delete val="0"/>
        <c:axPos val="b"/>
        <c:numFmt formatCode="General" sourceLinked="0"/>
        <c:majorTickMark val="none"/>
        <c:minorTickMark val="none"/>
        <c:tickLblPos val="nextTo"/>
        <c:txPr>
          <a:bodyPr/>
          <a:lstStyle/>
          <a:p>
            <a:pPr>
              <a:defRPr sz="1600"/>
            </a:pPr>
            <a:endParaRPr lang="ja-JP"/>
          </a:p>
        </c:txPr>
        <c:crossAx val="280388360"/>
        <c:crosses val="autoZero"/>
        <c:auto val="1"/>
        <c:lblAlgn val="ctr"/>
        <c:lblOffset val="100"/>
        <c:noMultiLvlLbl val="0"/>
      </c:catAx>
      <c:valAx>
        <c:axId val="280388360"/>
        <c:scaling>
          <c:orientation val="minMax"/>
        </c:scaling>
        <c:delete val="0"/>
        <c:axPos val="l"/>
        <c:majorGridlines/>
        <c:numFmt formatCode="0.0_ " sourceLinked="1"/>
        <c:majorTickMark val="none"/>
        <c:minorTickMark val="none"/>
        <c:tickLblPos val="nextTo"/>
        <c:spPr>
          <a:ln w="9525">
            <a:noFill/>
          </a:ln>
        </c:spPr>
        <c:crossAx val="2803879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ysClr val="windowText" lastClr="000000"/>
                </a:solidFill>
                <a:latin typeface="+mn-lt"/>
                <a:ea typeface="+mn-ea"/>
                <a:cs typeface="+mn-cs"/>
              </a:defRPr>
            </a:pPr>
            <a:r>
              <a:rPr lang="ja-JP" altLang="ja-JP" sz="1050" b="1" i="0" baseline="0">
                <a:solidFill>
                  <a:schemeClr val="tx1"/>
                </a:solidFill>
                <a:effectLst/>
              </a:rPr>
              <a:t>図</a:t>
            </a:r>
            <a:r>
              <a:rPr lang="en-US" altLang="ja-JP" sz="1050" b="1" i="0" baseline="0">
                <a:solidFill>
                  <a:schemeClr val="tx1"/>
                </a:solidFill>
                <a:effectLst/>
              </a:rPr>
              <a:t>1-2</a:t>
            </a:r>
            <a:r>
              <a:rPr lang="ja-JP" altLang="ja-JP" sz="1050" b="1" i="0" baseline="0">
                <a:effectLst/>
              </a:rPr>
              <a:t>　躾の有無別平均所得</a:t>
            </a:r>
            <a:endParaRPr lang="ja-JP" altLang="ja-JP" sz="1050">
              <a:effectLst/>
            </a:endParaRPr>
          </a:p>
        </c:rich>
      </c:tx>
      <c:layout>
        <c:manualLayout>
          <c:xMode val="edge"/>
          <c:yMode val="edge"/>
          <c:x val="0.32714347800586996"/>
          <c:y val="2.1609940572663765E-2"/>
        </c:manualLayout>
      </c:layout>
      <c:overlay val="0"/>
    </c:title>
    <c:autoTitleDeleted val="0"/>
    <c:plotArea>
      <c:layout/>
      <c:barChart>
        <c:barDir val="col"/>
        <c:grouping val="clustered"/>
        <c:varyColors val="0"/>
        <c:ser>
          <c:idx val="0"/>
          <c:order val="0"/>
          <c:tx>
            <c:strRef>
              <c:f>Sheet2!$A$27</c:f>
              <c:strCache>
                <c:ptCount val="1"/>
                <c:pt idx="0">
                  <c:v>はい</c:v>
                </c:pt>
              </c:strCache>
            </c:strRef>
          </c:tx>
          <c:spPr>
            <a:pattFill prst="wdDnDiag">
              <a:fgClr>
                <a:schemeClr val="accent1"/>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Sheet2!$B$26:$E$26</c:f>
              <c:strCache>
                <c:ptCount val="4"/>
                <c:pt idx="0">
                  <c:v>親の言うことを聞く</c:v>
                </c:pt>
                <c:pt idx="1">
                  <c:v>大きな声を出す</c:v>
                </c:pt>
                <c:pt idx="2">
                  <c:v>ルールを守る</c:v>
                </c:pt>
                <c:pt idx="3">
                  <c:v>勉強をする</c:v>
                </c:pt>
              </c:strCache>
            </c:strRef>
          </c:cat>
          <c:val>
            <c:numRef>
              <c:f>Sheet2!$B$27:$E$27</c:f>
              <c:numCache>
                <c:formatCode>0.0_ </c:formatCode>
                <c:ptCount val="4"/>
                <c:pt idx="0">
                  <c:v>423.61430000000001</c:v>
                </c:pt>
                <c:pt idx="1">
                  <c:v>439.6934</c:v>
                </c:pt>
                <c:pt idx="2">
                  <c:v>433.16989999999998</c:v>
                </c:pt>
                <c:pt idx="3">
                  <c:v>430.4348</c:v>
                </c:pt>
              </c:numCache>
            </c:numRef>
          </c:val>
        </c:ser>
        <c:ser>
          <c:idx val="1"/>
          <c:order val="1"/>
          <c:tx>
            <c:strRef>
              <c:f>Sheet2!$A$28</c:f>
              <c:strCache>
                <c:ptCount val="1"/>
                <c:pt idx="0">
                  <c:v>いいえ</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Sheet2!$B$26:$E$26</c:f>
              <c:strCache>
                <c:ptCount val="4"/>
                <c:pt idx="0">
                  <c:v>親の言うことを聞く</c:v>
                </c:pt>
                <c:pt idx="1">
                  <c:v>大きな声を出す</c:v>
                </c:pt>
                <c:pt idx="2">
                  <c:v>ルールを守る</c:v>
                </c:pt>
                <c:pt idx="3">
                  <c:v>勉強をする</c:v>
                </c:pt>
              </c:strCache>
            </c:strRef>
          </c:cat>
          <c:val>
            <c:numRef>
              <c:f>Sheet2!$B$28:$E$28</c:f>
              <c:numCache>
                <c:formatCode>0.0_ </c:formatCode>
                <c:ptCount val="4"/>
                <c:pt idx="0">
                  <c:v>417.5197</c:v>
                </c:pt>
                <c:pt idx="1">
                  <c:v>418.56560000000002</c:v>
                </c:pt>
                <c:pt idx="2">
                  <c:v>411.41749999999894</c:v>
                </c:pt>
                <c:pt idx="3">
                  <c:v>415.11930000000001</c:v>
                </c:pt>
              </c:numCache>
            </c:numRef>
          </c:val>
        </c:ser>
        <c:dLbls>
          <c:showLegendKey val="0"/>
          <c:showVal val="0"/>
          <c:showCatName val="0"/>
          <c:showSerName val="0"/>
          <c:showPercent val="0"/>
          <c:showBubbleSize val="0"/>
        </c:dLbls>
        <c:gapWidth val="75"/>
        <c:overlap val="-25"/>
        <c:axId val="280393064"/>
        <c:axId val="280391888"/>
      </c:barChart>
      <c:catAx>
        <c:axId val="280393064"/>
        <c:scaling>
          <c:orientation val="minMax"/>
        </c:scaling>
        <c:delete val="0"/>
        <c:axPos val="b"/>
        <c:numFmt formatCode="General" sourceLinked="0"/>
        <c:majorTickMark val="none"/>
        <c:minorTickMark val="none"/>
        <c:tickLblPos val="nextTo"/>
        <c:txPr>
          <a:bodyPr/>
          <a:lstStyle/>
          <a:p>
            <a:pPr>
              <a:defRPr sz="1800"/>
            </a:pPr>
            <a:endParaRPr lang="ja-JP"/>
          </a:p>
        </c:txPr>
        <c:crossAx val="280391888"/>
        <c:crosses val="autoZero"/>
        <c:auto val="1"/>
        <c:lblAlgn val="ctr"/>
        <c:lblOffset val="100"/>
        <c:noMultiLvlLbl val="0"/>
      </c:catAx>
      <c:valAx>
        <c:axId val="280391888"/>
        <c:scaling>
          <c:orientation val="minMax"/>
        </c:scaling>
        <c:delete val="0"/>
        <c:axPos val="l"/>
        <c:majorGridlines/>
        <c:numFmt formatCode="0.0_ " sourceLinked="1"/>
        <c:majorTickMark val="none"/>
        <c:minorTickMark val="none"/>
        <c:tickLblPos val="nextTo"/>
        <c:spPr>
          <a:ln w="9525">
            <a:noFill/>
          </a:ln>
        </c:spPr>
        <c:crossAx val="28039306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Sheet3!$C$2</c:f>
              <c:strCache>
                <c:ptCount val="1"/>
                <c:pt idx="0">
                  <c:v>平均所得</c:v>
                </c:pt>
              </c:strCache>
            </c:strRef>
          </c:tx>
          <c:spPr>
            <a:pattFill prst="wdDnDiag">
              <a:fgClr>
                <a:schemeClr val="accent1"/>
              </a:fgClr>
              <a:bgClr>
                <a:schemeClr val="bg1"/>
              </a:bgClr>
            </a:pattFill>
          </c:spPr>
          <c:invertIfNegative val="0"/>
          <c:dPt>
            <c:idx val="1"/>
            <c:invertIfNegative val="0"/>
            <c:bubble3D val="0"/>
            <c:spPr>
              <a:solidFill>
                <a:schemeClr val="bg1">
                  <a:lumMod val="8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Sheet3!$B$3:$B$4</c:f>
              <c:strCache>
                <c:ptCount val="2"/>
                <c:pt idx="0">
                  <c:v>4つの躾有り（N=842）</c:v>
                </c:pt>
                <c:pt idx="1">
                  <c:v>1つは無し(N=12322)</c:v>
                </c:pt>
              </c:strCache>
            </c:strRef>
          </c:cat>
          <c:val>
            <c:numRef>
              <c:f>Sheet3!$C$3:$C$4</c:f>
              <c:numCache>
                <c:formatCode>0.0_ </c:formatCode>
                <c:ptCount val="2"/>
                <c:pt idx="0">
                  <c:v>479.57240000000002</c:v>
                </c:pt>
                <c:pt idx="1">
                  <c:v>415.40329999999869</c:v>
                </c:pt>
              </c:numCache>
            </c:numRef>
          </c:val>
        </c:ser>
        <c:dLbls>
          <c:showLegendKey val="0"/>
          <c:showVal val="0"/>
          <c:showCatName val="0"/>
          <c:showSerName val="0"/>
          <c:showPercent val="0"/>
          <c:showBubbleSize val="0"/>
        </c:dLbls>
        <c:gapWidth val="75"/>
        <c:overlap val="-25"/>
        <c:axId val="280387576"/>
        <c:axId val="280394632"/>
      </c:barChart>
      <c:catAx>
        <c:axId val="280387576"/>
        <c:scaling>
          <c:orientation val="minMax"/>
        </c:scaling>
        <c:delete val="0"/>
        <c:axPos val="b"/>
        <c:numFmt formatCode="General" sourceLinked="0"/>
        <c:majorTickMark val="none"/>
        <c:minorTickMark val="none"/>
        <c:tickLblPos val="nextTo"/>
        <c:crossAx val="280394632"/>
        <c:crosses val="autoZero"/>
        <c:auto val="1"/>
        <c:lblAlgn val="ctr"/>
        <c:lblOffset val="100"/>
        <c:noMultiLvlLbl val="0"/>
      </c:catAx>
      <c:valAx>
        <c:axId val="280394632"/>
        <c:scaling>
          <c:orientation val="minMax"/>
        </c:scaling>
        <c:delete val="0"/>
        <c:axPos val="l"/>
        <c:majorGridlines/>
        <c:numFmt formatCode="0.0_ " sourceLinked="1"/>
        <c:majorTickMark val="none"/>
        <c:minorTickMark val="none"/>
        <c:tickLblPos val="nextTo"/>
        <c:spPr>
          <a:ln w="9525">
            <a:noFill/>
          </a:ln>
        </c:spPr>
        <c:crossAx val="2803875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00" dirty="0" smtClean="0"/>
              <a:t>４つの</a:t>
            </a:r>
            <a:r>
              <a:rPr lang="ja-JP" altLang="en-US" sz="1000" dirty="0"/>
              <a:t>躾（うそをつかない、他人に親切にする、ルールを守る、勉強をする）をすべて受けた者と、</a:t>
            </a:r>
            <a:r>
              <a:rPr lang="en-US" altLang="ja-JP" sz="1000" dirty="0">
                <a:solidFill>
                  <a:schemeClr val="tx1"/>
                </a:solidFill>
              </a:rPr>
              <a:t>1</a:t>
            </a:r>
            <a:r>
              <a:rPr lang="ja-JP" altLang="en-US" sz="1000" dirty="0" err="1">
                <a:solidFill>
                  <a:schemeClr val="tx1"/>
                </a:solidFill>
              </a:rPr>
              <a:t>つも</a:t>
            </a:r>
            <a:r>
              <a:rPr lang="ja-JP" altLang="en-US" sz="1000" dirty="0">
                <a:solidFill>
                  <a:schemeClr val="tx1"/>
                </a:solidFill>
              </a:rPr>
              <a:t>受けていない者</a:t>
            </a:r>
            <a:r>
              <a:rPr lang="ja-JP" altLang="en-US" sz="1000" dirty="0"/>
              <a:t>の平均</a:t>
            </a:r>
          </a:p>
        </c:rich>
      </c:tx>
      <c:layout/>
      <c:overlay val="0"/>
    </c:title>
    <c:autoTitleDeleted val="0"/>
    <c:plotArea>
      <c:layout/>
      <c:barChart>
        <c:barDir val="col"/>
        <c:grouping val="clustered"/>
        <c:varyColors val="0"/>
        <c:ser>
          <c:idx val="0"/>
          <c:order val="0"/>
          <c:tx>
            <c:strRef>
              <c:f>Sheet1!$D$5</c:f>
              <c:strCache>
                <c:ptCount val="1"/>
                <c:pt idx="0">
                  <c:v>平均所得</c:v>
                </c:pt>
              </c:strCache>
            </c:strRef>
          </c:tx>
          <c:spPr>
            <a:pattFill prst="wdDnDiag">
              <a:fgClr>
                <a:schemeClr val="accent1"/>
              </a:fgClr>
              <a:bgClr>
                <a:schemeClr val="bg1"/>
              </a:bgClr>
            </a:pattFill>
          </c:spPr>
          <c:invertIfNegative val="0"/>
          <c:dPt>
            <c:idx val="1"/>
            <c:invertIfNegative val="0"/>
            <c:bubble3D val="0"/>
            <c:spPr>
              <a:solidFill>
                <a:schemeClr val="bg1">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Sheet1!$C$6:$C$7</c:f>
              <c:strCache>
                <c:ptCount val="2"/>
                <c:pt idx="0">
                  <c:v>4つの躾有り(N=842)</c:v>
                </c:pt>
                <c:pt idx="1">
                  <c:v>１つも無し(N=4020)</c:v>
                </c:pt>
              </c:strCache>
            </c:strRef>
          </c:cat>
          <c:val>
            <c:numRef>
              <c:f>Sheet1!$D$6:$D$7</c:f>
              <c:numCache>
                <c:formatCode>0.0_ </c:formatCode>
                <c:ptCount val="2"/>
                <c:pt idx="0">
                  <c:v>479.57240000000002</c:v>
                </c:pt>
                <c:pt idx="1">
                  <c:v>393.38309999999899</c:v>
                </c:pt>
              </c:numCache>
            </c:numRef>
          </c:val>
        </c:ser>
        <c:dLbls>
          <c:showLegendKey val="0"/>
          <c:showVal val="0"/>
          <c:showCatName val="0"/>
          <c:showSerName val="0"/>
          <c:showPercent val="0"/>
          <c:showBubbleSize val="0"/>
        </c:dLbls>
        <c:gapWidth val="75"/>
        <c:overlap val="-25"/>
        <c:axId val="280392672"/>
        <c:axId val="280393456"/>
      </c:barChart>
      <c:catAx>
        <c:axId val="280392672"/>
        <c:scaling>
          <c:orientation val="minMax"/>
        </c:scaling>
        <c:delete val="0"/>
        <c:axPos val="b"/>
        <c:numFmt formatCode="General" sourceLinked="0"/>
        <c:majorTickMark val="none"/>
        <c:minorTickMark val="none"/>
        <c:tickLblPos val="nextTo"/>
        <c:crossAx val="280393456"/>
        <c:crosses val="autoZero"/>
        <c:auto val="1"/>
        <c:lblAlgn val="ctr"/>
        <c:lblOffset val="100"/>
        <c:noMultiLvlLbl val="0"/>
      </c:catAx>
      <c:valAx>
        <c:axId val="280393456"/>
        <c:scaling>
          <c:orientation val="minMax"/>
          <c:max val="500"/>
          <c:min val="380"/>
        </c:scaling>
        <c:delete val="0"/>
        <c:axPos val="l"/>
        <c:majorGridlines/>
        <c:numFmt formatCode="0.0_ " sourceLinked="1"/>
        <c:majorTickMark val="none"/>
        <c:minorTickMark val="none"/>
        <c:tickLblPos val="nextTo"/>
        <c:spPr>
          <a:ln w="9525">
            <a:noFill/>
          </a:ln>
        </c:spPr>
        <c:crossAx val="28039267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Sheet2!$B$5:$B$7</c:f>
              <c:strCache>
                <c:ptCount val="3"/>
                <c:pt idx="0">
                  <c:v>4つの躾をすべて受けていない</c:v>
                </c:pt>
                <c:pt idx="1">
                  <c:v>4つの躾の内1つから3つ受けている</c:v>
                </c:pt>
                <c:pt idx="2">
                  <c:v>4つの躾をすべて受けている</c:v>
                </c:pt>
              </c:strCache>
            </c:strRef>
          </c:cat>
          <c:val>
            <c:numRef>
              <c:f>Sheet2!$C$5:$C$7</c:f>
              <c:numCache>
                <c:formatCode>0.000_);[Red]\(0.000\)</c:formatCode>
                <c:ptCount val="3"/>
                <c:pt idx="0">
                  <c:v>1.1559557920589438</c:v>
                </c:pt>
                <c:pt idx="1">
                  <c:v>1.1287848203471942</c:v>
                </c:pt>
                <c:pt idx="2">
                  <c:v>1.1158415841584159</c:v>
                </c:pt>
              </c:numCache>
            </c:numRef>
          </c:val>
        </c:ser>
        <c:dLbls>
          <c:showLegendKey val="0"/>
          <c:showVal val="0"/>
          <c:showCatName val="0"/>
          <c:showSerName val="0"/>
          <c:showPercent val="0"/>
          <c:showBubbleSize val="0"/>
        </c:dLbls>
        <c:gapWidth val="75"/>
        <c:overlap val="-25"/>
        <c:axId val="280392280"/>
        <c:axId val="280389928"/>
      </c:barChart>
      <c:catAx>
        <c:axId val="280392280"/>
        <c:scaling>
          <c:orientation val="minMax"/>
        </c:scaling>
        <c:delete val="0"/>
        <c:axPos val="b"/>
        <c:numFmt formatCode="General" sourceLinked="1"/>
        <c:majorTickMark val="none"/>
        <c:minorTickMark val="none"/>
        <c:tickLblPos val="nextTo"/>
        <c:crossAx val="280389928"/>
        <c:crosses val="autoZero"/>
        <c:auto val="1"/>
        <c:lblAlgn val="ctr"/>
        <c:lblOffset val="100"/>
        <c:noMultiLvlLbl val="0"/>
      </c:catAx>
      <c:valAx>
        <c:axId val="280389928"/>
        <c:scaling>
          <c:orientation val="minMax"/>
        </c:scaling>
        <c:delete val="0"/>
        <c:axPos val="l"/>
        <c:majorGridlines/>
        <c:numFmt formatCode="0.000_);[Red]\(0.000\)" sourceLinked="1"/>
        <c:majorTickMark val="none"/>
        <c:minorTickMark val="none"/>
        <c:tickLblPos val="nextTo"/>
        <c:spPr>
          <a:ln w="9525">
            <a:noFill/>
          </a:ln>
        </c:spPr>
        <c:crossAx val="2803922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Sheet1!$B$26</c:f>
              <c:strCache>
                <c:ptCount val="1"/>
                <c:pt idx="0">
                  <c:v>数学未受験者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Sheet1!$A$27:$A$29</c:f>
              <c:strCache>
                <c:ptCount val="3"/>
                <c:pt idx="0">
                  <c:v>良くなった</c:v>
                </c:pt>
                <c:pt idx="1">
                  <c:v>変わらない</c:v>
                </c:pt>
                <c:pt idx="2">
                  <c:v>悪くなった</c:v>
                </c:pt>
              </c:strCache>
            </c:strRef>
          </c:cat>
          <c:val>
            <c:numRef>
              <c:f>Sheet1!$B$27:$B$29</c:f>
              <c:numCache>
                <c:formatCode>General</c:formatCode>
                <c:ptCount val="3"/>
                <c:pt idx="0">
                  <c:v>50.82</c:v>
                </c:pt>
                <c:pt idx="1">
                  <c:v>14.21</c:v>
                </c:pt>
                <c:pt idx="2">
                  <c:v>34.97</c:v>
                </c:pt>
              </c:numCache>
            </c:numRef>
          </c:val>
        </c:ser>
        <c:ser>
          <c:idx val="1"/>
          <c:order val="1"/>
          <c:tx>
            <c:strRef>
              <c:f>Sheet1!$C$26</c:f>
              <c:strCache>
                <c:ptCount val="1"/>
                <c:pt idx="0">
                  <c:v>数学受験者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Sheet1!$A$27:$A$29</c:f>
              <c:strCache>
                <c:ptCount val="3"/>
                <c:pt idx="0">
                  <c:v>良くなった</c:v>
                </c:pt>
                <c:pt idx="1">
                  <c:v>変わらない</c:v>
                </c:pt>
                <c:pt idx="2">
                  <c:v>悪くなった</c:v>
                </c:pt>
              </c:strCache>
            </c:strRef>
          </c:cat>
          <c:val>
            <c:numRef>
              <c:f>Sheet1!$C$27:$C$29</c:f>
              <c:numCache>
                <c:formatCode>General</c:formatCode>
                <c:ptCount val="3"/>
                <c:pt idx="0">
                  <c:v>58.120000000000012</c:v>
                </c:pt>
                <c:pt idx="1">
                  <c:v>15.67</c:v>
                </c:pt>
                <c:pt idx="2">
                  <c:v>26.21</c:v>
                </c:pt>
              </c:numCache>
            </c:numRef>
          </c:val>
        </c:ser>
        <c:dLbls>
          <c:showLegendKey val="0"/>
          <c:showVal val="0"/>
          <c:showCatName val="0"/>
          <c:showSerName val="0"/>
          <c:showPercent val="0"/>
          <c:showBubbleSize val="0"/>
        </c:dLbls>
        <c:gapWidth val="75"/>
        <c:overlap val="-25"/>
        <c:axId val="278160520"/>
        <c:axId val="278160912"/>
      </c:barChart>
      <c:catAx>
        <c:axId val="278160520"/>
        <c:scaling>
          <c:orientation val="minMax"/>
        </c:scaling>
        <c:delete val="0"/>
        <c:axPos val="b"/>
        <c:numFmt formatCode="General" sourceLinked="1"/>
        <c:majorTickMark val="none"/>
        <c:minorTickMark val="none"/>
        <c:tickLblPos val="nextTo"/>
        <c:txPr>
          <a:bodyPr rot="0" vert="horz"/>
          <a:lstStyle/>
          <a:p>
            <a:pPr>
              <a:defRPr/>
            </a:pPr>
            <a:endParaRPr lang="ja-JP"/>
          </a:p>
        </c:txPr>
        <c:crossAx val="278160912"/>
        <c:crosses val="autoZero"/>
        <c:auto val="1"/>
        <c:lblAlgn val="ctr"/>
        <c:lblOffset val="100"/>
        <c:tickLblSkip val="1"/>
        <c:tickMarkSkip val="1"/>
        <c:noMultiLvlLbl val="0"/>
      </c:catAx>
      <c:valAx>
        <c:axId val="278160912"/>
        <c:scaling>
          <c:orientation val="minMax"/>
        </c:scaling>
        <c:delete val="0"/>
        <c:axPos val="l"/>
        <c:majorGridlines/>
        <c:title>
          <c:tx>
            <c:rich>
              <a:bodyPr rot="0" vert="wordArtVertRtl"/>
              <a:lstStyle/>
              <a:p>
                <a:pPr>
                  <a:defRPr/>
                </a:pPr>
                <a:r>
                  <a:rPr lang="ja-JP"/>
                  <a:t>％</a:t>
                </a:r>
              </a:p>
            </c:rich>
          </c:tx>
          <c:layout/>
          <c:overlay val="0"/>
        </c:title>
        <c:numFmt formatCode="General" sourceLinked="1"/>
        <c:majorTickMark val="none"/>
        <c:minorTickMark val="none"/>
        <c:tickLblPos val="nextTo"/>
        <c:txPr>
          <a:bodyPr rot="0" vert="horz"/>
          <a:lstStyle/>
          <a:p>
            <a:pPr>
              <a:defRPr/>
            </a:pPr>
            <a:endParaRPr lang="ja-JP"/>
          </a:p>
        </c:txPr>
        <c:crossAx val="278160520"/>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Sheet2!$B$13:$B$15</c:f>
              <c:strCache>
                <c:ptCount val="3"/>
                <c:pt idx="0">
                  <c:v>4つの躾をすべて受けていない</c:v>
                </c:pt>
                <c:pt idx="1">
                  <c:v>4つの躾の内1つから3つ受けている</c:v>
                </c:pt>
                <c:pt idx="2">
                  <c:v>4つの躾をすべて受けている</c:v>
                </c:pt>
              </c:strCache>
            </c:strRef>
          </c:cat>
          <c:val>
            <c:numRef>
              <c:f>Sheet2!$C$13:$C$15</c:f>
              <c:numCache>
                <c:formatCode>0.000_);[Red]\(0.000\)</c:formatCode>
                <c:ptCount val="3"/>
                <c:pt idx="0">
                  <c:v>3.7880081300813009</c:v>
                </c:pt>
                <c:pt idx="1">
                  <c:v>3.8381717729784106</c:v>
                </c:pt>
                <c:pt idx="2">
                  <c:v>3.8584158415841583</c:v>
                </c:pt>
              </c:numCache>
            </c:numRef>
          </c:val>
        </c:ser>
        <c:dLbls>
          <c:showLegendKey val="0"/>
          <c:showVal val="0"/>
          <c:showCatName val="0"/>
          <c:showSerName val="0"/>
          <c:showPercent val="0"/>
          <c:showBubbleSize val="0"/>
        </c:dLbls>
        <c:gapWidth val="75"/>
        <c:overlap val="-25"/>
        <c:axId val="280388752"/>
        <c:axId val="280389144"/>
      </c:barChart>
      <c:catAx>
        <c:axId val="280388752"/>
        <c:scaling>
          <c:orientation val="minMax"/>
        </c:scaling>
        <c:delete val="0"/>
        <c:axPos val="b"/>
        <c:numFmt formatCode="General" sourceLinked="1"/>
        <c:majorTickMark val="none"/>
        <c:minorTickMark val="none"/>
        <c:tickLblPos val="nextTo"/>
        <c:txPr>
          <a:bodyPr/>
          <a:lstStyle/>
          <a:p>
            <a:pPr>
              <a:defRPr sz="1200"/>
            </a:pPr>
            <a:endParaRPr lang="ja-JP"/>
          </a:p>
        </c:txPr>
        <c:crossAx val="280389144"/>
        <c:crosses val="autoZero"/>
        <c:auto val="1"/>
        <c:lblAlgn val="ctr"/>
        <c:lblOffset val="100"/>
        <c:noMultiLvlLbl val="0"/>
      </c:catAx>
      <c:valAx>
        <c:axId val="280389144"/>
        <c:scaling>
          <c:orientation val="minMax"/>
        </c:scaling>
        <c:delete val="0"/>
        <c:axPos val="l"/>
        <c:majorGridlines/>
        <c:numFmt formatCode="0.000_);[Red]\(0.000\)" sourceLinked="1"/>
        <c:majorTickMark val="none"/>
        <c:minorTickMark val="none"/>
        <c:tickLblPos val="nextTo"/>
        <c:spPr>
          <a:ln w="9525">
            <a:noFill/>
          </a:ln>
        </c:spPr>
        <c:crossAx val="280388752"/>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Sheet2!$B$17:$B$19</c:f>
              <c:strCache>
                <c:ptCount val="3"/>
                <c:pt idx="0">
                  <c:v>4つの躾をすべて受けていない</c:v>
                </c:pt>
                <c:pt idx="1">
                  <c:v>4つの躾の内1つから3つ受けている</c:v>
                </c:pt>
                <c:pt idx="2">
                  <c:v>4つの躾をすべて受けている</c:v>
                </c:pt>
              </c:strCache>
            </c:strRef>
          </c:cat>
          <c:val>
            <c:numRef>
              <c:f>Sheet2!$C$17:$C$19</c:f>
              <c:numCache>
                <c:formatCode>0.000_);[Red]\(0.000\)</c:formatCode>
                <c:ptCount val="3"/>
                <c:pt idx="0">
                  <c:v>2.9467010530840319</c:v>
                </c:pt>
                <c:pt idx="1">
                  <c:v>3.0681842022448449</c:v>
                </c:pt>
                <c:pt idx="2">
                  <c:v>3.2169907881269308</c:v>
                </c:pt>
              </c:numCache>
            </c:numRef>
          </c:val>
        </c:ser>
        <c:dLbls>
          <c:showLegendKey val="0"/>
          <c:showVal val="0"/>
          <c:showCatName val="0"/>
          <c:showSerName val="0"/>
          <c:showPercent val="0"/>
          <c:showBubbleSize val="0"/>
        </c:dLbls>
        <c:gapWidth val="75"/>
        <c:overlap val="-25"/>
        <c:axId val="281081512"/>
        <c:axId val="281085040"/>
      </c:barChart>
      <c:catAx>
        <c:axId val="281081512"/>
        <c:scaling>
          <c:orientation val="minMax"/>
        </c:scaling>
        <c:delete val="0"/>
        <c:axPos val="b"/>
        <c:numFmt formatCode="General" sourceLinked="1"/>
        <c:majorTickMark val="none"/>
        <c:minorTickMark val="none"/>
        <c:tickLblPos val="nextTo"/>
        <c:txPr>
          <a:bodyPr/>
          <a:lstStyle/>
          <a:p>
            <a:pPr>
              <a:defRPr sz="1400"/>
            </a:pPr>
            <a:endParaRPr lang="ja-JP"/>
          </a:p>
        </c:txPr>
        <c:crossAx val="281085040"/>
        <c:crosses val="autoZero"/>
        <c:auto val="1"/>
        <c:lblAlgn val="ctr"/>
        <c:lblOffset val="100"/>
        <c:noMultiLvlLbl val="0"/>
      </c:catAx>
      <c:valAx>
        <c:axId val="281085040"/>
        <c:scaling>
          <c:orientation val="minMax"/>
        </c:scaling>
        <c:delete val="0"/>
        <c:axPos val="l"/>
        <c:majorGridlines/>
        <c:numFmt formatCode="0.000_);[Red]\(0.000\)" sourceLinked="1"/>
        <c:majorTickMark val="none"/>
        <c:minorTickMark val="none"/>
        <c:tickLblPos val="nextTo"/>
        <c:spPr>
          <a:ln w="9525">
            <a:noFill/>
          </a:ln>
        </c:spPr>
        <c:crossAx val="281081512"/>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Sheet2!$B$25:$B$27</c:f>
              <c:strCache>
                <c:ptCount val="3"/>
                <c:pt idx="0">
                  <c:v>4つの躾をすべて受けていない</c:v>
                </c:pt>
                <c:pt idx="1">
                  <c:v>4つの躾の内1つから3つ受けている</c:v>
                </c:pt>
                <c:pt idx="2">
                  <c:v>4つの躾をすべて受けている</c:v>
                </c:pt>
              </c:strCache>
            </c:strRef>
          </c:cat>
          <c:val>
            <c:numRef>
              <c:f>Sheet2!$C$25:$C$27</c:f>
              <c:numCache>
                <c:formatCode>0.000_);[Red]\(0.000\)</c:formatCode>
                <c:ptCount val="3"/>
                <c:pt idx="0">
                  <c:v>1.3086445656735248</c:v>
                </c:pt>
                <c:pt idx="1">
                  <c:v>1.2883467160798838</c:v>
                </c:pt>
                <c:pt idx="2">
                  <c:v>1.2718052738336714</c:v>
                </c:pt>
              </c:numCache>
            </c:numRef>
          </c:val>
        </c:ser>
        <c:dLbls>
          <c:showLegendKey val="0"/>
          <c:showVal val="0"/>
          <c:showCatName val="0"/>
          <c:showSerName val="0"/>
          <c:showPercent val="0"/>
          <c:showBubbleSize val="0"/>
        </c:dLbls>
        <c:gapWidth val="75"/>
        <c:overlap val="-25"/>
        <c:axId val="281083864"/>
        <c:axId val="281081904"/>
      </c:barChart>
      <c:catAx>
        <c:axId val="281083864"/>
        <c:scaling>
          <c:orientation val="minMax"/>
        </c:scaling>
        <c:delete val="0"/>
        <c:axPos val="b"/>
        <c:numFmt formatCode="General" sourceLinked="1"/>
        <c:majorTickMark val="none"/>
        <c:minorTickMark val="none"/>
        <c:tickLblPos val="nextTo"/>
        <c:txPr>
          <a:bodyPr/>
          <a:lstStyle/>
          <a:p>
            <a:pPr>
              <a:defRPr sz="1200"/>
            </a:pPr>
            <a:endParaRPr lang="ja-JP"/>
          </a:p>
        </c:txPr>
        <c:crossAx val="281081904"/>
        <c:crosses val="autoZero"/>
        <c:auto val="1"/>
        <c:lblAlgn val="ctr"/>
        <c:lblOffset val="100"/>
        <c:noMultiLvlLbl val="0"/>
      </c:catAx>
      <c:valAx>
        <c:axId val="281081904"/>
        <c:scaling>
          <c:orientation val="minMax"/>
        </c:scaling>
        <c:delete val="0"/>
        <c:axPos val="l"/>
        <c:majorGridlines/>
        <c:numFmt formatCode="0.000_);[Red]\(0.000\)" sourceLinked="1"/>
        <c:majorTickMark val="none"/>
        <c:minorTickMark val="none"/>
        <c:tickLblPos val="nextTo"/>
        <c:spPr>
          <a:ln w="9525">
            <a:noFill/>
          </a:ln>
        </c:spPr>
        <c:crossAx val="281083864"/>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Sheet2!$B$37:$B$39</c:f>
              <c:strCache>
                <c:ptCount val="3"/>
                <c:pt idx="0">
                  <c:v>4つの躾をすべて受けていない</c:v>
                </c:pt>
                <c:pt idx="1">
                  <c:v>4つの躾の内1つから3つ受けている</c:v>
                </c:pt>
                <c:pt idx="2">
                  <c:v>4つの躾をすべて受けている</c:v>
                </c:pt>
              </c:strCache>
            </c:strRef>
          </c:cat>
          <c:val>
            <c:numRef>
              <c:f>Sheet2!$C$37:$C$39</c:f>
              <c:numCache>
                <c:formatCode>0.000_);[Red]\(0.000\)</c:formatCode>
                <c:ptCount val="3"/>
                <c:pt idx="0">
                  <c:v>3.1851054670684458</c:v>
                </c:pt>
                <c:pt idx="1">
                  <c:v>3.2471721826560649</c:v>
                </c:pt>
                <c:pt idx="2">
                  <c:v>3.3952772073921982</c:v>
                </c:pt>
              </c:numCache>
            </c:numRef>
          </c:val>
        </c:ser>
        <c:dLbls>
          <c:showLegendKey val="0"/>
          <c:showVal val="0"/>
          <c:showCatName val="0"/>
          <c:showSerName val="0"/>
          <c:showPercent val="0"/>
          <c:showBubbleSize val="0"/>
        </c:dLbls>
        <c:gapWidth val="75"/>
        <c:overlap val="-25"/>
        <c:axId val="281084256"/>
        <c:axId val="281082296"/>
      </c:barChart>
      <c:catAx>
        <c:axId val="281084256"/>
        <c:scaling>
          <c:orientation val="minMax"/>
        </c:scaling>
        <c:delete val="0"/>
        <c:axPos val="b"/>
        <c:numFmt formatCode="General" sourceLinked="1"/>
        <c:majorTickMark val="none"/>
        <c:minorTickMark val="none"/>
        <c:tickLblPos val="nextTo"/>
        <c:txPr>
          <a:bodyPr/>
          <a:lstStyle/>
          <a:p>
            <a:pPr>
              <a:defRPr sz="1400"/>
            </a:pPr>
            <a:endParaRPr lang="ja-JP"/>
          </a:p>
        </c:txPr>
        <c:crossAx val="281082296"/>
        <c:crosses val="autoZero"/>
        <c:auto val="1"/>
        <c:lblAlgn val="ctr"/>
        <c:lblOffset val="100"/>
        <c:noMultiLvlLbl val="0"/>
      </c:catAx>
      <c:valAx>
        <c:axId val="281082296"/>
        <c:scaling>
          <c:orientation val="minMax"/>
        </c:scaling>
        <c:delete val="0"/>
        <c:axPos val="l"/>
        <c:majorGridlines/>
        <c:numFmt formatCode="0.000_);[Red]\(0.000\)" sourceLinked="1"/>
        <c:majorTickMark val="none"/>
        <c:minorTickMark val="none"/>
        <c:tickLblPos val="nextTo"/>
        <c:spPr>
          <a:ln w="9525">
            <a:noFill/>
          </a:ln>
        </c:spPr>
        <c:crossAx val="281084256"/>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Sheet2!$B$41:$B$43</c:f>
              <c:strCache>
                <c:ptCount val="3"/>
                <c:pt idx="0">
                  <c:v>4つの躾をすべて受けていない</c:v>
                </c:pt>
                <c:pt idx="1">
                  <c:v>4つの躾の内1つから3つ受けている</c:v>
                </c:pt>
                <c:pt idx="2">
                  <c:v>4つの躾をすべて受けている</c:v>
                </c:pt>
              </c:strCache>
            </c:strRef>
          </c:cat>
          <c:val>
            <c:numRef>
              <c:f>Sheet2!$C$41:$C$43</c:f>
              <c:numCache>
                <c:formatCode>0.000_);[Red]\(0.000\)</c:formatCode>
                <c:ptCount val="3"/>
                <c:pt idx="0">
                  <c:v>3.1048437827636821</c:v>
                </c:pt>
                <c:pt idx="1">
                  <c:v>3.0304468985447377</c:v>
                </c:pt>
                <c:pt idx="2">
                  <c:v>2.9766497461928934</c:v>
                </c:pt>
              </c:numCache>
            </c:numRef>
          </c:val>
        </c:ser>
        <c:dLbls>
          <c:showLegendKey val="0"/>
          <c:showVal val="0"/>
          <c:showCatName val="0"/>
          <c:showSerName val="0"/>
          <c:showPercent val="0"/>
          <c:showBubbleSize val="0"/>
        </c:dLbls>
        <c:gapWidth val="75"/>
        <c:overlap val="-25"/>
        <c:axId val="281087784"/>
        <c:axId val="281084648"/>
      </c:barChart>
      <c:catAx>
        <c:axId val="281087784"/>
        <c:scaling>
          <c:orientation val="minMax"/>
        </c:scaling>
        <c:delete val="0"/>
        <c:axPos val="b"/>
        <c:numFmt formatCode="General" sourceLinked="1"/>
        <c:majorTickMark val="none"/>
        <c:minorTickMark val="none"/>
        <c:tickLblPos val="nextTo"/>
        <c:txPr>
          <a:bodyPr/>
          <a:lstStyle/>
          <a:p>
            <a:pPr>
              <a:defRPr sz="1400"/>
            </a:pPr>
            <a:endParaRPr lang="ja-JP"/>
          </a:p>
        </c:txPr>
        <c:crossAx val="281084648"/>
        <c:crosses val="autoZero"/>
        <c:auto val="1"/>
        <c:lblAlgn val="ctr"/>
        <c:lblOffset val="100"/>
        <c:noMultiLvlLbl val="0"/>
      </c:catAx>
      <c:valAx>
        <c:axId val="281084648"/>
        <c:scaling>
          <c:orientation val="minMax"/>
        </c:scaling>
        <c:delete val="0"/>
        <c:axPos val="l"/>
        <c:majorGridlines/>
        <c:numFmt formatCode="0.000_);[Red]\(0.000\)" sourceLinked="1"/>
        <c:majorTickMark val="none"/>
        <c:minorTickMark val="none"/>
        <c:tickLblPos val="nextTo"/>
        <c:spPr>
          <a:ln w="9525">
            <a:noFill/>
          </a:ln>
        </c:spPr>
        <c:crossAx val="281087784"/>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Sheet2!$B$45:$B$47</c:f>
              <c:strCache>
                <c:ptCount val="3"/>
                <c:pt idx="0">
                  <c:v>4つの躾をすべて受けていない</c:v>
                </c:pt>
                <c:pt idx="1">
                  <c:v>4つの躾の内1つから3つ受けている</c:v>
                </c:pt>
                <c:pt idx="2">
                  <c:v>4つの躾をすべて受けている</c:v>
                </c:pt>
              </c:strCache>
            </c:strRef>
          </c:cat>
          <c:val>
            <c:numRef>
              <c:f>Sheet2!$C$45:$C$47</c:f>
              <c:numCache>
                <c:formatCode>0.000_);[Red]\(0.000\)</c:formatCode>
                <c:ptCount val="3"/>
                <c:pt idx="0">
                  <c:v>2.0694794771841321</c:v>
                </c:pt>
                <c:pt idx="1">
                  <c:v>1.9678630590833794</c:v>
                </c:pt>
                <c:pt idx="2">
                  <c:v>1.7917981072555198</c:v>
                </c:pt>
              </c:numCache>
            </c:numRef>
          </c:val>
        </c:ser>
        <c:dLbls>
          <c:showLegendKey val="0"/>
          <c:showVal val="0"/>
          <c:showCatName val="0"/>
          <c:showSerName val="0"/>
          <c:showPercent val="0"/>
          <c:showBubbleSize val="0"/>
        </c:dLbls>
        <c:gapWidth val="75"/>
        <c:overlap val="-25"/>
        <c:axId val="281083472"/>
        <c:axId val="281085432"/>
      </c:barChart>
      <c:catAx>
        <c:axId val="281083472"/>
        <c:scaling>
          <c:orientation val="minMax"/>
        </c:scaling>
        <c:delete val="0"/>
        <c:axPos val="b"/>
        <c:numFmt formatCode="General" sourceLinked="1"/>
        <c:majorTickMark val="none"/>
        <c:minorTickMark val="none"/>
        <c:tickLblPos val="nextTo"/>
        <c:crossAx val="281085432"/>
        <c:crosses val="autoZero"/>
        <c:auto val="1"/>
        <c:lblAlgn val="ctr"/>
        <c:lblOffset val="100"/>
        <c:noMultiLvlLbl val="0"/>
      </c:catAx>
      <c:valAx>
        <c:axId val="281085432"/>
        <c:scaling>
          <c:orientation val="minMax"/>
        </c:scaling>
        <c:delete val="0"/>
        <c:axPos val="l"/>
        <c:majorGridlines/>
        <c:numFmt formatCode="0.000_);[Red]\(0.000\)" sourceLinked="1"/>
        <c:majorTickMark val="none"/>
        <c:minorTickMark val="none"/>
        <c:tickLblPos val="nextTo"/>
        <c:spPr>
          <a:ln w="9525">
            <a:noFill/>
          </a:ln>
        </c:spPr>
        <c:crossAx val="281083472"/>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75"/>
        <c:overlap val="-25"/>
        <c:axId val="281085824"/>
        <c:axId val="281088176"/>
      </c:barChart>
      <c:catAx>
        <c:axId val="281085824"/>
        <c:scaling>
          <c:orientation val="minMax"/>
        </c:scaling>
        <c:delete val="0"/>
        <c:axPos val="b"/>
        <c:numFmt formatCode="General" sourceLinked="1"/>
        <c:majorTickMark val="none"/>
        <c:minorTickMark val="none"/>
        <c:tickLblPos val="nextTo"/>
        <c:crossAx val="281088176"/>
        <c:crosses val="autoZero"/>
        <c:auto val="1"/>
        <c:lblAlgn val="ctr"/>
        <c:lblOffset val="100"/>
        <c:noMultiLvlLbl val="0"/>
      </c:catAx>
      <c:valAx>
        <c:axId val="281088176"/>
        <c:scaling>
          <c:orientation val="minMax"/>
        </c:scaling>
        <c:delete val="0"/>
        <c:axPos val="l"/>
        <c:majorGridlines/>
        <c:numFmt formatCode="0.000_);[Red]\(0.000\)" sourceLinked="1"/>
        <c:majorTickMark val="none"/>
        <c:minorTickMark val="none"/>
        <c:tickLblPos val="nextTo"/>
        <c:spPr>
          <a:ln w="9525">
            <a:noFill/>
          </a:ln>
        </c:spPr>
        <c:crossAx val="281085824"/>
        <c:crosses val="autoZero"/>
        <c:crossBetween val="between"/>
      </c:valAx>
    </c:plotArea>
    <c:plotVisOnly val="1"/>
    <c:dispBlanksAs val="gap"/>
    <c:showDLblsOverMax val="0"/>
  </c:chart>
  <c:txPr>
    <a:bodyPr/>
    <a:lstStyle/>
    <a:p>
      <a:pPr>
        <a:defRPr sz="14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Sheet2!$B$49:$B$51</c:f>
              <c:strCache>
                <c:ptCount val="3"/>
                <c:pt idx="0">
                  <c:v>4つの躾をすべて受けていない</c:v>
                </c:pt>
                <c:pt idx="1">
                  <c:v>4つの躾の内1つから3つ受けている</c:v>
                </c:pt>
                <c:pt idx="2">
                  <c:v>4つの躾をすべて受けている</c:v>
                </c:pt>
              </c:strCache>
            </c:strRef>
          </c:cat>
          <c:val>
            <c:numRef>
              <c:f>Sheet2!$C$49:$C$51</c:f>
              <c:numCache>
                <c:formatCode>0.000_);[Red]\(0.000\)</c:formatCode>
                <c:ptCount val="3"/>
                <c:pt idx="0">
                  <c:v>3.418261231281198</c:v>
                </c:pt>
                <c:pt idx="1">
                  <c:v>3.5047015535568282</c:v>
                </c:pt>
                <c:pt idx="2">
                  <c:v>3.6455186304128904</c:v>
                </c:pt>
              </c:numCache>
            </c:numRef>
          </c:val>
        </c:ser>
        <c:dLbls>
          <c:showLegendKey val="0"/>
          <c:showVal val="0"/>
          <c:showCatName val="0"/>
          <c:showSerName val="0"/>
          <c:showPercent val="0"/>
          <c:showBubbleSize val="0"/>
        </c:dLbls>
        <c:gapWidth val="75"/>
        <c:overlap val="-25"/>
        <c:axId val="231338368"/>
        <c:axId val="151594336"/>
      </c:barChart>
      <c:catAx>
        <c:axId val="231338368"/>
        <c:scaling>
          <c:orientation val="minMax"/>
        </c:scaling>
        <c:delete val="0"/>
        <c:axPos val="b"/>
        <c:numFmt formatCode="General" sourceLinked="1"/>
        <c:majorTickMark val="none"/>
        <c:minorTickMark val="none"/>
        <c:tickLblPos val="nextTo"/>
        <c:txPr>
          <a:bodyPr/>
          <a:lstStyle/>
          <a:p>
            <a:pPr>
              <a:defRPr sz="1400"/>
            </a:pPr>
            <a:endParaRPr lang="ja-JP"/>
          </a:p>
        </c:txPr>
        <c:crossAx val="151594336"/>
        <c:crosses val="autoZero"/>
        <c:auto val="1"/>
        <c:lblAlgn val="ctr"/>
        <c:lblOffset val="100"/>
        <c:noMultiLvlLbl val="0"/>
      </c:catAx>
      <c:valAx>
        <c:axId val="151594336"/>
        <c:scaling>
          <c:orientation val="minMax"/>
        </c:scaling>
        <c:delete val="0"/>
        <c:axPos val="l"/>
        <c:majorGridlines/>
        <c:numFmt formatCode="0.000_);[Red]\(0.000\)" sourceLinked="1"/>
        <c:majorTickMark val="none"/>
        <c:minorTickMark val="none"/>
        <c:tickLblPos val="nextTo"/>
        <c:spPr>
          <a:ln w="9525">
            <a:noFill/>
          </a:ln>
        </c:spPr>
        <c:crossAx val="231338368"/>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Sheet2!$B$53:$B$55</c:f>
              <c:strCache>
                <c:ptCount val="3"/>
                <c:pt idx="0">
                  <c:v>4つの躾をすべて受けていない</c:v>
                </c:pt>
                <c:pt idx="1">
                  <c:v>4つの躾の内1つから3つ受けている</c:v>
                </c:pt>
                <c:pt idx="2">
                  <c:v>4つの躾をすべて受けている</c:v>
                </c:pt>
              </c:strCache>
            </c:strRef>
          </c:cat>
          <c:val>
            <c:numRef>
              <c:f>Sheet2!$C$53:$C$55</c:f>
              <c:numCache>
                <c:formatCode>0.000_);[Red]\(0.000\)</c:formatCode>
                <c:ptCount val="3"/>
                <c:pt idx="0">
                  <c:v>2.7679507636197855</c:v>
                </c:pt>
                <c:pt idx="1">
                  <c:v>2.8454695222405273</c:v>
                </c:pt>
                <c:pt idx="2">
                  <c:v>2.9585106382978732</c:v>
                </c:pt>
              </c:numCache>
            </c:numRef>
          </c:val>
        </c:ser>
        <c:dLbls>
          <c:showLegendKey val="0"/>
          <c:showVal val="0"/>
          <c:showCatName val="0"/>
          <c:showSerName val="0"/>
          <c:showPercent val="0"/>
          <c:showBubbleSize val="0"/>
        </c:dLbls>
        <c:gapWidth val="75"/>
        <c:overlap val="-25"/>
        <c:axId val="281086608"/>
        <c:axId val="281087000"/>
      </c:barChart>
      <c:catAx>
        <c:axId val="281086608"/>
        <c:scaling>
          <c:orientation val="minMax"/>
        </c:scaling>
        <c:delete val="0"/>
        <c:axPos val="b"/>
        <c:numFmt formatCode="General" sourceLinked="1"/>
        <c:majorTickMark val="none"/>
        <c:minorTickMark val="none"/>
        <c:tickLblPos val="nextTo"/>
        <c:txPr>
          <a:bodyPr/>
          <a:lstStyle/>
          <a:p>
            <a:pPr>
              <a:defRPr sz="1400"/>
            </a:pPr>
            <a:endParaRPr lang="ja-JP"/>
          </a:p>
        </c:txPr>
        <c:crossAx val="281087000"/>
        <c:crosses val="autoZero"/>
        <c:auto val="1"/>
        <c:lblAlgn val="ctr"/>
        <c:lblOffset val="100"/>
        <c:noMultiLvlLbl val="0"/>
      </c:catAx>
      <c:valAx>
        <c:axId val="281087000"/>
        <c:scaling>
          <c:orientation val="minMax"/>
        </c:scaling>
        <c:delete val="0"/>
        <c:axPos val="l"/>
        <c:majorGridlines/>
        <c:numFmt formatCode="0.000_);[Red]\(0.000\)" sourceLinked="1"/>
        <c:majorTickMark val="none"/>
        <c:minorTickMark val="none"/>
        <c:tickLblPos val="nextTo"/>
        <c:spPr>
          <a:ln w="9525">
            <a:noFill/>
          </a:ln>
        </c:spPr>
        <c:crossAx val="281086608"/>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a:t>　年齢階層別４つの躾有無別平均所得（単位　万円）</a:t>
            </a:r>
          </a:p>
        </c:rich>
      </c:tx>
      <c:layout/>
      <c:overlay val="0"/>
    </c:title>
    <c:autoTitleDeleted val="0"/>
    <c:plotArea>
      <c:layout/>
      <c:barChart>
        <c:barDir val="col"/>
        <c:grouping val="clustered"/>
        <c:varyColors val="0"/>
        <c:ser>
          <c:idx val="0"/>
          <c:order val="0"/>
          <c:tx>
            <c:strRef>
              <c:f>Sheet2!$B$6</c:f>
              <c:strCache>
                <c:ptCount val="1"/>
                <c:pt idx="0">
                  <c:v>4つの躾をすべて受けていない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Sheet2!$C$5:$E$5</c:f>
              <c:strCache>
                <c:ptCount val="3"/>
                <c:pt idx="0">
                  <c:v>30代所得</c:v>
                </c:pt>
                <c:pt idx="1">
                  <c:v>40代所得</c:v>
                </c:pt>
                <c:pt idx="2">
                  <c:v>50代所得</c:v>
                </c:pt>
              </c:strCache>
            </c:strRef>
          </c:cat>
          <c:val>
            <c:numRef>
              <c:f>Sheet2!$C$6:$E$6</c:f>
              <c:numCache>
                <c:formatCode>0_ </c:formatCode>
                <c:ptCount val="3"/>
                <c:pt idx="0">
                  <c:v>347.62759999999969</c:v>
                </c:pt>
                <c:pt idx="1">
                  <c:v>431.5027</c:v>
                </c:pt>
                <c:pt idx="2">
                  <c:v>505.23419999999925</c:v>
                </c:pt>
              </c:numCache>
            </c:numRef>
          </c:val>
        </c:ser>
        <c:ser>
          <c:idx val="1"/>
          <c:order val="1"/>
          <c:tx>
            <c:strRef>
              <c:f>Sheet2!$B$7</c:f>
              <c:strCache>
                <c:ptCount val="1"/>
                <c:pt idx="0">
                  <c:v>4つの躾の内1つから3つ受けている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Sheet2!$C$5:$E$5</c:f>
              <c:strCache>
                <c:ptCount val="3"/>
                <c:pt idx="0">
                  <c:v>30代所得</c:v>
                </c:pt>
                <c:pt idx="1">
                  <c:v>40代所得</c:v>
                </c:pt>
                <c:pt idx="2">
                  <c:v>50代所得</c:v>
                </c:pt>
              </c:strCache>
            </c:strRef>
          </c:cat>
          <c:val>
            <c:numRef>
              <c:f>Sheet2!$C$7:$E$7</c:f>
              <c:numCache>
                <c:formatCode>0_ </c:formatCode>
                <c:ptCount val="3"/>
                <c:pt idx="0">
                  <c:v>366.9008</c:v>
                </c:pt>
                <c:pt idx="1">
                  <c:v>473.0920999999995</c:v>
                </c:pt>
                <c:pt idx="2">
                  <c:v>561.81370000000004</c:v>
                </c:pt>
              </c:numCache>
            </c:numRef>
          </c:val>
        </c:ser>
        <c:ser>
          <c:idx val="2"/>
          <c:order val="2"/>
          <c:tx>
            <c:strRef>
              <c:f>Sheet2!$B$8</c:f>
              <c:strCache>
                <c:ptCount val="1"/>
                <c:pt idx="0">
                  <c:v>4つの躾をすべて受けている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Sheet2!$C$5:$E$5</c:f>
              <c:strCache>
                <c:ptCount val="3"/>
                <c:pt idx="0">
                  <c:v>30代所得</c:v>
                </c:pt>
                <c:pt idx="1">
                  <c:v>40代所得</c:v>
                </c:pt>
                <c:pt idx="2">
                  <c:v>50代所得</c:v>
                </c:pt>
              </c:strCache>
            </c:strRef>
          </c:cat>
          <c:val>
            <c:numRef>
              <c:f>Sheet2!$C$8:$E$8</c:f>
              <c:numCache>
                <c:formatCode>0_ </c:formatCode>
                <c:ptCount val="3"/>
                <c:pt idx="0">
                  <c:v>423.46940000000001</c:v>
                </c:pt>
                <c:pt idx="1">
                  <c:v>508.6330999999995</c:v>
                </c:pt>
                <c:pt idx="2">
                  <c:v>655.69619999999998</c:v>
                </c:pt>
              </c:numCache>
            </c:numRef>
          </c:val>
        </c:ser>
        <c:dLbls>
          <c:showLegendKey val="0"/>
          <c:showVal val="0"/>
          <c:showCatName val="0"/>
          <c:showSerName val="0"/>
          <c:showPercent val="0"/>
          <c:showBubbleSize val="0"/>
        </c:dLbls>
        <c:gapWidth val="75"/>
        <c:overlap val="-25"/>
        <c:axId val="233271784"/>
        <c:axId val="283007672"/>
      </c:barChart>
      <c:catAx>
        <c:axId val="233271784"/>
        <c:scaling>
          <c:orientation val="minMax"/>
        </c:scaling>
        <c:delete val="0"/>
        <c:axPos val="b"/>
        <c:numFmt formatCode="General" sourceLinked="0"/>
        <c:majorTickMark val="none"/>
        <c:minorTickMark val="none"/>
        <c:tickLblPos val="nextTo"/>
        <c:crossAx val="283007672"/>
        <c:crosses val="autoZero"/>
        <c:auto val="1"/>
        <c:lblAlgn val="ctr"/>
        <c:lblOffset val="100"/>
        <c:noMultiLvlLbl val="0"/>
      </c:catAx>
      <c:valAx>
        <c:axId val="283007672"/>
        <c:scaling>
          <c:orientation val="minMax"/>
        </c:scaling>
        <c:delete val="0"/>
        <c:axPos val="l"/>
        <c:majorGridlines/>
        <c:numFmt formatCode="0_ " sourceLinked="1"/>
        <c:majorTickMark val="none"/>
        <c:minorTickMark val="none"/>
        <c:tickLblPos val="nextTo"/>
        <c:spPr>
          <a:ln w="9525">
            <a:noFill/>
          </a:ln>
        </c:spPr>
        <c:crossAx val="2332717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Sheet1!$B$26</c:f>
              <c:strCache>
                <c:ptCount val="1"/>
                <c:pt idx="0">
                  <c:v>数学未受験者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Sheet1!$A$27:$A$29</c:f>
              <c:strCache>
                <c:ptCount val="3"/>
                <c:pt idx="0">
                  <c:v>良くなった</c:v>
                </c:pt>
                <c:pt idx="1">
                  <c:v>変わらない</c:v>
                </c:pt>
                <c:pt idx="2">
                  <c:v>悪くなった</c:v>
                </c:pt>
              </c:strCache>
            </c:strRef>
          </c:cat>
          <c:val>
            <c:numRef>
              <c:f>Sheet1!$B$27:$B$29</c:f>
              <c:numCache>
                <c:formatCode>General</c:formatCode>
                <c:ptCount val="3"/>
                <c:pt idx="0">
                  <c:v>50.82</c:v>
                </c:pt>
                <c:pt idx="1">
                  <c:v>14.21</c:v>
                </c:pt>
                <c:pt idx="2">
                  <c:v>34.97</c:v>
                </c:pt>
              </c:numCache>
            </c:numRef>
          </c:val>
        </c:ser>
        <c:ser>
          <c:idx val="1"/>
          <c:order val="1"/>
          <c:tx>
            <c:strRef>
              <c:f>Sheet1!$C$26</c:f>
              <c:strCache>
                <c:ptCount val="1"/>
                <c:pt idx="0">
                  <c:v>数学受験者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Sheet1!$A$27:$A$29</c:f>
              <c:strCache>
                <c:ptCount val="3"/>
                <c:pt idx="0">
                  <c:v>良くなった</c:v>
                </c:pt>
                <c:pt idx="1">
                  <c:v>変わらない</c:v>
                </c:pt>
                <c:pt idx="2">
                  <c:v>悪くなった</c:v>
                </c:pt>
              </c:strCache>
            </c:strRef>
          </c:cat>
          <c:val>
            <c:numRef>
              <c:f>Sheet1!$C$27:$C$29</c:f>
              <c:numCache>
                <c:formatCode>General</c:formatCode>
                <c:ptCount val="3"/>
                <c:pt idx="0">
                  <c:v>58.120000000000012</c:v>
                </c:pt>
                <c:pt idx="1">
                  <c:v>15.67</c:v>
                </c:pt>
                <c:pt idx="2">
                  <c:v>26.21</c:v>
                </c:pt>
              </c:numCache>
            </c:numRef>
          </c:val>
        </c:ser>
        <c:dLbls>
          <c:showLegendKey val="0"/>
          <c:showVal val="0"/>
          <c:showCatName val="0"/>
          <c:showSerName val="0"/>
          <c:showPercent val="0"/>
          <c:showBubbleSize val="0"/>
        </c:dLbls>
        <c:gapWidth val="75"/>
        <c:overlap val="-25"/>
        <c:axId val="278162088"/>
        <c:axId val="278162480"/>
      </c:barChart>
      <c:catAx>
        <c:axId val="278162088"/>
        <c:scaling>
          <c:orientation val="minMax"/>
        </c:scaling>
        <c:delete val="0"/>
        <c:axPos val="b"/>
        <c:numFmt formatCode="General" sourceLinked="1"/>
        <c:majorTickMark val="none"/>
        <c:minorTickMark val="none"/>
        <c:tickLblPos val="nextTo"/>
        <c:txPr>
          <a:bodyPr rot="0" vert="horz"/>
          <a:lstStyle/>
          <a:p>
            <a:pPr>
              <a:defRPr/>
            </a:pPr>
            <a:endParaRPr lang="ja-JP"/>
          </a:p>
        </c:txPr>
        <c:crossAx val="278162480"/>
        <c:crosses val="autoZero"/>
        <c:auto val="1"/>
        <c:lblAlgn val="ctr"/>
        <c:lblOffset val="100"/>
        <c:tickLblSkip val="1"/>
        <c:tickMarkSkip val="1"/>
        <c:noMultiLvlLbl val="0"/>
      </c:catAx>
      <c:valAx>
        <c:axId val="278162480"/>
        <c:scaling>
          <c:orientation val="minMax"/>
        </c:scaling>
        <c:delete val="0"/>
        <c:axPos val="l"/>
        <c:majorGridlines/>
        <c:title>
          <c:tx>
            <c:rich>
              <a:bodyPr rot="0" vert="wordArtVertRtl"/>
              <a:lstStyle/>
              <a:p>
                <a:pPr>
                  <a:defRPr/>
                </a:pPr>
                <a:r>
                  <a:rPr lang="ja-JP"/>
                  <a:t>％</a:t>
                </a:r>
              </a:p>
            </c:rich>
          </c:tx>
          <c:layout/>
          <c:overlay val="0"/>
        </c:title>
        <c:numFmt formatCode="General" sourceLinked="1"/>
        <c:majorTickMark val="none"/>
        <c:minorTickMark val="none"/>
        <c:tickLblPos val="nextTo"/>
        <c:txPr>
          <a:bodyPr rot="0" vert="horz"/>
          <a:lstStyle/>
          <a:p>
            <a:pPr>
              <a:defRPr/>
            </a:pPr>
            <a:endParaRPr lang="ja-JP"/>
          </a:p>
        </c:txPr>
        <c:crossAx val="278162088"/>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smtClean="0"/>
              <a:t>（</a:t>
            </a:r>
            <a:r>
              <a:rPr lang="en-US" altLang="ja-JP" dirty="0"/>
              <a:t>1983</a:t>
            </a:r>
            <a:r>
              <a:rPr lang="ja-JP" altLang="en-US" dirty="0"/>
              <a:t>年～</a:t>
            </a:r>
            <a:r>
              <a:rPr lang="ja-JP" altLang="en-US" dirty="0" smtClean="0"/>
              <a:t>卒業生：万円）</a:t>
            </a:r>
            <a:endParaRPr lang="ja-JP" altLang="en-US" dirty="0"/>
          </a:p>
        </c:rich>
      </c:tx>
      <c:layout/>
      <c:overlay val="0"/>
    </c:title>
    <c:autoTitleDeleted val="0"/>
    <c:plotArea>
      <c:layout/>
      <c:barChart>
        <c:barDir val="col"/>
        <c:grouping val="clustered"/>
        <c:varyColors val="0"/>
        <c:ser>
          <c:idx val="0"/>
          <c:order val="0"/>
          <c:tx>
            <c:strRef>
              <c:f>Sheet1!$B$1</c:f>
              <c:strCache>
                <c:ptCount val="1"/>
                <c:pt idx="0">
                  <c:v>得意科目として選択した者（1983年～卒業生）</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英語＆数学</c:v>
                </c:pt>
                <c:pt idx="1">
                  <c:v>数学</c:v>
                </c:pt>
                <c:pt idx="2">
                  <c:v>数学＆社会</c:v>
                </c:pt>
                <c:pt idx="3">
                  <c:v>数学受験</c:v>
                </c:pt>
                <c:pt idx="4">
                  <c:v>数学未受験</c:v>
                </c:pt>
              </c:strCache>
            </c:strRef>
          </c:cat>
          <c:val>
            <c:numRef>
              <c:f>Sheet1!$B$2:$B$6</c:f>
              <c:numCache>
                <c:formatCode>General</c:formatCode>
                <c:ptCount val="5"/>
                <c:pt idx="0">
                  <c:v>764</c:v>
                </c:pt>
                <c:pt idx="1">
                  <c:v>737</c:v>
                </c:pt>
                <c:pt idx="2">
                  <c:v>720</c:v>
                </c:pt>
                <c:pt idx="3">
                  <c:v>709</c:v>
                </c:pt>
                <c:pt idx="4">
                  <c:v>639</c:v>
                </c:pt>
              </c:numCache>
            </c:numRef>
          </c:val>
        </c:ser>
        <c:dLbls>
          <c:showLegendKey val="0"/>
          <c:showVal val="0"/>
          <c:showCatName val="0"/>
          <c:showSerName val="0"/>
          <c:showPercent val="0"/>
          <c:showBubbleSize val="0"/>
        </c:dLbls>
        <c:gapWidth val="75"/>
        <c:overlap val="-25"/>
        <c:axId val="279067664"/>
        <c:axId val="279066096"/>
      </c:barChart>
      <c:catAx>
        <c:axId val="279067664"/>
        <c:scaling>
          <c:orientation val="minMax"/>
        </c:scaling>
        <c:delete val="0"/>
        <c:axPos val="b"/>
        <c:numFmt formatCode="General" sourceLinked="0"/>
        <c:majorTickMark val="none"/>
        <c:minorTickMark val="none"/>
        <c:tickLblPos val="nextTo"/>
        <c:crossAx val="279066096"/>
        <c:crosses val="autoZero"/>
        <c:auto val="1"/>
        <c:lblAlgn val="ctr"/>
        <c:lblOffset val="100"/>
        <c:noMultiLvlLbl val="0"/>
      </c:catAx>
      <c:valAx>
        <c:axId val="279066096"/>
        <c:scaling>
          <c:orientation val="minMax"/>
        </c:scaling>
        <c:delete val="0"/>
        <c:axPos val="l"/>
        <c:majorGridlines/>
        <c:numFmt formatCode="General" sourceLinked="1"/>
        <c:majorTickMark val="none"/>
        <c:minorTickMark val="none"/>
        <c:tickLblPos val="nextTo"/>
        <c:spPr>
          <a:ln w="9525">
            <a:noFill/>
          </a:ln>
        </c:spPr>
        <c:crossAx val="27906766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文系学部出身者</c:v>
                </c:pt>
                <c:pt idx="1">
                  <c:v>理系学部出身者</c:v>
                </c:pt>
              </c:strCache>
            </c:strRef>
          </c:cat>
          <c:val>
            <c:numRef>
              <c:f>Sheet1!$B$2:$B$3</c:f>
              <c:numCache>
                <c:formatCode>General</c:formatCode>
                <c:ptCount val="2"/>
                <c:pt idx="0">
                  <c:v>583</c:v>
                </c:pt>
                <c:pt idx="1">
                  <c:v>681</c:v>
                </c:pt>
              </c:numCache>
            </c:numRef>
          </c:val>
        </c:ser>
        <c:dLbls>
          <c:showLegendKey val="0"/>
          <c:showVal val="0"/>
          <c:showCatName val="0"/>
          <c:showSerName val="0"/>
          <c:showPercent val="0"/>
          <c:showBubbleSize val="0"/>
        </c:dLbls>
        <c:gapWidth val="75"/>
        <c:overlap val="-25"/>
        <c:axId val="279069232"/>
        <c:axId val="279067272"/>
      </c:barChart>
      <c:catAx>
        <c:axId val="279069232"/>
        <c:scaling>
          <c:orientation val="minMax"/>
        </c:scaling>
        <c:delete val="0"/>
        <c:axPos val="b"/>
        <c:numFmt formatCode="General" sourceLinked="0"/>
        <c:majorTickMark val="none"/>
        <c:minorTickMark val="none"/>
        <c:tickLblPos val="nextTo"/>
        <c:crossAx val="279067272"/>
        <c:crosses val="autoZero"/>
        <c:auto val="1"/>
        <c:lblAlgn val="ctr"/>
        <c:lblOffset val="100"/>
        <c:noMultiLvlLbl val="0"/>
      </c:catAx>
      <c:valAx>
        <c:axId val="279067272"/>
        <c:scaling>
          <c:orientation val="minMax"/>
        </c:scaling>
        <c:delete val="0"/>
        <c:axPos val="l"/>
        <c:majorGridlines/>
        <c:numFmt formatCode="General" sourceLinked="1"/>
        <c:majorTickMark val="none"/>
        <c:minorTickMark val="none"/>
        <c:tickLblPos val="nextTo"/>
        <c:spPr>
          <a:ln w="9525">
            <a:noFill/>
          </a:ln>
        </c:spPr>
        <c:crossAx val="27906923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文系学部出身者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正規社員</c:v>
                </c:pt>
                <c:pt idx="1">
                  <c:v>非正規社員</c:v>
                </c:pt>
              </c:strCache>
            </c:strRef>
          </c:cat>
          <c:val>
            <c:numRef>
              <c:f>Sheet1!$B$2:$B$3</c:f>
              <c:numCache>
                <c:formatCode>0.0%</c:formatCode>
                <c:ptCount val="2"/>
                <c:pt idx="0">
                  <c:v>0.60100000000000064</c:v>
                </c:pt>
                <c:pt idx="1">
                  <c:v>0.37900000000000161</c:v>
                </c:pt>
              </c:numCache>
            </c:numRef>
          </c:val>
        </c:ser>
        <c:ser>
          <c:idx val="1"/>
          <c:order val="1"/>
          <c:tx>
            <c:strRef>
              <c:f>Sheet1!$C$1</c:f>
              <c:strCache>
                <c:ptCount val="1"/>
                <c:pt idx="0">
                  <c:v>理系学部出身者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正規社員</c:v>
                </c:pt>
                <c:pt idx="1">
                  <c:v>非正規社員</c:v>
                </c:pt>
              </c:strCache>
            </c:strRef>
          </c:cat>
          <c:val>
            <c:numRef>
              <c:f>Sheet1!$C$2:$C$3</c:f>
              <c:numCache>
                <c:formatCode>0.0%</c:formatCode>
                <c:ptCount val="2"/>
                <c:pt idx="0">
                  <c:v>0.82399999999999995</c:v>
                </c:pt>
                <c:pt idx="1">
                  <c:v>0.16900000000000001</c:v>
                </c:pt>
              </c:numCache>
            </c:numRef>
          </c:val>
        </c:ser>
        <c:dLbls>
          <c:showLegendKey val="0"/>
          <c:showVal val="0"/>
          <c:showCatName val="0"/>
          <c:showSerName val="0"/>
          <c:showPercent val="0"/>
          <c:showBubbleSize val="0"/>
        </c:dLbls>
        <c:gapWidth val="75"/>
        <c:overlap val="-25"/>
        <c:axId val="279068448"/>
        <c:axId val="279068840"/>
      </c:barChart>
      <c:catAx>
        <c:axId val="279068448"/>
        <c:scaling>
          <c:orientation val="minMax"/>
        </c:scaling>
        <c:delete val="0"/>
        <c:axPos val="b"/>
        <c:numFmt formatCode="General" sourceLinked="0"/>
        <c:majorTickMark val="none"/>
        <c:minorTickMark val="none"/>
        <c:tickLblPos val="nextTo"/>
        <c:crossAx val="279068840"/>
        <c:crosses val="autoZero"/>
        <c:auto val="1"/>
        <c:lblAlgn val="ctr"/>
        <c:lblOffset val="100"/>
        <c:noMultiLvlLbl val="0"/>
      </c:catAx>
      <c:valAx>
        <c:axId val="279068840"/>
        <c:scaling>
          <c:orientation val="minMax"/>
        </c:scaling>
        <c:delete val="0"/>
        <c:axPos val="l"/>
        <c:majorGridlines/>
        <c:numFmt formatCode="0.0%" sourceLinked="1"/>
        <c:majorTickMark val="none"/>
        <c:minorTickMark val="none"/>
        <c:tickLblPos val="nextTo"/>
        <c:spPr>
          <a:ln w="9525">
            <a:noFill/>
          </a:ln>
        </c:spPr>
        <c:crossAx val="279068448"/>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文系学部出身者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正規社員-役職</c:v>
                </c:pt>
                <c:pt idx="1">
                  <c:v>正規社員－経営者</c:v>
                </c:pt>
              </c:strCache>
            </c:strRef>
          </c:cat>
          <c:val>
            <c:numRef>
              <c:f>Sheet1!$B$2:$B$3</c:f>
              <c:numCache>
                <c:formatCode>0.0%</c:formatCode>
                <c:ptCount val="2"/>
                <c:pt idx="0">
                  <c:v>0.20300000000000001</c:v>
                </c:pt>
                <c:pt idx="1">
                  <c:v>1.2999999999999998E-2</c:v>
                </c:pt>
              </c:numCache>
            </c:numRef>
          </c:val>
        </c:ser>
        <c:ser>
          <c:idx val="1"/>
          <c:order val="1"/>
          <c:tx>
            <c:strRef>
              <c:f>Sheet1!$C$1</c:f>
              <c:strCache>
                <c:ptCount val="1"/>
                <c:pt idx="0">
                  <c:v>理系学部出身者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正規社員-役職</c:v>
                </c:pt>
                <c:pt idx="1">
                  <c:v>正規社員－経営者</c:v>
                </c:pt>
              </c:strCache>
            </c:strRef>
          </c:cat>
          <c:val>
            <c:numRef>
              <c:f>Sheet1!$C$2:$C$3</c:f>
              <c:numCache>
                <c:formatCode>0.0%</c:formatCode>
                <c:ptCount val="2"/>
                <c:pt idx="0">
                  <c:v>0.35000000000000031</c:v>
                </c:pt>
                <c:pt idx="1">
                  <c:v>2.1000000000000015E-2</c:v>
                </c:pt>
              </c:numCache>
            </c:numRef>
          </c:val>
        </c:ser>
        <c:dLbls>
          <c:showLegendKey val="0"/>
          <c:showVal val="0"/>
          <c:showCatName val="0"/>
          <c:showSerName val="0"/>
          <c:showPercent val="0"/>
          <c:showBubbleSize val="0"/>
        </c:dLbls>
        <c:gapWidth val="75"/>
        <c:overlap val="-25"/>
        <c:axId val="233274920"/>
        <c:axId val="278489656"/>
      </c:barChart>
      <c:catAx>
        <c:axId val="233274920"/>
        <c:scaling>
          <c:orientation val="minMax"/>
        </c:scaling>
        <c:delete val="0"/>
        <c:axPos val="b"/>
        <c:numFmt formatCode="General" sourceLinked="0"/>
        <c:majorTickMark val="none"/>
        <c:minorTickMark val="none"/>
        <c:tickLblPos val="nextTo"/>
        <c:txPr>
          <a:bodyPr/>
          <a:lstStyle/>
          <a:p>
            <a:pPr>
              <a:defRPr b="1"/>
            </a:pPr>
            <a:endParaRPr lang="ja-JP"/>
          </a:p>
        </c:txPr>
        <c:crossAx val="278489656"/>
        <c:crosses val="autoZero"/>
        <c:auto val="1"/>
        <c:lblAlgn val="ctr"/>
        <c:lblOffset val="100"/>
        <c:noMultiLvlLbl val="0"/>
      </c:catAx>
      <c:valAx>
        <c:axId val="278489656"/>
        <c:scaling>
          <c:orientation val="minMax"/>
        </c:scaling>
        <c:delete val="0"/>
        <c:axPos val="l"/>
        <c:majorGridlines/>
        <c:numFmt formatCode="0.0%" sourceLinked="1"/>
        <c:majorTickMark val="none"/>
        <c:minorTickMark val="none"/>
        <c:tickLblPos val="nextTo"/>
        <c:spPr>
          <a:ln w="9525">
            <a:noFill/>
          </a:ln>
        </c:spPr>
        <c:crossAx val="233274920"/>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文系学部出身者</c:v>
                </c:pt>
                <c:pt idx="1">
                  <c:v>理系学部出身者</c:v>
                </c:pt>
              </c:strCache>
            </c:strRef>
          </c:cat>
          <c:val>
            <c:numRef>
              <c:f>Sheet1!$B$2:$B$3</c:f>
              <c:numCache>
                <c:formatCode>0_ </c:formatCode>
                <c:ptCount val="2"/>
                <c:pt idx="0">
                  <c:v>359.35</c:v>
                </c:pt>
                <c:pt idx="1">
                  <c:v>552.49</c:v>
                </c:pt>
              </c:numCache>
            </c:numRef>
          </c:val>
        </c:ser>
        <c:dLbls>
          <c:showLegendKey val="0"/>
          <c:showVal val="0"/>
          <c:showCatName val="0"/>
          <c:showSerName val="0"/>
          <c:showPercent val="0"/>
          <c:showBubbleSize val="0"/>
        </c:dLbls>
        <c:gapWidth val="75"/>
        <c:overlap val="-25"/>
        <c:axId val="278490440"/>
        <c:axId val="278488088"/>
      </c:barChart>
      <c:catAx>
        <c:axId val="278490440"/>
        <c:scaling>
          <c:orientation val="minMax"/>
        </c:scaling>
        <c:delete val="0"/>
        <c:axPos val="b"/>
        <c:numFmt formatCode="General" sourceLinked="0"/>
        <c:majorTickMark val="none"/>
        <c:minorTickMark val="none"/>
        <c:tickLblPos val="nextTo"/>
        <c:crossAx val="278488088"/>
        <c:crosses val="autoZero"/>
        <c:auto val="1"/>
        <c:lblAlgn val="ctr"/>
        <c:lblOffset val="100"/>
        <c:noMultiLvlLbl val="0"/>
      </c:catAx>
      <c:valAx>
        <c:axId val="278488088"/>
        <c:scaling>
          <c:orientation val="minMax"/>
        </c:scaling>
        <c:delete val="0"/>
        <c:axPos val="l"/>
        <c:majorGridlines/>
        <c:numFmt formatCode="0_ " sourceLinked="1"/>
        <c:majorTickMark val="none"/>
        <c:minorTickMark val="none"/>
        <c:tickLblPos val="nextTo"/>
        <c:spPr>
          <a:ln w="9525">
            <a:noFill/>
          </a:ln>
        </c:spPr>
        <c:crossAx val="27849044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就業者!$L$18</c:f>
              <c:strCache>
                <c:ptCount val="1"/>
                <c:pt idx="0">
                  <c:v>ゆとり以前世代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就業者!$M$17:$P$17</c:f>
              <c:strCache>
                <c:ptCount val="4"/>
                <c:pt idx="0">
                  <c:v>物理</c:v>
                </c:pt>
                <c:pt idx="1">
                  <c:v>化学</c:v>
                </c:pt>
                <c:pt idx="2">
                  <c:v>生物</c:v>
                </c:pt>
                <c:pt idx="3">
                  <c:v>地学</c:v>
                </c:pt>
              </c:strCache>
            </c:strRef>
          </c:cat>
          <c:val>
            <c:numRef>
              <c:f>就業者!$M$18:$P$18</c:f>
              <c:numCache>
                <c:formatCode>####.0%</c:formatCode>
                <c:ptCount val="4"/>
                <c:pt idx="0">
                  <c:v>0.26379960097539329</c:v>
                </c:pt>
                <c:pt idx="1">
                  <c:v>0.23498115717135981</c:v>
                </c:pt>
                <c:pt idx="2">
                  <c:v>0.33340722677898482</c:v>
                </c:pt>
                <c:pt idx="3">
                  <c:v>0.16781201507426324</c:v>
                </c:pt>
              </c:numCache>
            </c:numRef>
          </c:val>
        </c:ser>
        <c:ser>
          <c:idx val="1"/>
          <c:order val="1"/>
          <c:tx>
            <c:strRef>
              <c:f>就業者!$L$19</c:f>
              <c:strCache>
                <c:ptCount val="1"/>
                <c:pt idx="0">
                  <c:v>ゆとり世代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就業者!$M$17:$P$17</c:f>
              <c:strCache>
                <c:ptCount val="4"/>
                <c:pt idx="0">
                  <c:v>物理</c:v>
                </c:pt>
                <c:pt idx="1">
                  <c:v>化学</c:v>
                </c:pt>
                <c:pt idx="2">
                  <c:v>生物</c:v>
                </c:pt>
                <c:pt idx="3">
                  <c:v>地学</c:v>
                </c:pt>
              </c:strCache>
            </c:strRef>
          </c:cat>
          <c:val>
            <c:numRef>
              <c:f>就業者!$M$19:$P$19</c:f>
              <c:numCache>
                <c:formatCode>####.0%</c:formatCode>
                <c:ptCount val="4"/>
                <c:pt idx="0">
                  <c:v>0.18970549217299298</c:v>
                </c:pt>
                <c:pt idx="1">
                  <c:v>0.26930220217564615</c:v>
                </c:pt>
                <c:pt idx="2">
                  <c:v>0.39320774741310693</c:v>
                </c:pt>
                <c:pt idx="3">
                  <c:v>0.14778455823825937</c:v>
                </c:pt>
              </c:numCache>
            </c:numRef>
          </c:val>
        </c:ser>
        <c:ser>
          <c:idx val="2"/>
          <c:order val="2"/>
          <c:tx>
            <c:strRef>
              <c:f>就業者!$L$20</c:f>
              <c:strCache>
                <c:ptCount val="1"/>
                <c:pt idx="0">
                  <c:v>新学力観世代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就業者!$M$17:$P$17</c:f>
              <c:strCache>
                <c:ptCount val="4"/>
                <c:pt idx="0">
                  <c:v>物理</c:v>
                </c:pt>
                <c:pt idx="1">
                  <c:v>化学</c:v>
                </c:pt>
                <c:pt idx="2">
                  <c:v>生物</c:v>
                </c:pt>
                <c:pt idx="3">
                  <c:v>地学</c:v>
                </c:pt>
              </c:strCache>
            </c:strRef>
          </c:cat>
          <c:val>
            <c:numRef>
              <c:f>就業者!$M$20:$P$20</c:f>
              <c:numCache>
                <c:formatCode>####.0%</c:formatCode>
                <c:ptCount val="4"/>
                <c:pt idx="0">
                  <c:v>0.16410861865407317</c:v>
                </c:pt>
                <c:pt idx="1">
                  <c:v>0.25324675324675328</c:v>
                </c:pt>
                <c:pt idx="2">
                  <c:v>0.46340023612750886</c:v>
                </c:pt>
                <c:pt idx="3">
                  <c:v>0.11924439197166521</c:v>
                </c:pt>
              </c:numCache>
            </c:numRef>
          </c:val>
        </c:ser>
        <c:dLbls>
          <c:showLegendKey val="0"/>
          <c:showVal val="0"/>
          <c:showCatName val="0"/>
          <c:showSerName val="0"/>
          <c:showPercent val="0"/>
          <c:showBubbleSize val="0"/>
        </c:dLbls>
        <c:gapWidth val="75"/>
        <c:overlap val="-25"/>
        <c:axId val="231388088"/>
        <c:axId val="231333664"/>
      </c:barChart>
      <c:catAx>
        <c:axId val="231388088"/>
        <c:scaling>
          <c:orientation val="minMax"/>
        </c:scaling>
        <c:delete val="0"/>
        <c:axPos val="b"/>
        <c:numFmt formatCode="General" sourceLinked="1"/>
        <c:majorTickMark val="none"/>
        <c:minorTickMark val="none"/>
        <c:tickLblPos val="nextTo"/>
        <c:crossAx val="231333664"/>
        <c:crosses val="autoZero"/>
        <c:auto val="1"/>
        <c:lblAlgn val="ctr"/>
        <c:lblOffset val="100"/>
        <c:noMultiLvlLbl val="0"/>
      </c:catAx>
      <c:valAx>
        <c:axId val="231333664"/>
        <c:scaling>
          <c:orientation val="minMax"/>
        </c:scaling>
        <c:delete val="0"/>
        <c:axPos val="l"/>
        <c:majorGridlines/>
        <c:numFmt formatCode="####.0%" sourceLinked="1"/>
        <c:majorTickMark val="none"/>
        <c:minorTickMark val="none"/>
        <c:tickLblPos val="nextTo"/>
        <c:spPr>
          <a:ln w="9525">
            <a:noFill/>
          </a:ln>
        </c:spPr>
        <c:crossAx val="231388088"/>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F8343-B549-4B97-8E9E-618940981767}" type="doc">
      <dgm:prSet loTypeId="urn:microsoft.com/office/officeart/2005/8/layout/process1" loCatId="process" qsTypeId="urn:microsoft.com/office/officeart/2005/8/quickstyle/simple1" qsCatId="simple" csTypeId="urn:microsoft.com/office/officeart/2005/8/colors/accent1_2" csCatId="accent1" phldr="1"/>
      <dgm:spPr/>
    </dgm:pt>
    <dgm:pt modelId="{B2CA8A5C-6809-47FB-B5A2-762B69D6E276}">
      <dgm:prSet phldrT="[テキスト]"/>
      <dgm:spPr/>
      <dgm:t>
        <a:bodyPr/>
        <a:lstStyle/>
        <a:p>
          <a:r>
            <a:rPr kumimoji="1" lang="ja-JP" altLang="en-US" dirty="0" smtClean="0"/>
            <a:t>大学入試で　「数学」を受験　したかどうか</a:t>
          </a:r>
          <a:endParaRPr kumimoji="1" lang="ja-JP" altLang="en-US" dirty="0"/>
        </a:p>
      </dgm:t>
    </dgm:pt>
    <dgm:pt modelId="{3F41A52D-D7C7-452E-8B20-988791378107}" type="parTrans" cxnId="{9F70E390-14FA-46E5-B9AE-39B87A2DC6EC}">
      <dgm:prSet/>
      <dgm:spPr/>
      <dgm:t>
        <a:bodyPr/>
        <a:lstStyle/>
        <a:p>
          <a:endParaRPr kumimoji="1" lang="ja-JP" altLang="en-US"/>
        </a:p>
      </dgm:t>
    </dgm:pt>
    <dgm:pt modelId="{717D0D79-40A1-4A2D-B911-D867B087B23C}" type="sibTrans" cxnId="{9F70E390-14FA-46E5-B9AE-39B87A2DC6EC}">
      <dgm:prSet/>
      <dgm:spPr/>
      <dgm:t>
        <a:bodyPr/>
        <a:lstStyle/>
        <a:p>
          <a:endParaRPr kumimoji="1" lang="ja-JP" altLang="en-US"/>
        </a:p>
      </dgm:t>
    </dgm:pt>
    <dgm:pt modelId="{3DA4A6D6-BEC7-4AD5-AD55-1D1519EF9AEF}">
      <dgm:prSet phldrT="[テキスト]"/>
      <dgm:spPr/>
      <dgm:t>
        <a:bodyPr/>
        <a:lstStyle/>
        <a:p>
          <a:r>
            <a:rPr kumimoji="1" lang="ja-JP" altLang="en-US" dirty="0" smtClean="0"/>
            <a:t>現在の</a:t>
          </a:r>
          <a:endParaRPr kumimoji="1" lang="en-US" altLang="ja-JP" dirty="0" smtClean="0"/>
        </a:p>
        <a:p>
          <a:r>
            <a:rPr kumimoji="1" lang="ja-JP" altLang="en-US" dirty="0" smtClean="0"/>
            <a:t>「労働所得」</a:t>
          </a:r>
          <a:endParaRPr kumimoji="1" lang="ja-JP" altLang="en-US" dirty="0"/>
        </a:p>
      </dgm:t>
    </dgm:pt>
    <dgm:pt modelId="{EE6C5794-2B10-49D9-89E5-4D8DDFF3518F}" type="parTrans" cxnId="{684324AB-ECF3-4FC2-9A98-9F2F2F6D7D13}">
      <dgm:prSet/>
      <dgm:spPr/>
      <dgm:t>
        <a:bodyPr/>
        <a:lstStyle/>
        <a:p>
          <a:endParaRPr kumimoji="1" lang="ja-JP" altLang="en-US"/>
        </a:p>
      </dgm:t>
    </dgm:pt>
    <dgm:pt modelId="{AE8FD549-2E0E-4C77-8174-BABF94D9CB9A}" type="sibTrans" cxnId="{684324AB-ECF3-4FC2-9A98-9F2F2F6D7D13}">
      <dgm:prSet/>
      <dgm:spPr/>
      <dgm:t>
        <a:bodyPr/>
        <a:lstStyle/>
        <a:p>
          <a:endParaRPr kumimoji="1" lang="ja-JP" altLang="en-US"/>
        </a:p>
      </dgm:t>
    </dgm:pt>
    <dgm:pt modelId="{390D26C9-AA4B-4004-BCA0-E3C28D54C5DD}" type="pres">
      <dgm:prSet presAssocID="{DE4F8343-B549-4B97-8E9E-618940981767}" presName="Name0" presStyleCnt="0">
        <dgm:presLayoutVars>
          <dgm:dir/>
          <dgm:resizeHandles val="exact"/>
        </dgm:presLayoutVars>
      </dgm:prSet>
      <dgm:spPr/>
    </dgm:pt>
    <dgm:pt modelId="{0514A22B-D3D8-4C51-A085-E78058BE7319}" type="pres">
      <dgm:prSet presAssocID="{B2CA8A5C-6809-47FB-B5A2-762B69D6E276}" presName="node" presStyleLbl="node1" presStyleIdx="0" presStyleCnt="2" custLinFactNeighborY="-53802">
        <dgm:presLayoutVars>
          <dgm:bulletEnabled val="1"/>
        </dgm:presLayoutVars>
      </dgm:prSet>
      <dgm:spPr/>
      <dgm:t>
        <a:bodyPr/>
        <a:lstStyle/>
        <a:p>
          <a:endParaRPr kumimoji="1" lang="ja-JP" altLang="en-US"/>
        </a:p>
      </dgm:t>
    </dgm:pt>
    <dgm:pt modelId="{60725B7F-0E1F-4B47-8E3E-8CC9BB578A4F}" type="pres">
      <dgm:prSet presAssocID="{717D0D79-40A1-4A2D-B911-D867B087B23C}" presName="sibTrans" presStyleLbl="sibTrans2D1" presStyleIdx="0" presStyleCnt="1"/>
      <dgm:spPr/>
      <dgm:t>
        <a:bodyPr/>
        <a:lstStyle/>
        <a:p>
          <a:endParaRPr kumimoji="1" lang="ja-JP" altLang="en-US"/>
        </a:p>
      </dgm:t>
    </dgm:pt>
    <dgm:pt modelId="{3F874B55-40AF-4D23-8A77-43AC651B09C0}" type="pres">
      <dgm:prSet presAssocID="{717D0D79-40A1-4A2D-B911-D867B087B23C}" presName="connectorText" presStyleLbl="sibTrans2D1" presStyleIdx="0" presStyleCnt="1"/>
      <dgm:spPr/>
      <dgm:t>
        <a:bodyPr/>
        <a:lstStyle/>
        <a:p>
          <a:endParaRPr kumimoji="1" lang="ja-JP" altLang="en-US"/>
        </a:p>
      </dgm:t>
    </dgm:pt>
    <dgm:pt modelId="{4F0A00BB-E1E7-47B3-B214-1B064E96E0A2}" type="pres">
      <dgm:prSet presAssocID="{3DA4A6D6-BEC7-4AD5-AD55-1D1519EF9AEF}" presName="node" presStyleLbl="node1" presStyleIdx="1" presStyleCnt="2" custLinFactNeighborY="-53802">
        <dgm:presLayoutVars>
          <dgm:bulletEnabled val="1"/>
        </dgm:presLayoutVars>
      </dgm:prSet>
      <dgm:spPr/>
      <dgm:t>
        <a:bodyPr/>
        <a:lstStyle/>
        <a:p>
          <a:endParaRPr kumimoji="1" lang="ja-JP" altLang="en-US"/>
        </a:p>
      </dgm:t>
    </dgm:pt>
  </dgm:ptLst>
  <dgm:cxnLst>
    <dgm:cxn modelId="{9F70E390-14FA-46E5-B9AE-39B87A2DC6EC}" srcId="{DE4F8343-B549-4B97-8E9E-618940981767}" destId="{B2CA8A5C-6809-47FB-B5A2-762B69D6E276}" srcOrd="0" destOrd="0" parTransId="{3F41A52D-D7C7-452E-8B20-988791378107}" sibTransId="{717D0D79-40A1-4A2D-B911-D867B087B23C}"/>
    <dgm:cxn modelId="{684324AB-ECF3-4FC2-9A98-9F2F2F6D7D13}" srcId="{DE4F8343-B549-4B97-8E9E-618940981767}" destId="{3DA4A6D6-BEC7-4AD5-AD55-1D1519EF9AEF}" srcOrd="1" destOrd="0" parTransId="{EE6C5794-2B10-49D9-89E5-4D8DDFF3518F}" sibTransId="{AE8FD549-2E0E-4C77-8174-BABF94D9CB9A}"/>
    <dgm:cxn modelId="{4C6C9B92-1944-444D-9C5F-8CA9E383FED7}" type="presOf" srcId="{717D0D79-40A1-4A2D-B911-D867B087B23C}" destId="{60725B7F-0E1F-4B47-8E3E-8CC9BB578A4F}" srcOrd="0" destOrd="0" presId="urn:microsoft.com/office/officeart/2005/8/layout/process1"/>
    <dgm:cxn modelId="{966AB739-E62E-4607-BAB7-2ECF8F5816FF}" type="presOf" srcId="{B2CA8A5C-6809-47FB-B5A2-762B69D6E276}" destId="{0514A22B-D3D8-4C51-A085-E78058BE7319}" srcOrd="0" destOrd="0" presId="urn:microsoft.com/office/officeart/2005/8/layout/process1"/>
    <dgm:cxn modelId="{37AD98B2-A184-4FC6-A4DF-97969B4D3DE0}" type="presOf" srcId="{717D0D79-40A1-4A2D-B911-D867B087B23C}" destId="{3F874B55-40AF-4D23-8A77-43AC651B09C0}" srcOrd="1" destOrd="0" presId="urn:microsoft.com/office/officeart/2005/8/layout/process1"/>
    <dgm:cxn modelId="{753025BF-737C-4F38-89D7-3F9F14040111}" type="presOf" srcId="{3DA4A6D6-BEC7-4AD5-AD55-1D1519EF9AEF}" destId="{4F0A00BB-E1E7-47B3-B214-1B064E96E0A2}" srcOrd="0" destOrd="0" presId="urn:microsoft.com/office/officeart/2005/8/layout/process1"/>
    <dgm:cxn modelId="{5518B152-EDEC-4E48-8258-0E7C9098713C}" type="presOf" srcId="{DE4F8343-B549-4B97-8E9E-618940981767}" destId="{390D26C9-AA4B-4004-BCA0-E3C28D54C5DD}" srcOrd="0" destOrd="0" presId="urn:microsoft.com/office/officeart/2005/8/layout/process1"/>
    <dgm:cxn modelId="{E7761674-D77A-4004-B92C-A19D1825D540}" type="presParOf" srcId="{390D26C9-AA4B-4004-BCA0-E3C28D54C5DD}" destId="{0514A22B-D3D8-4C51-A085-E78058BE7319}" srcOrd="0" destOrd="0" presId="urn:microsoft.com/office/officeart/2005/8/layout/process1"/>
    <dgm:cxn modelId="{2F394057-EC62-4CA7-854E-47C40388ACB7}" type="presParOf" srcId="{390D26C9-AA4B-4004-BCA0-E3C28D54C5DD}" destId="{60725B7F-0E1F-4B47-8E3E-8CC9BB578A4F}" srcOrd="1" destOrd="0" presId="urn:microsoft.com/office/officeart/2005/8/layout/process1"/>
    <dgm:cxn modelId="{89E0466A-D261-47F3-BCBD-FBF5E3BFD05D}" type="presParOf" srcId="{60725B7F-0E1F-4B47-8E3E-8CC9BB578A4F}" destId="{3F874B55-40AF-4D23-8A77-43AC651B09C0}" srcOrd="0" destOrd="0" presId="urn:microsoft.com/office/officeart/2005/8/layout/process1"/>
    <dgm:cxn modelId="{A8AAEB3A-FB71-4695-B7DA-37BBA6C6F53A}" type="presParOf" srcId="{390D26C9-AA4B-4004-BCA0-E3C28D54C5DD}" destId="{4F0A00BB-E1E7-47B3-B214-1B064E96E0A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47133-047D-4BE1-BB39-EC6E8FD9214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577FC36A-0FC1-4A7B-BAA2-753520FE633C}">
      <dgm:prSet phldrT="[テキスト]" phldr="1"/>
      <dgm:spPr/>
      <dgm:t>
        <a:bodyPr/>
        <a:lstStyle/>
        <a:p>
          <a:endParaRPr kumimoji="1" lang="ja-JP" altLang="en-US" dirty="0"/>
        </a:p>
      </dgm:t>
    </dgm:pt>
    <dgm:pt modelId="{2011DD51-64B4-4DFB-AC36-13D679592911}" type="parTrans" cxnId="{D9867317-258C-4C07-82D2-532902AB70EB}">
      <dgm:prSet/>
      <dgm:spPr/>
      <dgm:t>
        <a:bodyPr/>
        <a:lstStyle/>
        <a:p>
          <a:endParaRPr kumimoji="1" lang="ja-JP" altLang="en-US"/>
        </a:p>
      </dgm:t>
    </dgm:pt>
    <dgm:pt modelId="{CCB2C10D-21B9-4F6F-96A6-06C6DB3D30B8}" type="sibTrans" cxnId="{D9867317-258C-4C07-82D2-532902AB70EB}">
      <dgm:prSet/>
      <dgm:spPr/>
      <dgm:t>
        <a:bodyPr/>
        <a:lstStyle/>
        <a:p>
          <a:endParaRPr kumimoji="1" lang="ja-JP" altLang="en-US"/>
        </a:p>
      </dgm:t>
    </dgm:pt>
    <dgm:pt modelId="{B4C5BCF6-5415-47A7-BBFB-61A3EE887CC6}">
      <dgm:prSet phldrT="[テキスト]" custT="1"/>
      <dgm:spPr/>
      <dgm:t>
        <a:bodyPr/>
        <a:lstStyle/>
        <a:p>
          <a:r>
            <a:rPr kumimoji="1" lang="ja-JP" altLang="en-US" sz="2800" dirty="0" smtClean="0"/>
            <a:t>高等学校における理科学習が就業に及ぼす影響</a:t>
          </a:r>
          <a:endParaRPr kumimoji="1" lang="ja-JP" altLang="en-US" sz="2800" dirty="0"/>
        </a:p>
      </dgm:t>
    </dgm:pt>
    <dgm:pt modelId="{8B46C70C-1779-40BC-A2E7-13702A1D24D8}" type="parTrans" cxnId="{570AF930-C52D-4277-8202-D5F1182D8586}">
      <dgm:prSet/>
      <dgm:spPr/>
      <dgm:t>
        <a:bodyPr/>
        <a:lstStyle/>
        <a:p>
          <a:endParaRPr kumimoji="1" lang="ja-JP" altLang="en-US"/>
        </a:p>
      </dgm:t>
    </dgm:pt>
    <dgm:pt modelId="{3BBCFC58-65A9-430D-8A23-AA88C7052104}" type="sibTrans" cxnId="{570AF930-C52D-4277-8202-D5F1182D8586}">
      <dgm:prSet/>
      <dgm:spPr/>
      <dgm:t>
        <a:bodyPr/>
        <a:lstStyle/>
        <a:p>
          <a:endParaRPr kumimoji="1" lang="ja-JP" altLang="en-US"/>
        </a:p>
      </dgm:t>
    </dgm:pt>
    <dgm:pt modelId="{79FA8D80-742A-4DB6-9295-ED58133E8402}">
      <dgm:prSet phldrT="[テキスト]" phldr="1"/>
      <dgm:spPr/>
      <dgm:t>
        <a:bodyPr/>
        <a:lstStyle/>
        <a:p>
          <a:endParaRPr kumimoji="1" lang="ja-JP" altLang="en-US" dirty="0"/>
        </a:p>
      </dgm:t>
    </dgm:pt>
    <dgm:pt modelId="{713F5AF8-4BE1-422B-8A13-43A27B79F3C5}" type="parTrans" cxnId="{6E1D92B5-E919-4688-8C1F-88C9A9537FE7}">
      <dgm:prSet/>
      <dgm:spPr/>
      <dgm:t>
        <a:bodyPr/>
        <a:lstStyle/>
        <a:p>
          <a:endParaRPr kumimoji="1" lang="ja-JP" altLang="en-US"/>
        </a:p>
      </dgm:t>
    </dgm:pt>
    <dgm:pt modelId="{D0BB7C89-DB65-4CC1-8D2C-629489A19E64}" type="sibTrans" cxnId="{6E1D92B5-E919-4688-8C1F-88C9A9537FE7}">
      <dgm:prSet/>
      <dgm:spPr/>
      <dgm:t>
        <a:bodyPr/>
        <a:lstStyle/>
        <a:p>
          <a:endParaRPr kumimoji="1" lang="ja-JP" altLang="en-US"/>
        </a:p>
      </dgm:t>
    </dgm:pt>
    <dgm:pt modelId="{650CCFAA-C508-40CA-BD53-ED2F5AF22D20}">
      <dgm:prSet phldrT="[テキスト]" custT="1"/>
      <dgm:spPr/>
      <dgm:t>
        <a:bodyPr/>
        <a:lstStyle/>
        <a:p>
          <a:r>
            <a:rPr lang="ja-JP" altLang="en-US" sz="2800" dirty="0" smtClean="0"/>
            <a:t>サンプルを</a:t>
          </a:r>
          <a:r>
            <a:rPr lang="en-US" altLang="ja-JP" sz="2800" dirty="0" smtClean="0"/>
            <a:t>3</a:t>
          </a:r>
          <a:r>
            <a:rPr lang="ja-JP" altLang="en-US" sz="2800" dirty="0" smtClean="0"/>
            <a:t>分割（ゆとり以前、ゆとり世代、新学力観世代）して比較</a:t>
          </a:r>
          <a:endParaRPr kumimoji="1" lang="ja-JP" altLang="en-US" sz="2800" dirty="0"/>
        </a:p>
      </dgm:t>
    </dgm:pt>
    <dgm:pt modelId="{DF57C0E5-2B54-4C24-8E0E-707363ACA01A}" type="parTrans" cxnId="{7FCF6A9C-8AEB-4FEF-A487-0AA5DA86F23E}">
      <dgm:prSet/>
      <dgm:spPr/>
      <dgm:t>
        <a:bodyPr/>
        <a:lstStyle/>
        <a:p>
          <a:endParaRPr kumimoji="1" lang="ja-JP" altLang="en-US"/>
        </a:p>
      </dgm:t>
    </dgm:pt>
    <dgm:pt modelId="{C710E086-A7E1-4F61-85BB-57BFCEA749E8}" type="sibTrans" cxnId="{7FCF6A9C-8AEB-4FEF-A487-0AA5DA86F23E}">
      <dgm:prSet/>
      <dgm:spPr/>
      <dgm:t>
        <a:bodyPr/>
        <a:lstStyle/>
        <a:p>
          <a:endParaRPr kumimoji="1" lang="ja-JP" altLang="en-US"/>
        </a:p>
      </dgm:t>
    </dgm:pt>
    <dgm:pt modelId="{0EDD752B-A252-4FBF-B101-D36CDF8D0783}" type="pres">
      <dgm:prSet presAssocID="{89147133-047D-4BE1-BB39-EC6E8FD92146}" presName="linearFlow" presStyleCnt="0">
        <dgm:presLayoutVars>
          <dgm:dir/>
          <dgm:animLvl val="lvl"/>
          <dgm:resizeHandles val="exact"/>
        </dgm:presLayoutVars>
      </dgm:prSet>
      <dgm:spPr/>
      <dgm:t>
        <a:bodyPr/>
        <a:lstStyle/>
        <a:p>
          <a:endParaRPr kumimoji="1" lang="ja-JP" altLang="en-US"/>
        </a:p>
      </dgm:t>
    </dgm:pt>
    <dgm:pt modelId="{DBC22C00-DE3B-4A50-9EFB-4998B609A13C}" type="pres">
      <dgm:prSet presAssocID="{577FC36A-0FC1-4A7B-BAA2-753520FE633C}" presName="composite" presStyleCnt="0"/>
      <dgm:spPr/>
    </dgm:pt>
    <dgm:pt modelId="{7ABF0A7B-87BD-46EA-8065-2AEAB9A30B56}" type="pres">
      <dgm:prSet presAssocID="{577FC36A-0FC1-4A7B-BAA2-753520FE633C}" presName="parentText" presStyleLbl="alignNode1" presStyleIdx="0" presStyleCnt="2">
        <dgm:presLayoutVars>
          <dgm:chMax val="1"/>
          <dgm:bulletEnabled val="1"/>
        </dgm:presLayoutVars>
      </dgm:prSet>
      <dgm:spPr/>
      <dgm:t>
        <a:bodyPr/>
        <a:lstStyle/>
        <a:p>
          <a:endParaRPr kumimoji="1" lang="ja-JP" altLang="en-US"/>
        </a:p>
      </dgm:t>
    </dgm:pt>
    <dgm:pt modelId="{8EACEC5F-E326-4EE6-BB49-064B487A8D18}" type="pres">
      <dgm:prSet presAssocID="{577FC36A-0FC1-4A7B-BAA2-753520FE633C}" presName="descendantText" presStyleLbl="alignAcc1" presStyleIdx="0" presStyleCnt="2">
        <dgm:presLayoutVars>
          <dgm:bulletEnabled val="1"/>
        </dgm:presLayoutVars>
      </dgm:prSet>
      <dgm:spPr/>
      <dgm:t>
        <a:bodyPr/>
        <a:lstStyle/>
        <a:p>
          <a:endParaRPr kumimoji="1" lang="ja-JP" altLang="en-US"/>
        </a:p>
      </dgm:t>
    </dgm:pt>
    <dgm:pt modelId="{36A8C22B-5657-4E55-A794-56E97A340A86}" type="pres">
      <dgm:prSet presAssocID="{CCB2C10D-21B9-4F6F-96A6-06C6DB3D30B8}" presName="sp" presStyleCnt="0"/>
      <dgm:spPr/>
    </dgm:pt>
    <dgm:pt modelId="{22A3518E-A852-45B3-8BB8-91C7F8B3F691}" type="pres">
      <dgm:prSet presAssocID="{79FA8D80-742A-4DB6-9295-ED58133E8402}" presName="composite" presStyleCnt="0"/>
      <dgm:spPr/>
    </dgm:pt>
    <dgm:pt modelId="{740E5D35-7BD2-4D76-9EE8-6BBEB76C447B}" type="pres">
      <dgm:prSet presAssocID="{79FA8D80-742A-4DB6-9295-ED58133E8402}" presName="parentText" presStyleLbl="alignNode1" presStyleIdx="1" presStyleCnt="2" custLinFactNeighborY="-6405">
        <dgm:presLayoutVars>
          <dgm:chMax val="1"/>
          <dgm:bulletEnabled val="1"/>
        </dgm:presLayoutVars>
      </dgm:prSet>
      <dgm:spPr/>
      <dgm:t>
        <a:bodyPr/>
        <a:lstStyle/>
        <a:p>
          <a:endParaRPr kumimoji="1" lang="ja-JP" altLang="en-US"/>
        </a:p>
      </dgm:t>
    </dgm:pt>
    <dgm:pt modelId="{9D3C6DCB-7CDF-433E-8A04-C98FA19C7AF6}" type="pres">
      <dgm:prSet presAssocID="{79FA8D80-742A-4DB6-9295-ED58133E8402}" presName="descendantText" presStyleLbl="alignAcc1" presStyleIdx="1" presStyleCnt="2" custLinFactNeighborX="-1401" custLinFactNeighborY="-6289">
        <dgm:presLayoutVars>
          <dgm:bulletEnabled val="1"/>
        </dgm:presLayoutVars>
      </dgm:prSet>
      <dgm:spPr/>
      <dgm:t>
        <a:bodyPr/>
        <a:lstStyle/>
        <a:p>
          <a:endParaRPr kumimoji="1" lang="ja-JP" altLang="en-US"/>
        </a:p>
      </dgm:t>
    </dgm:pt>
  </dgm:ptLst>
  <dgm:cxnLst>
    <dgm:cxn modelId="{7FCF6A9C-8AEB-4FEF-A487-0AA5DA86F23E}" srcId="{79FA8D80-742A-4DB6-9295-ED58133E8402}" destId="{650CCFAA-C508-40CA-BD53-ED2F5AF22D20}" srcOrd="0" destOrd="0" parTransId="{DF57C0E5-2B54-4C24-8E0E-707363ACA01A}" sibTransId="{C710E086-A7E1-4F61-85BB-57BFCEA749E8}"/>
    <dgm:cxn modelId="{D9867317-258C-4C07-82D2-532902AB70EB}" srcId="{89147133-047D-4BE1-BB39-EC6E8FD92146}" destId="{577FC36A-0FC1-4A7B-BAA2-753520FE633C}" srcOrd="0" destOrd="0" parTransId="{2011DD51-64B4-4DFB-AC36-13D679592911}" sibTransId="{CCB2C10D-21B9-4F6F-96A6-06C6DB3D30B8}"/>
    <dgm:cxn modelId="{5825615F-2A93-44DA-B800-FA7FBF78FC50}" type="presOf" srcId="{79FA8D80-742A-4DB6-9295-ED58133E8402}" destId="{740E5D35-7BD2-4D76-9EE8-6BBEB76C447B}" srcOrd="0" destOrd="0" presId="urn:microsoft.com/office/officeart/2005/8/layout/chevron2"/>
    <dgm:cxn modelId="{570AF930-C52D-4277-8202-D5F1182D8586}" srcId="{577FC36A-0FC1-4A7B-BAA2-753520FE633C}" destId="{B4C5BCF6-5415-47A7-BBFB-61A3EE887CC6}" srcOrd="0" destOrd="0" parTransId="{8B46C70C-1779-40BC-A2E7-13702A1D24D8}" sibTransId="{3BBCFC58-65A9-430D-8A23-AA88C7052104}"/>
    <dgm:cxn modelId="{E3044925-696F-4947-9685-A786F59BC85B}" type="presOf" srcId="{650CCFAA-C508-40CA-BD53-ED2F5AF22D20}" destId="{9D3C6DCB-7CDF-433E-8A04-C98FA19C7AF6}" srcOrd="0" destOrd="0" presId="urn:microsoft.com/office/officeart/2005/8/layout/chevron2"/>
    <dgm:cxn modelId="{AD066E99-4853-4D97-A1E6-4BD77F586B23}" type="presOf" srcId="{B4C5BCF6-5415-47A7-BBFB-61A3EE887CC6}" destId="{8EACEC5F-E326-4EE6-BB49-064B487A8D18}" srcOrd="0" destOrd="0" presId="urn:microsoft.com/office/officeart/2005/8/layout/chevron2"/>
    <dgm:cxn modelId="{9F26BDE8-F9AB-4A30-89BE-F9BB237309F0}" type="presOf" srcId="{89147133-047D-4BE1-BB39-EC6E8FD92146}" destId="{0EDD752B-A252-4FBF-B101-D36CDF8D0783}" srcOrd="0" destOrd="0" presId="urn:microsoft.com/office/officeart/2005/8/layout/chevron2"/>
    <dgm:cxn modelId="{F00CAECC-A5DF-49B4-A818-20E1FA527170}" type="presOf" srcId="{577FC36A-0FC1-4A7B-BAA2-753520FE633C}" destId="{7ABF0A7B-87BD-46EA-8065-2AEAB9A30B56}" srcOrd="0" destOrd="0" presId="urn:microsoft.com/office/officeart/2005/8/layout/chevron2"/>
    <dgm:cxn modelId="{6E1D92B5-E919-4688-8C1F-88C9A9537FE7}" srcId="{89147133-047D-4BE1-BB39-EC6E8FD92146}" destId="{79FA8D80-742A-4DB6-9295-ED58133E8402}" srcOrd="1" destOrd="0" parTransId="{713F5AF8-4BE1-422B-8A13-43A27B79F3C5}" sibTransId="{D0BB7C89-DB65-4CC1-8D2C-629489A19E64}"/>
    <dgm:cxn modelId="{3FE2D8B1-F477-44A8-8ED8-4AA926E81816}" type="presParOf" srcId="{0EDD752B-A252-4FBF-B101-D36CDF8D0783}" destId="{DBC22C00-DE3B-4A50-9EFB-4998B609A13C}" srcOrd="0" destOrd="0" presId="urn:microsoft.com/office/officeart/2005/8/layout/chevron2"/>
    <dgm:cxn modelId="{F6620ED4-DB58-43F4-B728-46C90885C43E}" type="presParOf" srcId="{DBC22C00-DE3B-4A50-9EFB-4998B609A13C}" destId="{7ABF0A7B-87BD-46EA-8065-2AEAB9A30B56}" srcOrd="0" destOrd="0" presId="urn:microsoft.com/office/officeart/2005/8/layout/chevron2"/>
    <dgm:cxn modelId="{076F6256-B572-4BB1-9CA2-78DB6C9306D7}" type="presParOf" srcId="{DBC22C00-DE3B-4A50-9EFB-4998B609A13C}" destId="{8EACEC5F-E326-4EE6-BB49-064B487A8D18}" srcOrd="1" destOrd="0" presId="urn:microsoft.com/office/officeart/2005/8/layout/chevron2"/>
    <dgm:cxn modelId="{871FDCEF-58BC-46DC-A6DF-1F10E766FB7D}" type="presParOf" srcId="{0EDD752B-A252-4FBF-B101-D36CDF8D0783}" destId="{36A8C22B-5657-4E55-A794-56E97A340A86}" srcOrd="1" destOrd="0" presId="urn:microsoft.com/office/officeart/2005/8/layout/chevron2"/>
    <dgm:cxn modelId="{9688D5A6-0836-4926-8588-3421774EF15B}" type="presParOf" srcId="{0EDD752B-A252-4FBF-B101-D36CDF8D0783}" destId="{22A3518E-A852-45B3-8BB8-91C7F8B3F691}" srcOrd="2" destOrd="0" presId="urn:microsoft.com/office/officeart/2005/8/layout/chevron2"/>
    <dgm:cxn modelId="{D4775E60-EC1E-4CC3-A16D-CC5AEA3F6CB5}" type="presParOf" srcId="{22A3518E-A852-45B3-8BB8-91C7F8B3F691}" destId="{740E5D35-7BD2-4D76-9EE8-6BBEB76C447B}" srcOrd="0" destOrd="0" presId="urn:microsoft.com/office/officeart/2005/8/layout/chevron2"/>
    <dgm:cxn modelId="{DA205C60-0040-4ED2-9825-88863C544724}" type="presParOf" srcId="{22A3518E-A852-45B3-8BB8-91C7F8B3F691}" destId="{9D3C6DCB-7CDF-433E-8A04-C98FA19C7A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4A22B-D3D8-4C51-A085-E78058BE7319}">
      <dsp:nvSpPr>
        <dsp:cNvPr id="0" name=""/>
        <dsp:cNvSpPr/>
      </dsp:nvSpPr>
      <dsp:spPr>
        <a:xfrm>
          <a:off x="1607" y="27386"/>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大学入試で　「数学」を受験　したかどうか</a:t>
          </a:r>
          <a:endParaRPr kumimoji="1" lang="ja-JP" altLang="en-US" sz="3700" kern="1200" dirty="0"/>
        </a:p>
      </dsp:txBody>
      <dsp:txXfrm>
        <a:off x="61843" y="87622"/>
        <a:ext cx="3307188" cy="1936124"/>
      </dsp:txXfrm>
    </dsp:sp>
    <dsp:sp modelId="{60725B7F-0E1F-4B47-8E3E-8CC9BB578A4F}">
      <dsp:nvSpPr>
        <dsp:cNvPr id="0" name=""/>
        <dsp:cNvSpPr/>
      </dsp:nvSpPr>
      <dsp:spPr>
        <a:xfrm>
          <a:off x="3772033" y="630655"/>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3772033" y="800667"/>
        <a:ext cx="508665" cy="510035"/>
      </dsp:txXfrm>
    </dsp:sp>
    <dsp:sp modelId="{4F0A00BB-E1E7-47B3-B214-1B064E96E0A2}">
      <dsp:nvSpPr>
        <dsp:cNvPr id="0" name=""/>
        <dsp:cNvSpPr/>
      </dsp:nvSpPr>
      <dsp:spPr>
        <a:xfrm>
          <a:off x="4800332" y="27386"/>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現在の</a:t>
          </a:r>
          <a:endParaRPr kumimoji="1" lang="en-US" altLang="ja-JP" sz="3700" kern="1200" dirty="0" smtClean="0"/>
        </a:p>
        <a:p>
          <a:pPr lvl="0" algn="ctr" defTabSz="1644650">
            <a:lnSpc>
              <a:spcPct val="90000"/>
            </a:lnSpc>
            <a:spcBef>
              <a:spcPct val="0"/>
            </a:spcBef>
            <a:spcAft>
              <a:spcPct val="35000"/>
            </a:spcAft>
          </a:pPr>
          <a:r>
            <a:rPr kumimoji="1" lang="ja-JP" altLang="en-US" sz="3700" kern="1200" dirty="0" smtClean="0"/>
            <a:t>「労働所得」</a:t>
          </a:r>
          <a:endParaRPr kumimoji="1" lang="ja-JP" altLang="en-US" sz="3700" kern="1200" dirty="0"/>
        </a:p>
      </dsp:txBody>
      <dsp:txXfrm>
        <a:off x="4860568" y="87622"/>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F0A7B-87BD-46EA-8065-2AEAB9A30B56}">
      <dsp:nvSpPr>
        <dsp:cNvPr id="0" name=""/>
        <dsp:cNvSpPr/>
      </dsp:nvSpPr>
      <dsp:spPr>
        <a:xfrm rot="5400000">
          <a:off x="-345230" y="348422"/>
          <a:ext cx="2301533" cy="16110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kumimoji="1" lang="ja-JP" altLang="en-US" sz="3000" kern="1200" dirty="0"/>
        </a:p>
      </dsp:txBody>
      <dsp:txXfrm rot="-5400000">
        <a:off x="1" y="808729"/>
        <a:ext cx="1611073" cy="690460"/>
      </dsp:txXfrm>
    </dsp:sp>
    <dsp:sp modelId="{8EACEC5F-E326-4EE6-BB49-064B487A8D18}">
      <dsp:nvSpPr>
        <dsp:cNvPr id="0" name=""/>
        <dsp:cNvSpPr/>
      </dsp:nvSpPr>
      <dsp:spPr>
        <a:xfrm rot="5400000">
          <a:off x="4172338" y="-2558071"/>
          <a:ext cx="1495997" cy="66185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高等学校における理科学習が就業に及ぼす影響</a:t>
          </a:r>
          <a:endParaRPr kumimoji="1" lang="ja-JP" altLang="en-US" sz="2800" kern="1200" dirty="0"/>
        </a:p>
      </dsp:txBody>
      <dsp:txXfrm rot="-5400000">
        <a:off x="1611074" y="76222"/>
        <a:ext cx="6545497" cy="1349939"/>
      </dsp:txXfrm>
    </dsp:sp>
    <dsp:sp modelId="{740E5D35-7BD2-4D76-9EE8-6BBEB76C447B}">
      <dsp:nvSpPr>
        <dsp:cNvPr id="0" name=""/>
        <dsp:cNvSpPr/>
      </dsp:nvSpPr>
      <dsp:spPr>
        <a:xfrm rot="5400000">
          <a:off x="-345230" y="2217440"/>
          <a:ext cx="2301533" cy="16110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kumimoji="1" lang="ja-JP" altLang="en-US" sz="3000" kern="1200" dirty="0"/>
        </a:p>
      </dsp:txBody>
      <dsp:txXfrm rot="-5400000">
        <a:off x="1" y="2677747"/>
        <a:ext cx="1611073" cy="690460"/>
      </dsp:txXfrm>
    </dsp:sp>
    <dsp:sp modelId="{9D3C6DCB-7CDF-433E-8A04-C98FA19C7AF6}">
      <dsp:nvSpPr>
        <dsp:cNvPr id="0" name=""/>
        <dsp:cNvSpPr/>
      </dsp:nvSpPr>
      <dsp:spPr>
        <a:xfrm rot="5400000">
          <a:off x="4079612" y="-635724"/>
          <a:ext cx="1495997" cy="66185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kern="1200" dirty="0" smtClean="0"/>
            <a:t>サンプルを</a:t>
          </a:r>
          <a:r>
            <a:rPr lang="en-US" altLang="ja-JP" sz="2800" kern="1200" dirty="0" smtClean="0"/>
            <a:t>3</a:t>
          </a:r>
          <a:r>
            <a:rPr lang="ja-JP" altLang="en-US" sz="2800" kern="1200" dirty="0" smtClean="0"/>
            <a:t>分割（ゆとり以前、ゆとり世代、新学力観世代）して比較</a:t>
          </a:r>
          <a:endParaRPr kumimoji="1" lang="ja-JP" altLang="en-US" sz="2800" kern="1200" dirty="0"/>
        </a:p>
      </dsp:txBody>
      <dsp:txXfrm rot="-5400000">
        <a:off x="1518348" y="1998569"/>
        <a:ext cx="6545497" cy="13499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3077137" cy="512304"/>
          </a:xfrm>
          <a:prstGeom prst="rect">
            <a:avLst/>
          </a:prstGeom>
        </p:spPr>
        <p:txBody>
          <a:bodyPr vert="horz" lIns="94759" tIns="47379" rIns="94759" bIns="4737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0506" y="0"/>
            <a:ext cx="3077137" cy="512304"/>
          </a:xfrm>
          <a:prstGeom prst="rect">
            <a:avLst/>
          </a:prstGeom>
        </p:spPr>
        <p:txBody>
          <a:bodyPr vert="horz" lIns="94759" tIns="47379" rIns="94759" bIns="47379" rtlCol="0"/>
          <a:lstStyle>
            <a:lvl1pPr algn="r">
              <a:defRPr sz="1200"/>
            </a:lvl1pPr>
          </a:lstStyle>
          <a:p>
            <a:fld id="{401984CA-A60E-4322-9FEE-5E870FAA2E3F}" type="datetimeFigureOut">
              <a:rPr kumimoji="1" lang="ja-JP" altLang="en-US" smtClean="0"/>
              <a:pPr/>
              <a:t>2014/3/26</a:t>
            </a:fld>
            <a:endParaRPr kumimoji="1" lang="ja-JP" altLang="en-US"/>
          </a:p>
        </p:txBody>
      </p:sp>
      <p:sp>
        <p:nvSpPr>
          <p:cNvPr id="4" name="フッター プレースホルダ 3"/>
          <p:cNvSpPr>
            <a:spLocks noGrp="1"/>
          </p:cNvSpPr>
          <p:nvPr>
            <p:ph type="ftr" sz="quarter" idx="2"/>
          </p:nvPr>
        </p:nvSpPr>
        <p:spPr>
          <a:xfrm>
            <a:off x="1" y="9720674"/>
            <a:ext cx="3077137" cy="512303"/>
          </a:xfrm>
          <a:prstGeom prst="rect">
            <a:avLst/>
          </a:prstGeom>
        </p:spPr>
        <p:txBody>
          <a:bodyPr vert="horz" lIns="94759" tIns="47379" rIns="94759" bIns="4737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0506" y="9720674"/>
            <a:ext cx="3077137" cy="512303"/>
          </a:xfrm>
          <a:prstGeom prst="rect">
            <a:avLst/>
          </a:prstGeom>
        </p:spPr>
        <p:txBody>
          <a:bodyPr vert="horz" lIns="94759" tIns="47379" rIns="94759" bIns="47379" rtlCol="0" anchor="b"/>
          <a:lstStyle>
            <a:lvl1pPr algn="r">
              <a:defRPr sz="1200"/>
            </a:lvl1pPr>
          </a:lstStyle>
          <a:p>
            <a:fld id="{2C7D91FA-F2E6-46C8-B669-961F955B9987}" type="slidenum">
              <a:rPr kumimoji="1" lang="ja-JP" altLang="en-US" smtClean="0"/>
              <a:pPr/>
              <a:t>‹#›</a:t>
            </a:fld>
            <a:endParaRPr kumimoji="1" lang="ja-JP" altLang="en-US"/>
          </a:p>
        </p:txBody>
      </p:sp>
    </p:spTree>
    <p:extLst>
      <p:ext uri="{BB962C8B-B14F-4D97-AF65-F5344CB8AC3E}">
        <p14:creationId xmlns:p14="http://schemas.microsoft.com/office/powerpoint/2010/main" val="367188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6363" cy="511731"/>
          </a:xfrm>
          <a:prstGeom prst="rect">
            <a:avLst/>
          </a:prstGeom>
        </p:spPr>
        <p:txBody>
          <a:bodyPr vert="horz" lIns="94759" tIns="47379" rIns="94759" bIns="47379"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6" y="0"/>
            <a:ext cx="3076363" cy="511731"/>
          </a:xfrm>
          <a:prstGeom prst="rect">
            <a:avLst/>
          </a:prstGeom>
        </p:spPr>
        <p:txBody>
          <a:bodyPr vert="horz" lIns="94759" tIns="47379" rIns="94759" bIns="47379" rtlCol="0"/>
          <a:lstStyle>
            <a:lvl1pPr algn="r">
              <a:defRPr sz="1200"/>
            </a:lvl1pPr>
          </a:lstStyle>
          <a:p>
            <a:fld id="{43DF4E7F-C145-4A60-84A2-AAEDB46808CE}" type="datetimeFigureOut">
              <a:rPr kumimoji="1" lang="ja-JP" altLang="en-US" smtClean="0"/>
              <a:pPr/>
              <a:t>2014/3/26</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59" tIns="47379" rIns="94759" bIns="47379" rtlCol="0" anchor="ctr"/>
          <a:lstStyle/>
          <a:p>
            <a:endParaRPr lang="ja-JP" altLang="en-US"/>
          </a:p>
        </p:txBody>
      </p:sp>
      <p:sp>
        <p:nvSpPr>
          <p:cNvPr id="5" name="ノート プレースホルダ 4"/>
          <p:cNvSpPr>
            <a:spLocks noGrp="1"/>
          </p:cNvSpPr>
          <p:nvPr>
            <p:ph type="body" sz="quarter" idx="3"/>
          </p:nvPr>
        </p:nvSpPr>
        <p:spPr>
          <a:xfrm>
            <a:off x="709931" y="4861442"/>
            <a:ext cx="5679440" cy="4605576"/>
          </a:xfrm>
          <a:prstGeom prst="rect">
            <a:avLst/>
          </a:prstGeom>
        </p:spPr>
        <p:txBody>
          <a:bodyPr vert="horz" lIns="94759" tIns="47379" rIns="94759" bIns="4737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721107"/>
            <a:ext cx="3076363" cy="511731"/>
          </a:xfrm>
          <a:prstGeom prst="rect">
            <a:avLst/>
          </a:prstGeom>
        </p:spPr>
        <p:txBody>
          <a:bodyPr vert="horz" lIns="94759" tIns="47379" rIns="94759" bIns="4737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6" y="9721107"/>
            <a:ext cx="3076363" cy="511731"/>
          </a:xfrm>
          <a:prstGeom prst="rect">
            <a:avLst/>
          </a:prstGeom>
        </p:spPr>
        <p:txBody>
          <a:bodyPr vert="horz" lIns="94759" tIns="47379" rIns="94759" bIns="47379" rtlCol="0" anchor="b"/>
          <a:lstStyle>
            <a:lvl1pPr algn="r">
              <a:defRPr sz="1200"/>
            </a:lvl1pPr>
          </a:lstStyle>
          <a:p>
            <a:fld id="{B62DBCED-5ABA-4FB0-A59E-4D4994487347}" type="slidenum">
              <a:rPr kumimoji="1" lang="ja-JP" altLang="en-US" smtClean="0"/>
              <a:pPr/>
              <a:t>‹#›</a:t>
            </a:fld>
            <a:endParaRPr kumimoji="1" lang="ja-JP" altLang="en-US"/>
          </a:p>
        </p:txBody>
      </p:sp>
    </p:spTree>
    <p:extLst>
      <p:ext uri="{BB962C8B-B14F-4D97-AF65-F5344CB8AC3E}">
        <p14:creationId xmlns:p14="http://schemas.microsoft.com/office/powerpoint/2010/main" val="31193157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2DBCED-5ABA-4FB0-A59E-4D4994487347}" type="slidenum">
              <a:rPr kumimoji="1" lang="ja-JP" altLang="en-US" smtClean="0"/>
              <a:pPr/>
              <a:t>7</a:t>
            </a:fld>
            <a:endParaRPr kumimoji="1" lang="ja-JP" altLang="en-US"/>
          </a:p>
        </p:txBody>
      </p:sp>
    </p:spTree>
    <p:extLst>
      <p:ext uri="{BB962C8B-B14F-4D97-AF65-F5344CB8AC3E}">
        <p14:creationId xmlns:p14="http://schemas.microsoft.com/office/powerpoint/2010/main" val="91518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a:ln/>
        </p:spPr>
      </p:sp>
      <p:sp>
        <p:nvSpPr>
          <p:cNvPr id="137219" name="ノート プレースホルダ 2"/>
          <p:cNvSpPr>
            <a:spLocks noGrp="1"/>
          </p:cNvSpPr>
          <p:nvPr>
            <p:ph type="body" idx="1"/>
          </p:nvPr>
        </p:nvSpPr>
        <p:spPr>
          <a:noFill/>
          <a:ln/>
        </p:spPr>
        <p:txBody>
          <a:bodyPr/>
          <a:lstStyle/>
          <a:p>
            <a:pPr eaLnBrk="1" hangingPunct="1">
              <a:spcBef>
                <a:spcPct val="0"/>
              </a:spcBef>
            </a:pPr>
            <a:endParaRPr lang="ja-JP" altLang="en-US" smtClean="0">
              <a:latin typeface="Arial" pitchFamily="34" charset="0"/>
            </a:endParaRPr>
          </a:p>
        </p:txBody>
      </p:sp>
      <p:sp>
        <p:nvSpPr>
          <p:cNvPr id="137220" name="スライド番号プレースホルダ 3"/>
          <p:cNvSpPr>
            <a:spLocks noGrp="1"/>
          </p:cNvSpPr>
          <p:nvPr>
            <p:ph type="sldNum" sz="quarter" idx="5"/>
          </p:nvPr>
        </p:nvSpPr>
        <p:spPr>
          <a:noFill/>
        </p:spPr>
        <p:txBody>
          <a:bodyPr/>
          <a:lstStyle/>
          <a:p>
            <a:fld id="{E2D4DEAC-4747-4CAE-A458-A3756A67A37F}" type="slidenum">
              <a:rPr lang="ja-JP" altLang="en-US" smtClean="0">
                <a:latin typeface="Times New Roman" pitchFamily="18" charset="0"/>
              </a:rPr>
              <a:pPr/>
              <a:t>39</a:t>
            </a:fld>
            <a:endParaRPr lang="en-US" altLang="ja-JP" smtClean="0">
              <a:latin typeface="Times New Roman" pitchFamily="18" charset="0"/>
            </a:endParaRPr>
          </a:p>
        </p:txBody>
      </p:sp>
    </p:spTree>
    <p:extLst>
      <p:ext uri="{BB962C8B-B14F-4D97-AF65-F5344CB8AC3E}">
        <p14:creationId xmlns:p14="http://schemas.microsoft.com/office/powerpoint/2010/main" val="160544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ja-JP" sz="2000" b="1" smtClean="0">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a:noFill/>
          </a:ln>
          <a:extLst/>
        </p:spPr>
        <p:txBody>
          <a:bodyPr wrap="none" anchor="ctr"/>
          <a:lstStyle/>
          <a:p>
            <a:pPr algn="ctr" eaLnBrk="1" hangingPunct="1">
              <a:defRPr/>
            </a:pP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800" smtClean="0">
                <a:solidFill>
                  <a:schemeClr val="bg1"/>
                </a:solidFill>
              </a:rPr>
              <a:t>　</a:t>
            </a:r>
            <a:endParaRPr lang="ja-JP" altLang="en-US" sz="4000" smtClean="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mtClean="0">
              <a:solidFill>
                <a:schemeClr val="bg1"/>
              </a:solidFill>
              <a:ea typeface="ＭＳ ゴシック" panose="020B0609070205080204"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smtClean="0">
                <a:solidFill>
                  <a:schemeClr val="bg1"/>
                </a:solidFill>
              </a:defRPr>
            </a:lvl1pPr>
          </a:lstStyle>
          <a:p>
            <a:pPr>
              <a:defRPr/>
            </a:pPr>
            <a:fld id="{448CBD8E-2B18-4320-843B-4992DFD076F1}"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ja-JP" sz="2000" b="1" smtClean="0">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a:noFill/>
          </a:ln>
          <a:extLst/>
        </p:spPr>
        <p:txBody>
          <a:bodyPr wrap="none" anchor="ctr"/>
          <a:lstStyle/>
          <a:p>
            <a:pPr algn="ctr" eaLnBrk="1" hangingPunct="1">
              <a:defRPr/>
            </a:pP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800" smtClean="0">
                <a:solidFill>
                  <a:schemeClr val="bg1"/>
                </a:solidFill>
              </a:rPr>
              <a:t>　</a:t>
            </a:r>
            <a:endParaRPr lang="ja-JP" altLang="en-US" sz="4000" smtClean="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mtClean="0">
              <a:solidFill>
                <a:schemeClr val="bg1"/>
              </a:solidFill>
              <a:ea typeface="ＭＳ ゴシック" panose="020B0609070205080204"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smtClean="0">
                <a:solidFill>
                  <a:schemeClr val="bg1"/>
                </a:solidFill>
              </a:defRPr>
            </a:lvl1pPr>
          </a:lstStyle>
          <a:p>
            <a:pPr>
              <a:defRPr/>
            </a:pPr>
            <a:fld id="{448CBD8E-2B18-4320-843B-4992DFD076F1}"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ja-JP" sz="2000" b="1" smtClean="0">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a:noFill/>
          </a:ln>
          <a:extLst/>
        </p:spPr>
        <p:txBody>
          <a:bodyPr wrap="none" anchor="ctr"/>
          <a:lstStyle/>
          <a:p>
            <a:pPr algn="ctr" eaLnBrk="1" hangingPunct="1">
              <a:defRPr/>
            </a:pP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800" smtClean="0">
                <a:solidFill>
                  <a:schemeClr val="bg1"/>
                </a:solidFill>
              </a:rPr>
              <a:t>　</a:t>
            </a:r>
            <a:endParaRPr lang="ja-JP" altLang="en-US" sz="4000" smtClean="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mtClean="0">
              <a:solidFill>
                <a:schemeClr val="bg1"/>
              </a:solidFill>
              <a:ea typeface="ＭＳ ゴシック" panose="020B0609070205080204"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smtClean="0">
                <a:solidFill>
                  <a:schemeClr val="bg1"/>
                </a:solidFill>
              </a:defRPr>
            </a:lvl1pPr>
          </a:lstStyle>
          <a:p>
            <a:pPr>
              <a:defRPr/>
            </a:pPr>
            <a:fld id="{448CBD8E-2B18-4320-843B-4992DFD076F1}"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ja-JP" sz="2000" b="1" smtClean="0">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a:noFill/>
          </a:ln>
          <a:extLst/>
        </p:spPr>
        <p:txBody>
          <a:bodyPr wrap="none" anchor="ctr"/>
          <a:lstStyle/>
          <a:p>
            <a:pPr algn="ctr" eaLnBrk="1" hangingPunct="1">
              <a:defRPr/>
            </a:pP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800" smtClean="0">
                <a:solidFill>
                  <a:schemeClr val="bg1"/>
                </a:solidFill>
              </a:rPr>
              <a:t>　</a:t>
            </a:r>
            <a:endParaRPr lang="ja-JP" altLang="en-US" sz="4000" smtClean="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a:noFill/>
          </a:ln>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mtClean="0">
              <a:solidFill>
                <a:schemeClr val="bg1"/>
              </a:solidFill>
              <a:ea typeface="ＭＳ ゴシック" panose="020B0609070205080204"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smtClean="0">
                <a:solidFill>
                  <a:schemeClr val="bg1"/>
                </a:solidFill>
              </a:defRPr>
            </a:lvl1pPr>
          </a:lstStyle>
          <a:p>
            <a:pPr>
              <a:defRPr/>
            </a:pPr>
            <a:fld id="{448CBD8E-2B18-4320-843B-4992DFD076F1}"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w="9525">
            <a:noFill/>
            <a:miter lim="800000"/>
            <a:headEnd/>
            <a:tailEnd/>
          </a:ln>
        </p:spPr>
        <p:txBody>
          <a:bodyPr wrap="none" anchor="ctr"/>
          <a:lstStyle/>
          <a:p>
            <a:pPr>
              <a:defRPr/>
            </a:pPr>
            <a:endParaRPr lang="ja-JP" altLang="ja-JP" sz="2000" b="1">
              <a:solidFill>
                <a:schemeClr val="bg1"/>
              </a:solidFill>
              <a:latin typeface="Arial" charset="0"/>
            </a:endParaRPr>
          </a:p>
        </p:txBody>
      </p:sp>
      <p:sp>
        <p:nvSpPr>
          <p:cNvPr id="4" name="Rectangle 4"/>
          <p:cNvSpPr>
            <a:spLocks noChangeArrowheads="1"/>
          </p:cNvSpPr>
          <p:nvPr userDrawn="1"/>
        </p:nvSpPr>
        <p:spPr bwMode="auto">
          <a:xfrm>
            <a:off x="6731000" y="333375"/>
            <a:ext cx="504825" cy="358775"/>
          </a:xfrm>
          <a:prstGeom prst="rect">
            <a:avLst/>
          </a:prstGeom>
          <a:noFill/>
          <a:ln w="9525">
            <a:noFill/>
            <a:miter lim="800000"/>
            <a:headEnd/>
            <a:tailEnd/>
          </a:ln>
        </p:spPr>
        <p:txBody>
          <a:bodyPr wrap="none" anchor="ctr"/>
          <a:lstStyle/>
          <a:p>
            <a:pPr>
              <a:defRPr/>
            </a:pPr>
            <a:r>
              <a:rPr lang="en-US" altLang="ja-JP" sz="1600" b="1">
                <a:solidFill>
                  <a:schemeClr val="bg1"/>
                </a:solidFill>
                <a:latin typeface="Arial" charset="0"/>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w="9525">
            <a:noFill/>
            <a:miter lim="800000"/>
            <a:headEnd/>
            <a:tailEnd/>
          </a:ln>
        </p:spPr>
        <p:txBody>
          <a:bodyPr wrap="none" anchor="ctr"/>
          <a:lstStyle/>
          <a:p>
            <a:pPr>
              <a:defRPr/>
            </a:pPr>
            <a:r>
              <a:rPr lang="ja-JP" altLang="en-US" sz="2800" dirty="0">
                <a:solidFill>
                  <a:schemeClr val="bg1"/>
                </a:solidFill>
                <a:latin typeface="Arial" charset="0"/>
              </a:rPr>
              <a:t>　</a:t>
            </a:r>
            <a:endParaRPr lang="ja-JP" altLang="en-US" sz="4000" dirty="0">
              <a:solidFill>
                <a:schemeClr val="bg1"/>
              </a:solidFill>
              <a:latin typeface="Arial" charset="0"/>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w="9525">
            <a:noFill/>
            <a:miter lim="800000"/>
            <a:headEnd/>
            <a:tailEnd/>
          </a:ln>
        </p:spPr>
        <p:txBody>
          <a:bodyPr wrap="none" anchor="ctr"/>
          <a:lstStyle/>
          <a:p>
            <a:pPr>
              <a:defRPr/>
            </a:pPr>
            <a:endParaRPr lang="ja-JP" altLang="en-US" dirty="0">
              <a:solidFill>
                <a:schemeClr val="bg1"/>
              </a:solidFill>
              <a:latin typeface="Arial" charset="0"/>
              <a:ea typeface="ＭＳ ゴシック"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latin typeface="Arial" charset="0"/>
            </a:endParaRPr>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a:solidFill>
                  <a:schemeClr val="bg1"/>
                </a:solidFill>
              </a:defRPr>
            </a:lvl1pPr>
          </a:lstStyle>
          <a:p>
            <a:pPr>
              <a:defRPr/>
            </a:pPr>
            <a:fld id="{1B129414-C58D-4936-B719-4A0D3DF6F672}" type="slidenum">
              <a:rPr lang="en-US" altLang="ja-JP"/>
              <a:pPr>
                <a:defRPr/>
              </a:pPr>
              <a:t>‹#›</a:t>
            </a:fld>
            <a:endParaRPr lang="en-US" altLang="ja-JP" dirty="0"/>
          </a:p>
        </p:txBody>
      </p:sp>
    </p:spTree>
    <p:extLst>
      <p:ext uri="{BB962C8B-B14F-4D97-AF65-F5344CB8AC3E}">
        <p14:creationId xmlns:p14="http://schemas.microsoft.com/office/powerpoint/2010/main" val="325076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a:no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ja-JP" sz="2000" b="1" smtClean="0">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a:noFill/>
          </a:ln>
          <a:extLst/>
        </p:spPr>
        <p:txBody>
          <a:bodyPr wrap="none" anchor="ctr"/>
          <a:lstStyle/>
          <a:p>
            <a:pPr eaLnBrk="1" hangingPunct="1">
              <a:defRPr/>
            </a:pP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a:no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800" smtClean="0">
                <a:solidFill>
                  <a:schemeClr val="bg1"/>
                </a:solidFill>
              </a:rPr>
              <a:t>　</a:t>
            </a:r>
            <a:endParaRPr lang="ja-JP" altLang="en-US" sz="4000" smtClean="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a:no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mtClean="0">
              <a:solidFill>
                <a:schemeClr val="bg1"/>
              </a:solidFill>
              <a:ea typeface="ＭＳ ゴシック" panose="020B0609070205080204"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a:solidFill>
                  <a:schemeClr val="bg1"/>
                </a:solidFill>
              </a:defRPr>
            </a:lvl1pPr>
          </a:lstStyle>
          <a:p>
            <a:pPr>
              <a:defRPr/>
            </a:pPr>
            <a:fld id="{AFACFEA3-3AD5-47E1-8CD5-20F9AED78B02}" type="slidenum">
              <a:rPr lang="en-US" altLang="ja-JP"/>
              <a:pPr>
                <a:defRPr/>
              </a:pPr>
              <a:t>‹#›</a:t>
            </a:fld>
            <a:endParaRPr lang="en-US" altLang="ja-JP"/>
          </a:p>
        </p:txBody>
      </p:sp>
    </p:spTree>
    <p:extLst>
      <p:ext uri="{BB962C8B-B14F-4D97-AF65-F5344CB8AC3E}">
        <p14:creationId xmlns:p14="http://schemas.microsoft.com/office/powerpoint/2010/main" val="3991382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w="9525">
            <a:noFill/>
            <a:miter lim="800000"/>
            <a:headEnd/>
            <a:tailEnd/>
          </a:ln>
        </p:spPr>
        <p:txBody>
          <a:bodyPr wrap="none" anchor="ctr"/>
          <a:lstStyle/>
          <a:p>
            <a:pPr algn="ctr"/>
            <a:endParaRPr lang="ja-JP" altLang="ja-JP" sz="2000" b="1">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w="9525">
            <a:noFill/>
            <a:miter lim="800000"/>
            <a:headEnd/>
            <a:tailEnd/>
          </a:ln>
        </p:spPr>
        <p:txBody>
          <a:bodyPr wrap="none" anchor="ctr"/>
          <a:lstStyle/>
          <a:p>
            <a:pPr algn="ct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w="9525">
            <a:noFill/>
            <a:miter lim="800000"/>
            <a:headEnd/>
            <a:tailEnd/>
          </a:ln>
        </p:spPr>
        <p:txBody>
          <a:bodyPr wrap="none" anchor="ctr"/>
          <a:lstStyle/>
          <a:p>
            <a:r>
              <a:rPr lang="ja-JP" altLang="en-US" sz="2800">
                <a:solidFill>
                  <a:schemeClr val="bg1"/>
                </a:solidFill>
              </a:rPr>
              <a:t>　</a:t>
            </a:r>
            <a:endParaRPr lang="ja-JP" altLang="en-US" sz="400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w="9525">
            <a:noFill/>
            <a:miter lim="800000"/>
            <a:headEnd/>
            <a:tailEnd/>
          </a:ln>
        </p:spPr>
        <p:txBody>
          <a:bodyPr wrap="none" anchor="ctr"/>
          <a:lstStyle/>
          <a:p>
            <a:pPr algn="ctr"/>
            <a:endParaRPr lang="ja-JP" altLang="en-US">
              <a:solidFill>
                <a:schemeClr val="bg1"/>
              </a:solidFill>
              <a:ea typeface="ＭＳ ゴシック"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a:solidFill>
                  <a:schemeClr val="bg1"/>
                </a:solidFill>
              </a:defRPr>
            </a:lvl1pPr>
          </a:lstStyle>
          <a:p>
            <a:pPr>
              <a:defRPr/>
            </a:pPr>
            <a:fld id="{B2DF9A9B-A361-4D77-9779-91108B391C10}" type="slidenum">
              <a:rPr lang="en-US" altLang="ja-JP"/>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7237413" y="23813"/>
            <a:ext cx="71437" cy="620712"/>
          </a:xfrm>
          <a:prstGeom prst="rect">
            <a:avLst/>
          </a:prstGeom>
          <a:solidFill>
            <a:schemeClr val="bg1"/>
          </a:solidFill>
          <a:ln w="9525">
            <a:noFill/>
            <a:miter lim="800000"/>
            <a:headEnd/>
            <a:tailEnd/>
          </a:ln>
        </p:spPr>
        <p:txBody>
          <a:bodyPr wrap="none" anchor="ctr"/>
          <a:lstStyle/>
          <a:p>
            <a:pPr algn="ctr"/>
            <a:endParaRPr lang="ja-JP" altLang="ja-JP" sz="2000" b="1">
              <a:solidFill>
                <a:schemeClr val="bg1"/>
              </a:solidFill>
            </a:endParaRPr>
          </a:p>
        </p:txBody>
      </p:sp>
      <p:sp>
        <p:nvSpPr>
          <p:cNvPr id="4" name="Rectangle 4"/>
          <p:cNvSpPr>
            <a:spLocks noChangeArrowheads="1"/>
          </p:cNvSpPr>
          <p:nvPr userDrawn="1"/>
        </p:nvSpPr>
        <p:spPr bwMode="auto">
          <a:xfrm>
            <a:off x="6731000" y="333375"/>
            <a:ext cx="504825" cy="358775"/>
          </a:xfrm>
          <a:prstGeom prst="rect">
            <a:avLst/>
          </a:prstGeom>
          <a:noFill/>
          <a:ln w="9525">
            <a:noFill/>
            <a:miter lim="800000"/>
            <a:headEnd/>
            <a:tailEnd/>
          </a:ln>
        </p:spPr>
        <p:txBody>
          <a:bodyPr wrap="none" anchor="ctr"/>
          <a:lstStyle/>
          <a:p>
            <a:pPr algn="ctr"/>
            <a:r>
              <a:rPr lang="en-US" altLang="ja-JP" sz="1600" b="1">
                <a:solidFill>
                  <a:schemeClr val="bg1"/>
                </a:solidFill>
                <a:ea typeface="ＭＳ ゴシック" pitchFamily="49" charset="-128"/>
              </a:rPr>
              <a:t>2</a:t>
            </a:r>
          </a:p>
        </p:txBody>
      </p:sp>
      <p:sp>
        <p:nvSpPr>
          <p:cNvPr id="5" name="Rectangle 6"/>
          <p:cNvSpPr>
            <a:spLocks noChangeArrowheads="1"/>
          </p:cNvSpPr>
          <p:nvPr userDrawn="1"/>
        </p:nvSpPr>
        <p:spPr bwMode="auto">
          <a:xfrm>
            <a:off x="0" y="0"/>
            <a:ext cx="7164388" cy="765175"/>
          </a:xfrm>
          <a:prstGeom prst="rect">
            <a:avLst/>
          </a:prstGeom>
          <a:solidFill>
            <a:srgbClr val="3934A6"/>
          </a:solidFill>
          <a:ln w="9525">
            <a:noFill/>
            <a:miter lim="800000"/>
            <a:headEnd/>
            <a:tailEnd/>
          </a:ln>
        </p:spPr>
        <p:txBody>
          <a:bodyPr wrap="none" anchor="ctr"/>
          <a:lstStyle/>
          <a:p>
            <a:r>
              <a:rPr lang="ja-JP" altLang="en-US" sz="2800">
                <a:solidFill>
                  <a:schemeClr val="bg1"/>
                </a:solidFill>
              </a:rPr>
              <a:t>　</a:t>
            </a:r>
            <a:endParaRPr lang="ja-JP" altLang="en-US" sz="4000">
              <a:solidFill>
                <a:schemeClr val="bg1"/>
              </a:solidFill>
            </a:endParaRPr>
          </a:p>
        </p:txBody>
      </p:sp>
      <p:sp>
        <p:nvSpPr>
          <p:cNvPr id="6" name="Rectangle 7"/>
          <p:cNvSpPr>
            <a:spLocks noChangeArrowheads="1"/>
          </p:cNvSpPr>
          <p:nvPr userDrawn="1"/>
        </p:nvSpPr>
        <p:spPr bwMode="auto">
          <a:xfrm>
            <a:off x="7164388" y="0"/>
            <a:ext cx="1979612" cy="765175"/>
          </a:xfrm>
          <a:prstGeom prst="rect">
            <a:avLst/>
          </a:prstGeom>
          <a:solidFill>
            <a:srgbClr val="3934A6"/>
          </a:solidFill>
          <a:ln w="9525">
            <a:noFill/>
            <a:miter lim="800000"/>
            <a:headEnd/>
            <a:tailEnd/>
          </a:ln>
        </p:spPr>
        <p:txBody>
          <a:bodyPr wrap="none" anchor="ctr"/>
          <a:lstStyle/>
          <a:p>
            <a:pPr algn="ctr"/>
            <a:endParaRPr lang="ja-JP" altLang="en-US">
              <a:solidFill>
                <a:schemeClr val="bg1"/>
              </a:solidFill>
              <a:ea typeface="ＭＳ ゴシック" pitchFamily="49" charset="-128"/>
            </a:endParaRPr>
          </a:p>
        </p:txBody>
      </p:sp>
      <p:sp>
        <p:nvSpPr>
          <p:cNvPr id="7"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endParaRPr lang="ja-JP" altLang="en-US"/>
          </a:p>
        </p:txBody>
      </p:sp>
      <p:sp>
        <p:nvSpPr>
          <p:cNvPr id="2" name="タイトル 1"/>
          <p:cNvSpPr>
            <a:spLocks noGrp="1"/>
          </p:cNvSpPr>
          <p:nvPr>
            <p:ph type="title"/>
          </p:nvPr>
        </p:nvSpPr>
        <p:spPr>
          <a:xfrm>
            <a:off x="428596" y="71414"/>
            <a:ext cx="7429552" cy="642942"/>
          </a:xfrm>
        </p:spPr>
        <p:txBody>
          <a:bodyPr/>
          <a:lstStyle>
            <a:lvl1pPr algn="l">
              <a:defRPr sz="4000">
                <a:solidFill>
                  <a:schemeClr val="bg1"/>
                </a:solidFill>
              </a:defRPr>
            </a:lvl1pPr>
          </a:lstStyle>
          <a:p>
            <a:r>
              <a:rPr lang="ja-JP" altLang="en-US" dirty="0" smtClean="0"/>
              <a:t>マスタ タイトルの書式設定</a:t>
            </a:r>
            <a:endParaRPr lang="ja-JP" altLang="en-US" dirty="0"/>
          </a:p>
        </p:txBody>
      </p:sp>
      <p:sp>
        <p:nvSpPr>
          <p:cNvPr id="8" name="スライド番号プレースホルダ 5"/>
          <p:cNvSpPr>
            <a:spLocks noGrp="1"/>
          </p:cNvSpPr>
          <p:nvPr>
            <p:ph type="sldNum" sz="quarter" idx="10"/>
          </p:nvPr>
        </p:nvSpPr>
        <p:spPr>
          <a:xfrm>
            <a:off x="6929438" y="381000"/>
            <a:ext cx="2133600" cy="476250"/>
          </a:xfrm>
        </p:spPr>
        <p:txBody>
          <a:bodyPr/>
          <a:lstStyle>
            <a:lvl1pPr>
              <a:defRPr sz="1600" b="1">
                <a:solidFill>
                  <a:schemeClr val="bg1"/>
                </a:solidFill>
              </a:defRPr>
            </a:lvl1pPr>
          </a:lstStyle>
          <a:p>
            <a:pPr>
              <a:defRPr/>
            </a:pPr>
            <a:fld id="{B2DF9A9B-A361-4D77-9779-91108B391C10}"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E8BBDC-E503-47D1-8A14-45870D10448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7164388" cy="765175"/>
          </a:xfrm>
          <a:prstGeom prst="rect">
            <a:avLst/>
          </a:prstGeom>
          <a:solidFill>
            <a:srgbClr val="3934A6"/>
          </a:solidFill>
          <a:ln w="9525">
            <a:noFill/>
            <a:miter lim="800000"/>
            <a:headEnd/>
            <a:tailEnd/>
          </a:ln>
        </p:spPr>
        <p:txBody>
          <a:bodyPr wrap="none" anchor="ctr"/>
          <a:lstStyle/>
          <a:p>
            <a:pPr>
              <a:defRPr/>
            </a:pPr>
            <a:r>
              <a:rPr lang="ja-JP" altLang="en-US" sz="2800" dirty="0">
                <a:solidFill>
                  <a:schemeClr val="bg1"/>
                </a:solidFill>
                <a:latin typeface="Arial" charset="0"/>
              </a:rPr>
              <a:t>　</a:t>
            </a:r>
            <a:endParaRPr lang="ja-JP" altLang="en-US" sz="4000" dirty="0">
              <a:solidFill>
                <a:schemeClr val="bg1"/>
              </a:solidFill>
              <a:latin typeface="Arial" charset="0"/>
            </a:endParaRPr>
          </a:p>
        </p:txBody>
      </p:sp>
      <p:sp>
        <p:nvSpPr>
          <p:cNvPr id="8" name="Rectangle 7"/>
          <p:cNvSpPr>
            <a:spLocks noChangeArrowheads="1"/>
          </p:cNvSpPr>
          <p:nvPr userDrawn="1"/>
        </p:nvSpPr>
        <p:spPr bwMode="auto">
          <a:xfrm>
            <a:off x="7164388" y="0"/>
            <a:ext cx="1979612" cy="765175"/>
          </a:xfrm>
          <a:prstGeom prst="rect">
            <a:avLst/>
          </a:prstGeom>
          <a:solidFill>
            <a:srgbClr val="3934A6"/>
          </a:solidFill>
          <a:ln w="9525">
            <a:noFill/>
            <a:miter lim="800000"/>
            <a:headEnd/>
            <a:tailEnd/>
          </a:ln>
        </p:spPr>
        <p:txBody>
          <a:bodyPr wrap="none" anchor="ctr"/>
          <a:lstStyle/>
          <a:p>
            <a:pPr>
              <a:defRPr/>
            </a:pPr>
            <a:endParaRPr lang="ja-JP" altLang="en-US" dirty="0">
              <a:solidFill>
                <a:schemeClr val="bg1"/>
              </a:solidFill>
              <a:latin typeface="Arial" charset="0"/>
              <a:ea typeface="ＭＳ ゴシック" pitchFamily="49" charset="-128"/>
            </a:endParaRPr>
          </a:p>
        </p:txBody>
      </p:sp>
      <p:sp>
        <p:nvSpPr>
          <p:cNvPr id="9" name="Line 9"/>
          <p:cNvSpPr>
            <a:spLocks noChangeShapeType="1"/>
          </p:cNvSpPr>
          <p:nvPr userDrawn="1"/>
        </p:nvSpPr>
        <p:spPr bwMode="auto">
          <a:xfrm flipH="1">
            <a:off x="8210550" y="44450"/>
            <a:ext cx="4763" cy="663575"/>
          </a:xfrm>
          <a:prstGeom prst="line">
            <a:avLst/>
          </a:prstGeom>
          <a:noFill/>
          <a:ln w="44450">
            <a:solidFill>
              <a:schemeClr val="bg1"/>
            </a:solidFill>
            <a:round/>
            <a:headEnd/>
            <a:tailEnd/>
          </a:ln>
        </p:spPr>
        <p:txBody>
          <a:bodyPr/>
          <a:lstStyle/>
          <a:p>
            <a:pPr>
              <a:defRPr/>
            </a:pPr>
            <a:endParaRPr lang="ja-JP" altLang="en-US">
              <a:latin typeface="Arial" charset="0"/>
            </a:endParaRPr>
          </a:p>
        </p:txBody>
      </p:sp>
      <p:sp>
        <p:nvSpPr>
          <p:cNvPr id="2" name="タイトル プレースホルダ 1"/>
          <p:cNvSpPr>
            <a:spLocks noGrp="1"/>
          </p:cNvSpPr>
          <p:nvPr>
            <p:ph type="title"/>
          </p:nvPr>
        </p:nvSpPr>
        <p:spPr>
          <a:xfrm>
            <a:off x="428400" y="72000"/>
            <a:ext cx="7430400" cy="6444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kumimoji="1" lang="ja-JP" altLang="en-US" dirty="0" smtClean="0"/>
              <a:t>マスタ テキストの書式設定</a:t>
            </a:r>
          </a:p>
        </p:txBody>
      </p:sp>
      <p:sp>
        <p:nvSpPr>
          <p:cNvPr id="6" name="スライド番号プレースホルダ 5"/>
          <p:cNvSpPr>
            <a:spLocks noGrp="1"/>
          </p:cNvSpPr>
          <p:nvPr>
            <p:ph type="sldNum" sz="quarter" idx="4"/>
          </p:nvPr>
        </p:nvSpPr>
        <p:spPr>
          <a:xfrm>
            <a:off x="6930000" y="381600"/>
            <a:ext cx="2133600" cy="475200"/>
          </a:xfrm>
          <a:prstGeom prst="rect">
            <a:avLst/>
          </a:prstGeom>
        </p:spPr>
        <p:txBody>
          <a:bodyPr vert="horz" lIns="91440" tIns="45720" rIns="91440" bIns="45720" rtlCol="0" anchor="ctr"/>
          <a:lstStyle>
            <a:lvl1pPr algn="r">
              <a:defRPr sz="1400" b="1">
                <a:solidFill>
                  <a:schemeClr val="bg1"/>
                </a:solidFill>
                <a:latin typeface="+mn-lt"/>
              </a:defRPr>
            </a:lvl1pPr>
          </a:lstStyle>
          <a:p>
            <a:fld id="{71E8BBDC-E503-47D1-8A14-45870D10448E}"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9" r:id="rId13"/>
    <p:sldLayoutId id="2147483690" r:id="rId14"/>
    <p:sldLayoutId id="2147483693" r:id="rId15"/>
    <p:sldLayoutId id="2147483699" r:id="rId16"/>
    <p:sldLayoutId id="2147483700" r:id="rId17"/>
    <p:sldLayoutId id="2147483702" r:id="rId18"/>
    <p:sldLayoutId id="2147483703" r:id="rId19"/>
  </p:sldLayoutIdLst>
  <p:hf hdr="0" ftr="0" dt="0"/>
  <p:txStyles>
    <p:titleStyle>
      <a:lvl1pPr algn="l" defTabSz="914400" rtl="0" eaLnBrk="1" latinLnBrk="0" hangingPunct="1">
        <a:spcBef>
          <a:spcPct val="0"/>
        </a:spcBef>
        <a:buNone/>
        <a:defRPr kumimoji="1"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______1.xls"/></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__11.docx"/></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2"/>
          <p:cNvSpPr>
            <a:spLocks noGrp="1"/>
          </p:cNvSpPr>
          <p:nvPr>
            <p:ph type="sldNum" sz="quarter" idx="10"/>
          </p:nvPr>
        </p:nvSpPr>
        <p:spPr>
          <a:xfrm>
            <a:off x="6902450" y="341313"/>
            <a:ext cx="2133600" cy="476250"/>
          </a:xfrm>
          <a:noFill/>
        </p:spPr>
        <p:txBody>
          <a:bodyPr/>
          <a:lstStyle/>
          <a:p>
            <a:fld id="{E60CD6CD-F72B-4625-A0F6-EA100B0DAFE4}" type="slidenum">
              <a:rPr lang="en-US" altLang="ja-JP"/>
              <a:pPr/>
              <a:t>1</a:t>
            </a:fld>
            <a:endParaRPr lang="en-US" altLang="ja-JP"/>
          </a:p>
        </p:txBody>
      </p:sp>
      <p:sp>
        <p:nvSpPr>
          <p:cNvPr id="4" name="Rectangle 10"/>
          <p:cNvSpPr txBox="1">
            <a:spLocks noChangeArrowheads="1"/>
          </p:cNvSpPr>
          <p:nvPr/>
        </p:nvSpPr>
        <p:spPr bwMode="auto">
          <a:xfrm>
            <a:off x="538163" y="1098441"/>
            <a:ext cx="7431087" cy="2330559"/>
          </a:xfrm>
          <a:prstGeom prst="rect">
            <a:avLst/>
          </a:prstGeom>
          <a:noFill/>
          <a:ln w="9525">
            <a:noFill/>
            <a:miter lim="800000"/>
            <a:headEnd/>
            <a:tailEnd/>
          </a:ln>
        </p:spPr>
        <p:txBody>
          <a:bodyPr anchor="ctr"/>
          <a:lstStyle/>
          <a:p>
            <a:pPr eaLnBrk="1" hangingPunct="1">
              <a:defRPr/>
            </a:pPr>
            <a:endParaRPr lang="en-US" altLang="ja-JP" sz="3200" b="1" kern="0" dirty="0">
              <a:solidFill>
                <a:srgbClr val="0070C0"/>
              </a:solidFill>
              <a:latin typeface="+mj-lt"/>
              <a:ea typeface="+mj-ea"/>
              <a:cs typeface="+mj-cs"/>
            </a:endParaRPr>
          </a:p>
        </p:txBody>
      </p:sp>
      <p:sp>
        <p:nvSpPr>
          <p:cNvPr id="19460" name="Rectangle 11"/>
          <p:cNvSpPr>
            <a:spLocks noChangeArrowheads="1"/>
          </p:cNvSpPr>
          <p:nvPr/>
        </p:nvSpPr>
        <p:spPr bwMode="auto">
          <a:xfrm>
            <a:off x="899592" y="4538170"/>
            <a:ext cx="6265366" cy="936625"/>
          </a:xfrm>
          <a:prstGeom prst="rect">
            <a:avLst/>
          </a:prstGeom>
          <a:noFill/>
          <a:ln w="9525">
            <a:noFill/>
            <a:miter lim="800000"/>
            <a:headEnd/>
            <a:tailEnd/>
          </a:ln>
        </p:spPr>
        <p:txBody>
          <a:bodyPr wrap="none" anchor="ctr"/>
          <a:lstStyle/>
          <a:p>
            <a:pPr algn="ctr" eaLnBrk="1" hangingPunct="1"/>
            <a:r>
              <a:rPr lang="ja-JP" altLang="en-US" sz="2400" dirty="0"/>
              <a:t>神戸</a:t>
            </a:r>
            <a:r>
              <a:rPr lang="ja-JP" altLang="en-US" sz="2400" dirty="0" smtClean="0"/>
              <a:t>大学社会科学系教育研究府　特</a:t>
            </a:r>
            <a:r>
              <a:rPr lang="ja-JP" altLang="en-US" sz="2400" dirty="0"/>
              <a:t>命</a:t>
            </a:r>
            <a:r>
              <a:rPr lang="ja-JP" altLang="en-US" sz="2400" dirty="0" smtClean="0"/>
              <a:t>教授</a:t>
            </a:r>
            <a:endParaRPr lang="en-US" altLang="ja-JP" sz="2400" dirty="0" smtClean="0"/>
          </a:p>
          <a:p>
            <a:pPr algn="ctr" eaLnBrk="1" hangingPunct="1"/>
            <a:r>
              <a:rPr lang="ja-JP" altLang="en-US" sz="2400" dirty="0" smtClean="0"/>
              <a:t>西村 </a:t>
            </a:r>
            <a:r>
              <a:rPr lang="ja-JP" altLang="en-US" sz="2400" dirty="0"/>
              <a:t>和雄</a:t>
            </a:r>
          </a:p>
        </p:txBody>
      </p:sp>
      <p:sp>
        <p:nvSpPr>
          <p:cNvPr id="19461" name="Rectangle 12"/>
          <p:cNvSpPr>
            <a:spLocks noChangeArrowheads="1"/>
          </p:cNvSpPr>
          <p:nvPr/>
        </p:nvSpPr>
        <p:spPr bwMode="auto">
          <a:xfrm>
            <a:off x="6154738" y="6237288"/>
            <a:ext cx="2881312" cy="431800"/>
          </a:xfrm>
          <a:prstGeom prst="rect">
            <a:avLst/>
          </a:prstGeom>
          <a:noFill/>
          <a:ln w="9525">
            <a:noFill/>
            <a:miter lim="800000"/>
            <a:headEnd/>
            <a:tailEnd/>
          </a:ln>
        </p:spPr>
        <p:txBody>
          <a:bodyPr wrap="none" anchor="ctr"/>
          <a:lstStyle/>
          <a:p>
            <a:pPr algn="ctr" eaLnBrk="1" hangingPunct="1"/>
            <a:r>
              <a:rPr lang="en-US" altLang="ja-JP" sz="2000" dirty="0" smtClean="0"/>
              <a:t>2014</a:t>
            </a:r>
            <a:r>
              <a:rPr lang="ja-JP" altLang="en-US" sz="2000" dirty="0" smtClean="0"/>
              <a:t>年</a:t>
            </a:r>
            <a:r>
              <a:rPr lang="en-US" altLang="ja-JP" sz="2000" dirty="0"/>
              <a:t>2</a:t>
            </a:r>
            <a:r>
              <a:rPr lang="ja-JP" altLang="en-US" sz="2000" dirty="0" smtClean="0"/>
              <a:t>月</a:t>
            </a:r>
            <a:r>
              <a:rPr lang="en-US" altLang="ja-JP" sz="2000" dirty="0" smtClean="0"/>
              <a:t>28</a:t>
            </a:r>
            <a:r>
              <a:rPr lang="ja-JP" altLang="en-US" sz="2000" dirty="0" smtClean="0"/>
              <a:t>日</a:t>
            </a:r>
            <a:endParaRPr lang="en-US" altLang="ja-JP" sz="2000" dirty="0" smtClean="0"/>
          </a:p>
        </p:txBody>
      </p:sp>
      <p:sp>
        <p:nvSpPr>
          <p:cNvPr id="10249" name="タイトル 1"/>
          <p:cNvSpPr txBox="1">
            <a:spLocks/>
          </p:cNvSpPr>
          <p:nvPr/>
        </p:nvSpPr>
        <p:spPr bwMode="auto">
          <a:xfrm>
            <a:off x="1475656" y="1185370"/>
            <a:ext cx="8605068" cy="642938"/>
          </a:xfrm>
          <a:prstGeom prst="rect">
            <a:avLst/>
          </a:prstGeom>
          <a:noFill/>
          <a:ln>
            <a:noFill/>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0" b="1" dirty="0" smtClean="0">
                <a:effectLst>
                  <a:outerShdw blurRad="38100" dist="38100" dir="2700000" algn="tl">
                    <a:srgbClr val="000000">
                      <a:alpha val="43137"/>
                    </a:srgbClr>
                  </a:outerShdw>
                </a:effectLst>
              </a:rPr>
              <a:t>　　　　　</a:t>
            </a:r>
            <a:endParaRPr lang="en-US" altLang="ja-JP" sz="2400" b="1" dirty="0" smtClean="0">
              <a:effectLst>
                <a:outerShdw blurRad="38100" dist="38100" dir="2700000" algn="tl">
                  <a:srgbClr val="000000">
                    <a:alpha val="43137"/>
                  </a:srgbClr>
                </a:outerShdw>
              </a:effectLst>
            </a:endParaRPr>
          </a:p>
          <a:p>
            <a:pPr>
              <a:spcBef>
                <a:spcPct val="0"/>
              </a:spcBef>
              <a:buFontTx/>
              <a:buNone/>
              <a:defRPr/>
            </a:pPr>
            <a:endParaRPr lang="en-US" altLang="ja-JP" sz="2400" b="1" dirty="0">
              <a:effectLst>
                <a:outerShdw blurRad="38100" dist="38100" dir="2700000" algn="tl">
                  <a:srgbClr val="000000">
                    <a:alpha val="43137"/>
                  </a:srgbClr>
                </a:outerShdw>
              </a:effectLst>
            </a:endParaRPr>
          </a:p>
          <a:p>
            <a:pPr>
              <a:spcBef>
                <a:spcPct val="0"/>
              </a:spcBef>
              <a:buFontTx/>
              <a:buNone/>
              <a:defRPr/>
            </a:pPr>
            <a:endParaRPr lang="en-US" altLang="ja-JP" sz="2400" b="1" dirty="0" smtClean="0">
              <a:effectLst>
                <a:outerShdw blurRad="38100" dist="38100" dir="2700000" algn="tl">
                  <a:srgbClr val="000000">
                    <a:alpha val="43137"/>
                  </a:srgbClr>
                </a:outerShdw>
              </a:effectLst>
            </a:endParaRPr>
          </a:p>
          <a:p>
            <a:pPr>
              <a:spcBef>
                <a:spcPct val="0"/>
              </a:spcBef>
              <a:buFontTx/>
              <a:buNone/>
              <a:defRPr/>
            </a:pPr>
            <a:r>
              <a:rPr lang="ja-JP" altLang="ja-JP" dirty="0" smtClean="0"/>
              <a:t>『</a:t>
            </a:r>
            <a:r>
              <a:rPr lang="ja-JP" altLang="en-US" dirty="0" smtClean="0"/>
              <a:t>基本的モラルと社会的成功 </a:t>
            </a:r>
            <a:r>
              <a:rPr lang="ja-JP" altLang="ja-JP" dirty="0" smtClean="0"/>
              <a:t>』</a:t>
            </a:r>
            <a:endParaRPr lang="ja-JP" altLang="en-US" b="1" dirty="0" smtClean="0">
              <a:effectLst>
                <a:outerShdw blurRad="38100" dist="38100" dir="2700000" algn="tl">
                  <a:srgbClr val="000000">
                    <a:alpha val="43137"/>
                  </a:srgbClr>
                </a:outerShdw>
              </a:effectLst>
            </a:endParaRPr>
          </a:p>
        </p:txBody>
      </p:sp>
      <p:sp>
        <p:nvSpPr>
          <p:cNvPr id="19463" name="タイトル 1"/>
          <p:cNvSpPr>
            <a:spLocks noGrp="1"/>
          </p:cNvSpPr>
          <p:nvPr>
            <p:ph type="title"/>
          </p:nvPr>
        </p:nvSpPr>
        <p:spPr>
          <a:xfrm>
            <a:off x="387350" y="249238"/>
            <a:ext cx="7431088" cy="330200"/>
          </a:xfrm>
        </p:spPr>
        <p:txBody>
          <a:bodyPr>
            <a:noAutofit/>
          </a:bodyPr>
          <a:lstStyle/>
          <a:p>
            <a:r>
              <a:rPr lang="ja-JP" altLang="en-US" sz="2400" dirty="0" smtClean="0"/>
              <a:t>金沢星稜大学シンポジウム</a:t>
            </a:r>
            <a:endParaRPr lang="ja-JP" altLang="ja-JP"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smtClean="0"/>
              <a:t>出身学部別平均所得（万円）</a:t>
            </a:r>
            <a:endParaRPr kumimoji="1" lang="ja-JP" altLang="en-US" dirty="0"/>
          </a:p>
        </p:txBody>
      </p:sp>
      <p:graphicFrame>
        <p:nvGraphicFramePr>
          <p:cNvPr id="8" name="コンテンツ プレースホルダ 7"/>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10</a:t>
            </a:fld>
            <a:endParaRPr kumimoji="1" lang="ja-JP" altLang="en-US"/>
          </a:p>
        </p:txBody>
      </p:sp>
    </p:spTree>
    <p:extLst>
      <p:ext uri="{BB962C8B-B14F-4D97-AF65-F5344CB8AC3E}">
        <p14:creationId xmlns:p14="http://schemas.microsoft.com/office/powerpoint/2010/main" val="398722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p:cNvGraphicFramePr>
            <a:graphicFrameLocks noGrp="1"/>
          </p:cNvGraphicFramePr>
          <p:nvPr>
            <p:ph idx="1"/>
          </p:nvPr>
        </p:nvGraphicFramePr>
        <p:xfrm>
          <a:off x="395536" y="980728"/>
          <a:ext cx="7632848" cy="4173892"/>
        </p:xfrm>
        <a:graphic>
          <a:graphicData uri="http://schemas.openxmlformats.org/drawingml/2006/table">
            <a:tbl>
              <a:tblPr firstRow="1" firstCol="1" bandRow="1">
                <a:tableStyleId>{5C22544A-7EE6-4342-B048-85BDC9FD1C3A}</a:tableStyleId>
              </a:tblPr>
              <a:tblGrid>
                <a:gridCol w="1879616"/>
                <a:gridCol w="5753232"/>
              </a:tblGrid>
              <a:tr h="882052">
                <a:tc>
                  <a:txBody>
                    <a:bodyPr/>
                    <a:lstStyle/>
                    <a:p>
                      <a:r>
                        <a:rPr kumimoji="1" lang="ja-JP" altLang="en-US" sz="2000" dirty="0" smtClean="0"/>
                        <a:t>プロジェクト</a:t>
                      </a:r>
                      <a:endParaRPr kumimoji="1" lang="en-US" altLang="ja-JP" sz="2000" dirty="0" smtClean="0"/>
                    </a:p>
                  </a:txBody>
                  <a:tcPr anchor="ctr"/>
                </a:tc>
                <a:tc>
                  <a:txBody>
                    <a:bodyPr/>
                    <a:lstStyle/>
                    <a:p>
                      <a:r>
                        <a:rPr kumimoji="1" lang="ja-JP" altLang="en-US" sz="2000" dirty="0" smtClean="0"/>
                        <a:t>慶應義塾大学「日本家計パネル調査（</a:t>
                      </a:r>
                      <a:r>
                        <a:rPr kumimoji="1" lang="en-US" altLang="ja-JP" sz="2000" dirty="0" smtClean="0"/>
                        <a:t>JHPS</a:t>
                      </a:r>
                      <a:r>
                        <a:rPr kumimoji="1" lang="ja-JP" altLang="en-US" sz="2000" dirty="0" smtClean="0"/>
                        <a:t>）」</a:t>
                      </a:r>
                      <a:endParaRPr kumimoji="1" lang="ja-JP" altLang="en-US" sz="2000" dirty="0"/>
                    </a:p>
                  </a:txBody>
                  <a:tcPr anchor="ctr"/>
                </a:tc>
              </a:tr>
              <a:tr h="391085">
                <a:tc>
                  <a:txBody>
                    <a:bodyPr/>
                    <a:lstStyle/>
                    <a:p>
                      <a:r>
                        <a:rPr kumimoji="1" lang="ja-JP" altLang="en-US" sz="2000" dirty="0" smtClean="0"/>
                        <a:t>実施時期</a:t>
                      </a:r>
                      <a:endParaRPr kumimoji="1" lang="ja-JP" altLang="en-US" sz="2000" dirty="0"/>
                    </a:p>
                  </a:txBody>
                  <a:tcPr anchor="ctr"/>
                </a:tc>
                <a:tc>
                  <a:txBody>
                    <a:bodyPr/>
                    <a:lstStyle/>
                    <a:p>
                      <a:r>
                        <a:rPr kumimoji="1" lang="en-US" altLang="ja-JP" sz="2000" dirty="0" smtClean="0"/>
                        <a:t>2010</a:t>
                      </a:r>
                      <a:r>
                        <a:rPr kumimoji="1" lang="ja-JP" altLang="en-US" sz="2000" dirty="0" smtClean="0"/>
                        <a:t>年</a:t>
                      </a:r>
                      <a:r>
                        <a:rPr kumimoji="1" lang="en-US" altLang="ja-JP" sz="2000" dirty="0" smtClean="0"/>
                        <a:t>1</a:t>
                      </a:r>
                      <a:r>
                        <a:rPr kumimoji="1" lang="ja-JP" altLang="en-US" sz="2000" dirty="0" smtClean="0"/>
                        <a:t>月（第</a:t>
                      </a:r>
                      <a:r>
                        <a:rPr kumimoji="1" lang="en-US" altLang="ja-JP" sz="2000" dirty="0" smtClean="0"/>
                        <a:t>2</a:t>
                      </a:r>
                      <a:r>
                        <a:rPr kumimoji="1" lang="ja-JP" altLang="en-US" sz="2000" dirty="0" smtClean="0"/>
                        <a:t>回調査）</a:t>
                      </a:r>
                      <a:endParaRPr kumimoji="1" lang="ja-JP" altLang="en-US" sz="2000" dirty="0"/>
                    </a:p>
                  </a:txBody>
                  <a:tcPr anchor="ctr"/>
                </a:tc>
              </a:tr>
              <a:tr h="391085">
                <a:tc>
                  <a:txBody>
                    <a:bodyPr/>
                    <a:lstStyle/>
                    <a:p>
                      <a:r>
                        <a:rPr kumimoji="1" lang="ja-JP" altLang="en-US" sz="2000" dirty="0" smtClean="0"/>
                        <a:t>調査方法</a:t>
                      </a:r>
                      <a:endParaRPr kumimoji="1" lang="ja-JP" altLang="en-US" sz="2000" dirty="0"/>
                    </a:p>
                  </a:txBody>
                  <a:tcPr anchor="ctr"/>
                </a:tc>
                <a:tc>
                  <a:txBody>
                    <a:bodyPr/>
                    <a:lstStyle/>
                    <a:p>
                      <a:r>
                        <a:rPr kumimoji="1" lang="ja-JP" altLang="en-US" sz="2000" dirty="0" smtClean="0"/>
                        <a:t>留置調査を主体とする</a:t>
                      </a:r>
                      <a:endParaRPr kumimoji="1" lang="ja-JP" altLang="en-US" sz="2000" dirty="0"/>
                    </a:p>
                  </a:txBody>
                  <a:tcPr anchor="ctr"/>
                </a:tc>
              </a:tr>
              <a:tr h="391085">
                <a:tc>
                  <a:txBody>
                    <a:bodyPr/>
                    <a:lstStyle/>
                    <a:p>
                      <a:r>
                        <a:rPr kumimoji="1" lang="ja-JP" altLang="en-US" sz="2000" dirty="0" smtClean="0"/>
                        <a:t>調査対象者</a:t>
                      </a:r>
                      <a:endParaRPr kumimoji="1" lang="ja-JP" altLang="en-US" sz="2000" dirty="0"/>
                    </a:p>
                  </a:txBody>
                  <a:tcPr anchor="ctr"/>
                </a:tc>
                <a:tc>
                  <a:txBody>
                    <a:bodyPr/>
                    <a:lstStyle/>
                    <a:p>
                      <a:r>
                        <a:rPr kumimoji="1" lang="ja-JP" altLang="en-US" sz="2000" dirty="0" smtClean="0"/>
                        <a:t>第</a:t>
                      </a:r>
                      <a:r>
                        <a:rPr kumimoji="1" lang="en-US" altLang="ja-JP" sz="2000" dirty="0" smtClean="0"/>
                        <a:t>1</a:t>
                      </a:r>
                      <a:r>
                        <a:rPr kumimoji="1" lang="ja-JP" altLang="en-US" sz="2000" dirty="0" smtClean="0"/>
                        <a:t>回調査の調査対象者</a:t>
                      </a:r>
                      <a:r>
                        <a:rPr kumimoji="1" lang="en-US" altLang="ja-JP" sz="2000" dirty="0" smtClean="0"/>
                        <a:t>4022</a:t>
                      </a:r>
                      <a:r>
                        <a:rPr kumimoji="1" lang="ja-JP" altLang="en-US" sz="2000" dirty="0" smtClean="0"/>
                        <a:t>サンプル</a:t>
                      </a:r>
                      <a:endParaRPr kumimoji="1" lang="ja-JP" altLang="en-US" sz="2000" dirty="0"/>
                    </a:p>
                  </a:txBody>
                  <a:tcPr anchor="ctr"/>
                </a:tc>
              </a:tr>
              <a:tr h="391085">
                <a:tc>
                  <a:txBody>
                    <a:bodyPr/>
                    <a:lstStyle/>
                    <a:p>
                      <a:r>
                        <a:rPr kumimoji="1" lang="ja-JP" altLang="en-US" sz="2000" dirty="0" smtClean="0"/>
                        <a:t>有効回答数</a:t>
                      </a:r>
                      <a:endParaRPr kumimoji="1" lang="ja-JP" altLang="en-US" sz="2000" dirty="0"/>
                    </a:p>
                  </a:txBody>
                  <a:tcPr anchor="ctr"/>
                </a:tc>
                <a:tc>
                  <a:txBody>
                    <a:bodyPr/>
                    <a:lstStyle/>
                    <a:p>
                      <a:r>
                        <a:rPr kumimoji="1" lang="en-US" altLang="ja-JP" sz="2000" dirty="0" smtClean="0"/>
                        <a:t>3470</a:t>
                      </a:r>
                      <a:r>
                        <a:rPr kumimoji="1" lang="ja-JP" altLang="en-US" sz="2000" dirty="0" smtClean="0"/>
                        <a:t>サンプル</a:t>
                      </a:r>
                      <a:endParaRPr kumimoji="1" lang="ja-JP" altLang="en-US" sz="2000" dirty="0"/>
                    </a:p>
                  </a:txBody>
                  <a:tcPr anchor="ctr"/>
                </a:tc>
              </a:tr>
              <a:tr h="391085">
                <a:tc>
                  <a:txBody>
                    <a:bodyPr/>
                    <a:lstStyle/>
                    <a:p>
                      <a:r>
                        <a:rPr kumimoji="1" lang="ja-JP" altLang="en-US" sz="2000" dirty="0" smtClean="0"/>
                        <a:t>回収率</a:t>
                      </a:r>
                      <a:endParaRPr kumimoji="1" lang="ja-JP" altLang="en-US" sz="2000" dirty="0"/>
                    </a:p>
                  </a:txBody>
                  <a:tcPr anchor="ctr"/>
                </a:tc>
                <a:tc>
                  <a:txBody>
                    <a:bodyPr/>
                    <a:lstStyle/>
                    <a:p>
                      <a:r>
                        <a:rPr kumimoji="1" lang="en-US" altLang="ja-JP" sz="2000" dirty="0" smtClean="0"/>
                        <a:t>86.3</a:t>
                      </a:r>
                      <a:r>
                        <a:rPr kumimoji="1" lang="ja-JP" altLang="en-US" sz="2000" dirty="0" smtClean="0"/>
                        <a:t>％</a:t>
                      </a:r>
                      <a:endParaRPr kumimoji="1" lang="ja-JP" altLang="en-US" sz="2000" dirty="0"/>
                    </a:p>
                  </a:txBody>
                  <a:tcPr anchor="ctr"/>
                </a:tc>
              </a:tr>
              <a:tr h="1241204">
                <a:tc>
                  <a:txBody>
                    <a:bodyPr/>
                    <a:lstStyle/>
                    <a:p>
                      <a:r>
                        <a:rPr kumimoji="1" lang="ja-JP" altLang="en-US" sz="2000" dirty="0" smtClean="0"/>
                        <a:t>分析対象</a:t>
                      </a:r>
                      <a:endParaRPr kumimoji="1" lang="ja-JP" altLang="en-US" sz="2000" dirty="0"/>
                    </a:p>
                  </a:txBody>
                  <a:tcPr anchor="ctr"/>
                </a:tc>
                <a:tc>
                  <a:txBody>
                    <a:bodyPr/>
                    <a:lstStyle/>
                    <a:p>
                      <a:r>
                        <a:rPr kumimoji="1" lang="ja-JP" altLang="en-US" sz="2000" dirty="0" smtClean="0"/>
                        <a:t>大卒以上の学歴を持つ</a:t>
                      </a:r>
                      <a:endParaRPr kumimoji="1" lang="en-US" altLang="ja-JP" sz="2000" dirty="0" smtClean="0"/>
                    </a:p>
                    <a:p>
                      <a:r>
                        <a:rPr kumimoji="1" lang="ja-JP" altLang="en-US" sz="2000" dirty="0" smtClean="0"/>
                        <a:t>調査の前年度において有所得の就業者</a:t>
                      </a:r>
                      <a:endParaRPr kumimoji="1" lang="en-US" altLang="ja-JP" sz="2000" dirty="0" smtClean="0"/>
                    </a:p>
                    <a:p>
                      <a:r>
                        <a:rPr kumimoji="1" lang="ja-JP" altLang="en-US" sz="2000" dirty="0" smtClean="0"/>
                        <a:t>文系学部出身者か理系学部出身者かの識別が可能</a:t>
                      </a:r>
                      <a:r>
                        <a:rPr kumimoji="1" lang="en-US" altLang="ja-JP" sz="2000" dirty="0" smtClean="0"/>
                        <a:t>673</a:t>
                      </a:r>
                      <a:r>
                        <a:rPr kumimoji="1" lang="ja-JP" altLang="en-US" sz="2000" dirty="0" smtClean="0"/>
                        <a:t>サンプル</a:t>
                      </a:r>
                      <a:endParaRPr kumimoji="1" lang="en-US" altLang="ja-JP" sz="2000" dirty="0" smtClean="0"/>
                    </a:p>
                  </a:txBody>
                  <a:tcPr anchor="ctr"/>
                </a:tc>
              </a:tr>
            </a:tbl>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11</a:t>
            </a:fld>
            <a:endParaRPr kumimoji="1" lang="ja-JP" altLang="en-US"/>
          </a:p>
        </p:txBody>
      </p:sp>
      <p:sp>
        <p:nvSpPr>
          <p:cNvPr id="3" name="タイトル 2"/>
          <p:cNvSpPr>
            <a:spLocks noGrp="1"/>
          </p:cNvSpPr>
          <p:nvPr>
            <p:ph type="title"/>
          </p:nvPr>
        </p:nvSpPr>
        <p:spPr>
          <a:xfrm>
            <a:off x="107504" y="0"/>
            <a:ext cx="8229600" cy="1143000"/>
          </a:xfrm>
        </p:spPr>
        <p:txBody>
          <a:bodyPr>
            <a:noAutofit/>
          </a:bodyPr>
          <a:lstStyle/>
          <a:p>
            <a:r>
              <a:rPr lang="it-IT" altLang="ja-JP" sz="2400" dirty="0" smtClean="0"/>
              <a:t>.</a:t>
            </a:r>
            <a:r>
              <a:rPr lang="ja-JP" altLang="en-US" sz="2400" dirty="0" smtClean="0"/>
              <a:t>理系と文系年収</a:t>
            </a:r>
            <a:r>
              <a:rPr lang="ja-JP" altLang="en-US" sz="2400" dirty="0"/>
              <a:t>比較</a:t>
            </a:r>
            <a:r>
              <a:rPr lang="en-US" altLang="ja-JP" sz="2400" dirty="0"/>
              <a:t>. − JHPS </a:t>
            </a:r>
            <a:r>
              <a:rPr lang="ja-JP" altLang="en-US" sz="2400" dirty="0"/>
              <a:t>データに基づく分析結果</a:t>
            </a:r>
            <a:r>
              <a:rPr lang="ja-JP" altLang="en-US" sz="2400" dirty="0" smtClean="0"/>
              <a:t>−</a:t>
            </a:r>
            <a:r>
              <a:rPr lang="en-US" altLang="ja-JP" sz="2400" dirty="0"/>
              <a:t/>
            </a:r>
            <a:br>
              <a:rPr lang="en-US" altLang="ja-JP" sz="2400" dirty="0"/>
            </a:br>
            <a:endParaRPr kumimoji="1" lang="ja-JP" altLang="en-US" sz="2400" dirty="0"/>
          </a:p>
        </p:txBody>
      </p:sp>
      <p:sp>
        <p:nvSpPr>
          <p:cNvPr id="7" name="正方形/長方形 6"/>
          <p:cNvSpPr/>
          <p:nvPr/>
        </p:nvSpPr>
        <p:spPr>
          <a:xfrm>
            <a:off x="0" y="5534561"/>
            <a:ext cx="8136904" cy="1323439"/>
          </a:xfrm>
          <a:prstGeom prst="rect">
            <a:avLst/>
          </a:prstGeom>
        </p:spPr>
        <p:txBody>
          <a:bodyPr wrap="square">
            <a:spAutoFit/>
          </a:bodyPr>
          <a:lstStyle/>
          <a:p>
            <a:pPr lvl="1">
              <a:buNone/>
            </a:pPr>
            <a:r>
              <a:rPr lang="ja-JP" altLang="ja-JP" sz="1600" dirty="0" smtClean="0"/>
              <a:t>浦坂純子・西村和雄・平田純一・八木匡，</a:t>
            </a:r>
            <a:endParaRPr lang="en-US" altLang="ja-JP" sz="1600" dirty="0" smtClean="0"/>
          </a:p>
          <a:p>
            <a:pPr lvl="1">
              <a:buNone/>
            </a:pPr>
            <a:r>
              <a:rPr lang="ja-JP" altLang="ja-JP" sz="1600" dirty="0" smtClean="0"/>
              <a:t>「文系学部出身者と理系学部出身者の年収比較－日本家計パネル調査（</a:t>
            </a:r>
            <a:r>
              <a:rPr lang="en-US" altLang="ja-JP" sz="1600" dirty="0" smtClean="0"/>
              <a:t>JHPS</a:t>
            </a:r>
            <a:r>
              <a:rPr lang="ja-JP" altLang="ja-JP" sz="1600" dirty="0" smtClean="0"/>
              <a:t>）データに基づく分析結果－」，</a:t>
            </a:r>
            <a:endParaRPr lang="en-US" altLang="ja-JP" sz="1600" dirty="0" smtClean="0"/>
          </a:p>
          <a:p>
            <a:pPr marL="411480" lvl="1" indent="0">
              <a:buNone/>
            </a:pPr>
            <a:r>
              <a:rPr lang="ja-JP" altLang="ja-JP" sz="1600" dirty="0" smtClean="0"/>
              <a:t>『日本の家計行動のダイナミズムⅦ　経済危機後の家計行動』，第</a:t>
            </a:r>
            <a:r>
              <a:rPr lang="en-US" altLang="ja-JP" sz="1600" dirty="0" smtClean="0"/>
              <a:t>9</a:t>
            </a:r>
            <a:r>
              <a:rPr lang="ja-JP" altLang="ja-JP" sz="1600" dirty="0" smtClean="0"/>
              <a:t>章，</a:t>
            </a:r>
            <a:r>
              <a:rPr lang="en-US" altLang="ja-JP" sz="1600" dirty="0" smtClean="0"/>
              <a:t>pp.189-210, </a:t>
            </a:r>
            <a:r>
              <a:rPr lang="ja-JP" altLang="ja-JP" sz="1600" dirty="0" smtClean="0"/>
              <a:t>慶應義塾大学出版会</a:t>
            </a:r>
            <a:r>
              <a:rPr lang="en-US" altLang="ja-JP" sz="1600" dirty="0" smtClean="0"/>
              <a:t>,2011</a:t>
            </a:r>
            <a:endParaRPr lang="ja-JP" altLang="ja-JP" sz="1600" dirty="0" smtClean="0"/>
          </a:p>
        </p:txBody>
      </p:sp>
    </p:spTree>
    <p:extLst>
      <p:ext uri="{BB962C8B-B14F-4D97-AF65-F5344CB8AC3E}">
        <p14:creationId xmlns:p14="http://schemas.microsoft.com/office/powerpoint/2010/main" val="316598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出身学部別正規社員・非正規社員</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12</a:t>
            </a:fld>
            <a:endParaRPr kumimoji="1" lang="ja-JP" altLang="en-US"/>
          </a:p>
        </p:txBody>
      </p:sp>
    </p:spTree>
    <p:extLst>
      <p:ext uri="{BB962C8B-B14F-4D97-AF65-F5344CB8AC3E}">
        <p14:creationId xmlns:p14="http://schemas.microsoft.com/office/powerpoint/2010/main" val="19062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理系で高い役職者・経営者比率</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13</a:t>
            </a:fld>
            <a:endParaRPr kumimoji="1" lang="ja-JP" altLang="en-US"/>
          </a:p>
        </p:txBody>
      </p:sp>
    </p:spTree>
    <p:extLst>
      <p:ext uri="{BB962C8B-B14F-4D97-AF65-F5344CB8AC3E}">
        <p14:creationId xmlns:p14="http://schemas.microsoft.com/office/powerpoint/2010/main" val="318714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出身学部別平均所得（万円）</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14</a:t>
            </a:fld>
            <a:endParaRPr kumimoji="1" lang="ja-JP" altLang="en-US"/>
          </a:p>
        </p:txBody>
      </p:sp>
    </p:spTree>
    <p:extLst>
      <p:ext uri="{BB962C8B-B14F-4D97-AF65-F5344CB8AC3E}">
        <p14:creationId xmlns:p14="http://schemas.microsoft.com/office/powerpoint/2010/main" val="216855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得られた知見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理系学部出身者は、文系学部出身者よりも高所得である</a:t>
            </a:r>
            <a:endParaRPr kumimoji="1" lang="en-US" altLang="ja-JP" dirty="0" smtClean="0"/>
          </a:p>
          <a:p>
            <a:pPr lvl="8"/>
            <a:endParaRPr lang="en-US" altLang="ja-JP" dirty="0" smtClean="0"/>
          </a:p>
          <a:p>
            <a:r>
              <a:rPr kumimoji="1" lang="ja-JP" altLang="en-US" dirty="0" smtClean="0"/>
              <a:t>理系学部出身者は、文系学部出身者よりも非正規社員比率が低く、役職者比率は高い</a:t>
            </a:r>
            <a:endParaRPr kumimoji="1" lang="ja-JP" altLang="en-US" dirty="0"/>
          </a:p>
        </p:txBody>
      </p:sp>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15</a:t>
            </a:fld>
            <a:endParaRPr kumimoji="1" lang="ja-JP" altLang="en-US"/>
          </a:p>
        </p:txBody>
      </p:sp>
    </p:spTree>
    <p:extLst>
      <p:ext uri="{BB962C8B-B14F-4D97-AF65-F5344CB8AC3E}">
        <p14:creationId xmlns:p14="http://schemas.microsoft.com/office/powerpoint/2010/main" val="249796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en-US" altLang="ja-JP" sz="2000" b="1" dirty="0"/>
              <a:t>RIETI</a:t>
            </a:r>
            <a:r>
              <a:rPr lang="en-US" altLang="ja-JP" sz="2000" dirty="0"/>
              <a:t> Discussion Paper Series </a:t>
            </a:r>
            <a:r>
              <a:rPr lang="en-US" altLang="ja-JP" sz="2000" dirty="0" smtClean="0"/>
              <a:t>12-J-001</a:t>
            </a:r>
            <a:br>
              <a:rPr lang="en-US" altLang="ja-JP" sz="2000" dirty="0" smtClean="0"/>
            </a:br>
            <a:r>
              <a:rPr lang="ja-JP" altLang="en-US" sz="2000" dirty="0" smtClean="0"/>
              <a:t>「高等</a:t>
            </a:r>
            <a:r>
              <a:rPr lang="ja-JP" altLang="en-US" sz="2000" dirty="0"/>
              <a:t>学校における理科学習が就業に 及ぼす</a:t>
            </a:r>
            <a:r>
              <a:rPr lang="ja-JP" altLang="en-US" sz="2000" dirty="0" smtClean="0"/>
              <a:t>影響」</a:t>
            </a:r>
            <a:r>
              <a:rPr lang="en-US" altLang="ja-JP" sz="2000" dirty="0" smtClean="0"/>
              <a:t/>
            </a:r>
            <a:br>
              <a:rPr lang="en-US" altLang="ja-JP" sz="2000" dirty="0" smtClean="0"/>
            </a:br>
            <a:endParaRPr kumimoji="1" lang="ja-JP" altLang="en-US" sz="2000"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810328907"/>
              </p:ext>
            </p:extLst>
          </p:nvPr>
        </p:nvGraphicFramePr>
        <p:xfrm>
          <a:off x="467544" y="1124744"/>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スライド番号プレースホルダ 4"/>
          <p:cNvSpPr>
            <a:spLocks noGrp="1"/>
          </p:cNvSpPr>
          <p:nvPr>
            <p:ph type="sldNum" sz="quarter" idx="12"/>
          </p:nvPr>
        </p:nvSpPr>
        <p:spPr/>
        <p:txBody>
          <a:bodyPr/>
          <a:lstStyle/>
          <a:p>
            <a:fld id="{AFA44FC5-7F65-45E4-BBDE-D43739DC61A8}" type="slidenum">
              <a:rPr kumimoji="1" lang="ja-JP" altLang="en-US" smtClean="0"/>
              <a:pPr/>
              <a:t>16</a:t>
            </a:fld>
            <a:endParaRPr kumimoji="1" lang="ja-JP" altLang="en-US"/>
          </a:p>
        </p:txBody>
      </p:sp>
      <p:sp>
        <p:nvSpPr>
          <p:cNvPr id="6" name="正方形/長方形 5"/>
          <p:cNvSpPr/>
          <p:nvPr/>
        </p:nvSpPr>
        <p:spPr>
          <a:xfrm>
            <a:off x="1777974" y="4581128"/>
            <a:ext cx="6826474" cy="1077218"/>
          </a:xfrm>
          <a:prstGeom prst="rect">
            <a:avLst/>
          </a:prstGeom>
        </p:spPr>
        <p:txBody>
          <a:bodyPr wrap="square">
            <a:spAutoFit/>
          </a:bodyPr>
          <a:lstStyle/>
          <a:p>
            <a:r>
              <a:rPr lang="en-US" altLang="ja-JP" sz="1600" dirty="0"/>
              <a:t>Hirata, J., Nishimura K., </a:t>
            </a:r>
            <a:r>
              <a:rPr lang="en-US" altLang="ja-JP" sz="1600" dirty="0" err="1"/>
              <a:t>Urasaka</a:t>
            </a:r>
            <a:r>
              <a:rPr lang="en-US" altLang="ja-JP" sz="1600" dirty="0"/>
              <a:t> J. and </a:t>
            </a:r>
            <a:r>
              <a:rPr lang="en-US" altLang="ja-JP" sz="1600" dirty="0" err="1"/>
              <a:t>Yagi</a:t>
            </a:r>
            <a:r>
              <a:rPr lang="en-US" altLang="ja-JP" sz="1600" dirty="0"/>
              <a:t> T. </a:t>
            </a:r>
            <a:r>
              <a:rPr lang="en-US" altLang="ja-JP" sz="1600" dirty="0" smtClean="0"/>
              <a:t>,“Annual </a:t>
            </a:r>
            <a:r>
              <a:rPr lang="en-US" altLang="ja-JP" sz="1600" dirty="0"/>
              <a:t>Incomes of University Graduates and their Science </a:t>
            </a:r>
            <a:r>
              <a:rPr lang="en-US" altLang="ja-JP" sz="1600" dirty="0" smtClean="0"/>
              <a:t>Studies during </a:t>
            </a:r>
            <a:r>
              <a:rPr lang="en-US" altLang="ja-JP" sz="1600" dirty="0"/>
              <a:t>High School </a:t>
            </a:r>
            <a:r>
              <a:rPr lang="en-US" altLang="ja-JP" sz="1600" dirty="0" smtClean="0"/>
              <a:t>Periods”,</a:t>
            </a:r>
          </a:p>
          <a:p>
            <a:r>
              <a:rPr lang="en-US" altLang="ja-JP" sz="1600" b="1" i="1" dirty="0"/>
              <a:t>Recent Advances in Modern Educational Technologies</a:t>
            </a:r>
            <a:r>
              <a:rPr lang="en-US" altLang="ja-JP" sz="1600" b="1" dirty="0"/>
              <a:t>, </a:t>
            </a:r>
            <a:r>
              <a:rPr lang="en-US" altLang="ja-JP" sz="1600" dirty="0"/>
              <a:t>edited by </a:t>
            </a:r>
            <a:r>
              <a:rPr lang="en-US" altLang="ja-JP" sz="1600" dirty="0" err="1"/>
              <a:t>Hamido</a:t>
            </a:r>
            <a:r>
              <a:rPr lang="en-US" altLang="ja-JP" sz="1600" dirty="0"/>
              <a:t> Fujita </a:t>
            </a:r>
            <a:r>
              <a:rPr lang="en-US" altLang="ja-JP" sz="1600" dirty="0" smtClean="0"/>
              <a:t>and</a:t>
            </a:r>
            <a:r>
              <a:rPr lang="ja-JP" altLang="en-US" sz="1600" dirty="0" smtClean="0"/>
              <a:t>　</a:t>
            </a:r>
            <a:r>
              <a:rPr lang="en-US" altLang="ja-JP" sz="1600" dirty="0" smtClean="0"/>
              <a:t>Jun </a:t>
            </a:r>
            <a:r>
              <a:rPr lang="en-US" altLang="ja-JP" sz="1600" dirty="0"/>
              <a:t>Sasaki,pp.42-45, WSEAS Press, April 2013</a:t>
            </a:r>
            <a:endParaRPr lang="en-US" altLang="ja-JP" sz="1600" i="1" dirty="0"/>
          </a:p>
        </p:txBody>
      </p:sp>
      <p:sp>
        <p:nvSpPr>
          <p:cNvPr id="7" name="正方形/長方形 6"/>
          <p:cNvSpPr/>
          <p:nvPr/>
        </p:nvSpPr>
        <p:spPr>
          <a:xfrm>
            <a:off x="1749868" y="5877271"/>
            <a:ext cx="6826474" cy="830997"/>
          </a:xfrm>
          <a:prstGeom prst="rect">
            <a:avLst/>
          </a:prstGeom>
        </p:spPr>
        <p:txBody>
          <a:bodyPr wrap="square">
            <a:spAutoFit/>
          </a:bodyPr>
          <a:lstStyle/>
          <a:p>
            <a:r>
              <a:rPr lang="en-US" altLang="ja-JP" sz="1600" dirty="0"/>
              <a:t>Nishimura K., Hirata, J., </a:t>
            </a:r>
            <a:r>
              <a:rPr lang="en-US" altLang="ja-JP" sz="1600" dirty="0" err="1" smtClean="0"/>
              <a:t>Urasaka</a:t>
            </a:r>
            <a:r>
              <a:rPr lang="en-US" altLang="ja-JP" sz="1600" dirty="0" smtClean="0"/>
              <a:t> </a:t>
            </a:r>
            <a:r>
              <a:rPr lang="en-US" altLang="ja-JP" sz="1600" dirty="0"/>
              <a:t>J. and </a:t>
            </a:r>
            <a:r>
              <a:rPr lang="en-US" altLang="ja-JP" sz="1600" dirty="0" err="1"/>
              <a:t>Yagi</a:t>
            </a:r>
            <a:r>
              <a:rPr lang="en-US" altLang="ja-JP" sz="1600" dirty="0"/>
              <a:t> T. </a:t>
            </a:r>
            <a:r>
              <a:rPr lang="en-US" altLang="ja-JP" sz="1600" dirty="0" smtClean="0"/>
              <a:t>,“</a:t>
            </a:r>
            <a:r>
              <a:rPr lang="en-US" altLang="ja-JP" sz="1600" dirty="0"/>
              <a:t>Impact of High School Science Studies on Incomes of Japanese University Graduates</a:t>
            </a:r>
            <a:r>
              <a:rPr lang="en-US" altLang="ja-JP" sz="1600" dirty="0" smtClean="0"/>
              <a:t>”,</a:t>
            </a:r>
          </a:p>
          <a:p>
            <a:r>
              <a:rPr lang="en-US" altLang="ja-JP" sz="1600" b="1" i="1" dirty="0"/>
              <a:t>US-China Education Review</a:t>
            </a:r>
            <a:r>
              <a:rPr lang="en-US" altLang="ja-JP" sz="1600" b="1" dirty="0" smtClean="0"/>
              <a:t>, </a:t>
            </a:r>
            <a:r>
              <a:rPr lang="en-US" altLang="ja-JP" sz="1600" dirty="0" smtClean="0"/>
              <a:t>October 2013</a:t>
            </a:r>
            <a:endParaRPr lang="en-US" altLang="ja-JP" sz="1600" i="1" dirty="0"/>
          </a:p>
        </p:txBody>
      </p:sp>
    </p:spTree>
    <p:extLst>
      <p:ext uri="{BB962C8B-B14F-4D97-AF65-F5344CB8AC3E}">
        <p14:creationId xmlns:p14="http://schemas.microsoft.com/office/powerpoint/2010/main" val="1708801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調査概要</a:t>
            </a:r>
            <a:endParaRPr kumimoji="1" lang="ja-JP" altLang="en-US" dirty="0"/>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2046778329"/>
              </p:ext>
            </p:extLst>
          </p:nvPr>
        </p:nvGraphicFramePr>
        <p:xfrm>
          <a:off x="539552" y="1484784"/>
          <a:ext cx="8229600" cy="4332720"/>
        </p:xfrm>
        <a:graphic>
          <a:graphicData uri="http://schemas.openxmlformats.org/drawingml/2006/table">
            <a:tbl>
              <a:tblPr firstRow="1" firstCol="1" bandRow="1">
                <a:tableStyleId>{5C22544A-7EE6-4342-B048-85BDC9FD1C3A}</a:tableStyleId>
              </a:tblPr>
              <a:tblGrid>
                <a:gridCol w="1738536"/>
                <a:gridCol w="6491064"/>
              </a:tblGrid>
              <a:tr h="540000">
                <a:tc>
                  <a:txBody>
                    <a:bodyPr/>
                    <a:lstStyle/>
                    <a:p>
                      <a:r>
                        <a:rPr kumimoji="1" lang="ja-JP" altLang="en-US" sz="2000" dirty="0" smtClean="0"/>
                        <a:t>プロジェクト</a:t>
                      </a:r>
                      <a:endParaRPr kumimoji="1" lang="ja-JP" altLang="en-US" sz="2000" dirty="0"/>
                    </a:p>
                  </a:txBody>
                  <a:tcPr anchor="ctr"/>
                </a:tc>
                <a:tc>
                  <a:txBody>
                    <a:bodyPr/>
                    <a:lstStyle/>
                    <a:p>
                      <a:r>
                        <a:rPr kumimoji="1" lang="ja-JP" altLang="en-US" sz="2000" dirty="0" smtClean="0"/>
                        <a:t>独立行政法人経済産業研究所</a:t>
                      </a:r>
                      <a:endParaRPr kumimoji="1" lang="en-US" altLang="ja-JP" sz="2000" dirty="0" smtClean="0"/>
                    </a:p>
                    <a:p>
                      <a:r>
                        <a:rPr kumimoji="1" lang="ja-JP" altLang="en-US" sz="2000" dirty="0" smtClean="0"/>
                        <a:t>「活力ある日本経済社会構築のための基礎的研究」</a:t>
                      </a:r>
                      <a:endParaRPr kumimoji="1" lang="ja-JP" altLang="en-US" sz="2000" dirty="0"/>
                    </a:p>
                  </a:txBody>
                  <a:tcPr anchor="ctr"/>
                </a:tc>
              </a:tr>
              <a:tr h="540000">
                <a:tc>
                  <a:txBody>
                    <a:bodyPr/>
                    <a:lstStyle/>
                    <a:p>
                      <a:r>
                        <a:rPr kumimoji="1" lang="ja-JP" altLang="en-US" sz="2000" dirty="0" smtClean="0"/>
                        <a:t>実施時期</a:t>
                      </a:r>
                      <a:endParaRPr kumimoji="1" lang="ja-JP" altLang="en-US" sz="2000" dirty="0"/>
                    </a:p>
                  </a:txBody>
                  <a:tcPr anchor="ctr"/>
                </a:tc>
                <a:tc>
                  <a:txBody>
                    <a:bodyPr/>
                    <a:lstStyle/>
                    <a:p>
                      <a:r>
                        <a:rPr kumimoji="1" lang="en-US" altLang="ja-JP" sz="2000" dirty="0" smtClean="0"/>
                        <a:t>2011</a:t>
                      </a:r>
                      <a:r>
                        <a:rPr kumimoji="1" lang="ja-JP" altLang="en-US" sz="2000" dirty="0" smtClean="0"/>
                        <a:t>年</a:t>
                      </a:r>
                      <a:r>
                        <a:rPr kumimoji="1" lang="en-US" altLang="ja-JP" sz="2000" dirty="0" smtClean="0"/>
                        <a:t>2</a:t>
                      </a:r>
                      <a:r>
                        <a:rPr kumimoji="1" lang="ja-JP" altLang="en-US" sz="2000" dirty="0" smtClean="0"/>
                        <a:t>月</a:t>
                      </a:r>
                      <a:endParaRPr kumimoji="1" lang="ja-JP" altLang="en-US" sz="2000" dirty="0"/>
                    </a:p>
                  </a:txBody>
                  <a:tcPr anchor="ctr"/>
                </a:tc>
              </a:tr>
              <a:tr h="540000">
                <a:tc>
                  <a:txBody>
                    <a:bodyPr/>
                    <a:lstStyle/>
                    <a:p>
                      <a:r>
                        <a:rPr kumimoji="1" lang="ja-JP" altLang="en-US" sz="2000" dirty="0" smtClean="0"/>
                        <a:t>調査方法</a:t>
                      </a:r>
                      <a:endParaRPr kumimoji="1" lang="en-US" altLang="ja-JP" sz="2000" dirty="0" smtClean="0"/>
                    </a:p>
                  </a:txBody>
                  <a:tcPr anchor="ctr"/>
                </a:tc>
                <a:tc>
                  <a:txBody>
                    <a:bodyPr/>
                    <a:lstStyle/>
                    <a:p>
                      <a:r>
                        <a:rPr kumimoji="1" lang="en-US" altLang="ja-JP" sz="2000" dirty="0" smtClean="0"/>
                        <a:t>WEB</a:t>
                      </a:r>
                      <a:r>
                        <a:rPr kumimoji="1" lang="ja-JP" altLang="en-US" sz="2000" dirty="0" smtClean="0"/>
                        <a:t>調査（日経リサーチによる）</a:t>
                      </a:r>
                      <a:endParaRPr kumimoji="1" lang="ja-JP" altLang="en-US" sz="2000" dirty="0"/>
                    </a:p>
                  </a:txBody>
                  <a:tcPr anchor="ctr"/>
                </a:tc>
              </a:tr>
              <a:tr h="540000">
                <a:tc>
                  <a:txBody>
                    <a:bodyPr/>
                    <a:lstStyle/>
                    <a:p>
                      <a:r>
                        <a:rPr kumimoji="1" lang="ja-JP" altLang="en-US" sz="2000" dirty="0" smtClean="0"/>
                        <a:t>配信数</a:t>
                      </a:r>
                      <a:endParaRPr kumimoji="1" lang="ja-JP" altLang="en-US" sz="2000" dirty="0"/>
                    </a:p>
                  </a:txBody>
                  <a:tcPr anchor="ctr"/>
                </a:tc>
                <a:tc>
                  <a:txBody>
                    <a:bodyPr/>
                    <a:lstStyle/>
                    <a:p>
                      <a:r>
                        <a:rPr kumimoji="1" lang="en-US" altLang="ja-JP" sz="2000" dirty="0" smtClean="0"/>
                        <a:t>10</a:t>
                      </a:r>
                      <a:r>
                        <a:rPr kumimoji="1" lang="ja-JP" altLang="en-US" sz="2000" dirty="0" smtClean="0"/>
                        <a:t>万サンプル</a:t>
                      </a:r>
                      <a:endParaRPr kumimoji="1" lang="ja-JP" altLang="en-US" sz="2000" dirty="0"/>
                    </a:p>
                  </a:txBody>
                  <a:tcPr anchor="ctr"/>
                </a:tc>
              </a:tr>
              <a:tr h="540000">
                <a:tc>
                  <a:txBody>
                    <a:bodyPr/>
                    <a:lstStyle/>
                    <a:p>
                      <a:r>
                        <a:rPr kumimoji="1" lang="ja-JP" altLang="en-US" sz="2000" dirty="0" smtClean="0"/>
                        <a:t>有効回答数</a:t>
                      </a:r>
                      <a:endParaRPr kumimoji="1" lang="ja-JP" altLang="en-US" sz="2000" dirty="0"/>
                    </a:p>
                  </a:txBody>
                  <a:tcPr anchor="ctr"/>
                </a:tc>
                <a:tc>
                  <a:txBody>
                    <a:bodyPr/>
                    <a:lstStyle/>
                    <a:p>
                      <a:r>
                        <a:rPr kumimoji="1" lang="en-US" altLang="ja-JP" sz="2000" dirty="0" smtClean="0"/>
                        <a:t>11399</a:t>
                      </a:r>
                      <a:r>
                        <a:rPr kumimoji="1" lang="ja-JP" altLang="en-US" sz="2000" dirty="0" smtClean="0"/>
                        <a:t>サンプル（大卒以上の学歴を持つサンプルのみ）</a:t>
                      </a:r>
                      <a:endParaRPr kumimoji="1" lang="en-US" altLang="ja-JP" sz="2000" dirty="0" smtClean="0"/>
                    </a:p>
                    <a:p>
                      <a:r>
                        <a:rPr kumimoji="1" lang="ja-JP" altLang="en-US" sz="2000" dirty="0" smtClean="0"/>
                        <a:t>文系学部</a:t>
                      </a:r>
                      <a:r>
                        <a:rPr kumimoji="1" lang="en-US" altLang="ja-JP" sz="2000" dirty="0" smtClean="0"/>
                        <a:t>7879</a:t>
                      </a:r>
                      <a:r>
                        <a:rPr kumimoji="1" lang="ja-JP" altLang="en-US" sz="2000" dirty="0" smtClean="0"/>
                        <a:t>サンプル・理系学部</a:t>
                      </a:r>
                      <a:r>
                        <a:rPr kumimoji="1" lang="en-US" altLang="ja-JP" sz="2000" dirty="0" smtClean="0"/>
                        <a:t>3456</a:t>
                      </a:r>
                      <a:r>
                        <a:rPr kumimoji="1" lang="ja-JP" altLang="en-US" sz="2000" dirty="0" smtClean="0"/>
                        <a:t>サンプル・</a:t>
                      </a:r>
                      <a:endParaRPr kumimoji="1" lang="en-US" altLang="ja-JP" sz="2000" dirty="0" smtClean="0"/>
                    </a:p>
                    <a:p>
                      <a:r>
                        <a:rPr kumimoji="1" lang="ja-JP" altLang="en-US" sz="2000" dirty="0" smtClean="0"/>
                        <a:t>文理不明</a:t>
                      </a:r>
                      <a:r>
                        <a:rPr kumimoji="1" lang="en-US" altLang="ja-JP" sz="2000" dirty="0" smtClean="0"/>
                        <a:t>64</a:t>
                      </a:r>
                      <a:r>
                        <a:rPr kumimoji="1" lang="ja-JP" altLang="en-US" sz="2000" dirty="0" smtClean="0"/>
                        <a:t>サンプル</a:t>
                      </a:r>
                      <a:endParaRPr kumimoji="1" lang="ja-JP" altLang="en-US" sz="2000" dirty="0"/>
                    </a:p>
                  </a:txBody>
                  <a:tcPr anchor="ctr"/>
                </a:tc>
              </a:tr>
              <a:tr h="540000">
                <a:tc>
                  <a:txBody>
                    <a:bodyPr/>
                    <a:lstStyle/>
                    <a:p>
                      <a:r>
                        <a:rPr kumimoji="1" lang="ja-JP" altLang="en-US" sz="2000" dirty="0" smtClean="0"/>
                        <a:t>分析対象</a:t>
                      </a:r>
                      <a:endParaRPr kumimoji="1" lang="ja-JP" altLang="en-US" sz="2000" dirty="0"/>
                    </a:p>
                  </a:txBody>
                  <a:tcPr anchor="ctr"/>
                </a:tc>
                <a:tc>
                  <a:txBody>
                    <a:bodyPr/>
                    <a:lstStyle/>
                    <a:p>
                      <a:r>
                        <a:rPr kumimoji="1" lang="ja-JP" altLang="en-US" sz="2000" dirty="0" smtClean="0"/>
                        <a:t>有所得の就業者</a:t>
                      </a:r>
                      <a:r>
                        <a:rPr kumimoji="1" lang="en-US" altLang="ja-JP" sz="2000" dirty="0" smtClean="0"/>
                        <a:t>9987</a:t>
                      </a:r>
                      <a:r>
                        <a:rPr kumimoji="1" lang="ja-JP" altLang="en-US" sz="2000" dirty="0" smtClean="0"/>
                        <a:t>サンプル</a:t>
                      </a:r>
                      <a:endParaRPr kumimoji="1" lang="en-US" altLang="ja-JP" sz="2000" dirty="0" smtClean="0"/>
                    </a:p>
                    <a:p>
                      <a:r>
                        <a:rPr kumimoji="1" lang="ja-JP" altLang="en-US" sz="2000" dirty="0" smtClean="0"/>
                        <a:t>文系学部</a:t>
                      </a:r>
                      <a:r>
                        <a:rPr kumimoji="1" lang="en-US" altLang="ja-JP" sz="2000" dirty="0" smtClean="0"/>
                        <a:t>6726</a:t>
                      </a:r>
                      <a:r>
                        <a:rPr kumimoji="1" lang="ja-JP" altLang="en-US" sz="2000" dirty="0" smtClean="0"/>
                        <a:t>サンプル・理系学部</a:t>
                      </a:r>
                      <a:r>
                        <a:rPr kumimoji="1" lang="en-US" altLang="ja-JP" sz="2000" dirty="0" smtClean="0"/>
                        <a:t>3207</a:t>
                      </a:r>
                      <a:r>
                        <a:rPr kumimoji="1" lang="ja-JP" altLang="en-US" sz="2000" dirty="0" smtClean="0"/>
                        <a:t>サンプル・</a:t>
                      </a:r>
                      <a:endParaRPr kumimoji="1" lang="en-US" altLang="ja-JP" sz="2000" dirty="0" smtClean="0"/>
                    </a:p>
                    <a:p>
                      <a:r>
                        <a:rPr kumimoji="1" lang="ja-JP" altLang="en-US" sz="2000" dirty="0" smtClean="0"/>
                        <a:t>文理不明</a:t>
                      </a:r>
                      <a:r>
                        <a:rPr kumimoji="1" lang="en-US" altLang="ja-JP" sz="2000" dirty="0" smtClean="0"/>
                        <a:t>54</a:t>
                      </a:r>
                      <a:r>
                        <a:rPr kumimoji="1" lang="ja-JP" altLang="en-US" sz="2000" dirty="0" smtClean="0"/>
                        <a:t>サンプル</a:t>
                      </a:r>
                    </a:p>
                  </a:txBody>
                  <a:tcPr anchor="ctr"/>
                </a:tc>
              </a:tr>
            </a:tbl>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17</a:t>
            </a:fld>
            <a:endParaRPr kumimoji="1" lang="ja-JP" altLang="en-US"/>
          </a:p>
        </p:txBody>
      </p:sp>
    </p:spTree>
    <p:extLst>
      <p:ext uri="{BB962C8B-B14F-4D97-AF65-F5344CB8AC3E}">
        <p14:creationId xmlns:p14="http://schemas.microsoft.com/office/powerpoint/2010/main" val="259667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t>学習指導要領の変遷</a:t>
            </a:r>
            <a:endParaRPr kumimoji="1" lang="ja-JP" altLang="en-US" sz="2400" dirty="0"/>
          </a:p>
        </p:txBody>
      </p:sp>
      <p:graphicFrame>
        <p:nvGraphicFramePr>
          <p:cNvPr id="6" name="コンテンツ プレースホルダ 5"/>
          <p:cNvGraphicFramePr>
            <a:graphicFrameLocks noGrp="1"/>
          </p:cNvGraphicFramePr>
          <p:nvPr>
            <p:ph idx="1"/>
          </p:nvPr>
        </p:nvGraphicFramePr>
        <p:xfrm>
          <a:off x="323528" y="1412776"/>
          <a:ext cx="8229600" cy="4370400"/>
        </p:xfrm>
        <a:graphic>
          <a:graphicData uri="http://schemas.openxmlformats.org/drawingml/2006/table">
            <a:tbl>
              <a:tblPr firstRow="1" firstCol="1" bandRow="1">
                <a:tableStyleId>{5C22544A-7EE6-4342-B048-85BDC9FD1C3A}</a:tableStyleId>
              </a:tblPr>
              <a:tblGrid>
                <a:gridCol w="1371600"/>
                <a:gridCol w="1299592"/>
                <a:gridCol w="1299592"/>
                <a:gridCol w="1515616"/>
                <a:gridCol w="1371600"/>
                <a:gridCol w="1371600"/>
              </a:tblGrid>
              <a:tr h="792000">
                <a:tc>
                  <a:txBody>
                    <a:bodyPr/>
                    <a:lstStyle/>
                    <a:p>
                      <a:pPr algn="ctr">
                        <a:spcAft>
                          <a:spcPts val="0"/>
                        </a:spcAft>
                      </a:pPr>
                      <a:r>
                        <a:rPr lang="ja-JP" sz="1800" b="1" kern="100" dirty="0">
                          <a:latin typeface="+mn-ea"/>
                          <a:ea typeface="+mn-ea"/>
                          <a:cs typeface="Times New Roman"/>
                        </a:rPr>
                        <a:t>キーワード</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ja-JP" sz="1800" b="1" kern="100" dirty="0">
                          <a:latin typeface="+mn-ea"/>
                          <a:ea typeface="+mn-ea"/>
                          <a:cs typeface="Times New Roman"/>
                        </a:rPr>
                        <a:t>改訂</a:t>
                      </a:r>
                      <a:endParaRPr lang="ja-JP" sz="1800" kern="100" dirty="0">
                        <a:latin typeface="+mn-ea"/>
                        <a:ea typeface="+mn-ea"/>
                        <a:cs typeface="Times New Roman"/>
                      </a:endParaRPr>
                    </a:p>
                    <a:p>
                      <a:pPr algn="ctr">
                        <a:spcAft>
                          <a:spcPts val="0"/>
                        </a:spcAft>
                      </a:pPr>
                      <a:r>
                        <a:rPr lang="ja-JP" sz="1800" b="1" kern="100" dirty="0">
                          <a:latin typeface="+mn-ea"/>
                          <a:ea typeface="+mn-ea"/>
                          <a:cs typeface="Times New Roman"/>
                        </a:rPr>
                        <a:t>（高校）</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ja-JP" sz="1800" b="1" kern="100" dirty="0">
                          <a:latin typeface="+mn-ea"/>
                          <a:ea typeface="+mn-ea"/>
                          <a:cs typeface="Times New Roman"/>
                        </a:rPr>
                        <a:t>実施</a:t>
                      </a:r>
                      <a:endParaRPr lang="ja-JP" sz="1800" kern="100" dirty="0">
                        <a:latin typeface="+mn-ea"/>
                        <a:ea typeface="+mn-ea"/>
                        <a:cs typeface="Times New Roman"/>
                      </a:endParaRPr>
                    </a:p>
                    <a:p>
                      <a:pPr algn="ctr">
                        <a:spcAft>
                          <a:spcPts val="0"/>
                        </a:spcAft>
                      </a:pPr>
                      <a:r>
                        <a:rPr lang="ja-JP" sz="1800" b="1" kern="100" dirty="0">
                          <a:latin typeface="+mn-ea"/>
                          <a:ea typeface="+mn-ea"/>
                          <a:cs typeface="Times New Roman"/>
                        </a:rPr>
                        <a:t>（高校）</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ja-JP" sz="1800" b="1" kern="100" dirty="0">
                          <a:latin typeface="+mn-ea"/>
                          <a:ea typeface="+mn-ea"/>
                          <a:cs typeface="Times New Roman"/>
                        </a:rPr>
                        <a:t>該当者</a:t>
                      </a:r>
                      <a:endParaRPr lang="ja-JP" sz="1800" kern="100" dirty="0">
                        <a:latin typeface="+mn-ea"/>
                        <a:ea typeface="+mn-ea"/>
                        <a:cs typeface="Times New Roman"/>
                      </a:endParaRPr>
                    </a:p>
                  </a:txBody>
                  <a:tcPr marL="68580" marR="68580" marT="0" marB="0" anchor="ctr"/>
                </a:tc>
                <a:tc>
                  <a:txBody>
                    <a:bodyPr/>
                    <a:lstStyle/>
                    <a:p>
                      <a:pPr algn="ctr"/>
                      <a:r>
                        <a:rPr kumimoji="1" lang="ja-JP" altLang="en-US" sz="1800" dirty="0" smtClean="0"/>
                        <a:t>該当</a:t>
                      </a:r>
                      <a:endParaRPr kumimoji="1" lang="en-US" altLang="ja-JP" sz="1800" dirty="0" smtClean="0"/>
                    </a:p>
                    <a:p>
                      <a:pPr algn="ctr"/>
                      <a:r>
                        <a:rPr kumimoji="1" lang="ja-JP" altLang="en-US" sz="1800" dirty="0" smtClean="0"/>
                        <a:t>サンプル数</a:t>
                      </a:r>
                      <a:endParaRPr kumimoji="1" lang="ja-JP" altLang="en-US" sz="1800" dirty="0"/>
                    </a:p>
                  </a:txBody>
                  <a:tcPr anchor="ctr"/>
                </a:tc>
                <a:tc>
                  <a:txBody>
                    <a:bodyPr/>
                    <a:lstStyle/>
                    <a:p>
                      <a:pPr algn="ctr"/>
                      <a:r>
                        <a:rPr kumimoji="1" lang="ja-JP" altLang="en-US" sz="1800" dirty="0" smtClean="0"/>
                        <a:t>該当</a:t>
                      </a:r>
                      <a:endParaRPr kumimoji="1" lang="en-US" altLang="ja-JP" sz="1800" dirty="0" smtClean="0"/>
                    </a:p>
                    <a:p>
                      <a:pPr algn="ctr"/>
                      <a:r>
                        <a:rPr kumimoji="1" lang="ja-JP" altLang="en-US" sz="1800" dirty="0" smtClean="0"/>
                        <a:t>サンプル数</a:t>
                      </a:r>
                      <a:endParaRPr kumimoji="1" lang="en-US" altLang="ja-JP" sz="1800" dirty="0" smtClean="0"/>
                    </a:p>
                    <a:p>
                      <a:pPr algn="ctr"/>
                      <a:r>
                        <a:rPr kumimoji="1" lang="ja-JP" altLang="en-US" sz="1800" dirty="0" smtClean="0"/>
                        <a:t>（就業者）</a:t>
                      </a:r>
                      <a:endParaRPr kumimoji="1" lang="ja-JP" altLang="en-US" sz="1800" dirty="0"/>
                    </a:p>
                  </a:txBody>
                  <a:tcPr anchor="ctr"/>
                </a:tc>
              </a:tr>
              <a:tr h="576000">
                <a:tc>
                  <a:txBody>
                    <a:bodyPr/>
                    <a:lstStyle/>
                    <a:p>
                      <a:pPr algn="ctr">
                        <a:spcAft>
                          <a:spcPts val="0"/>
                        </a:spcAft>
                      </a:pPr>
                      <a:endParaRPr lang="ja-JP" sz="1800" kern="100" dirty="0">
                        <a:latin typeface="+mn-ea"/>
                        <a:ea typeface="+mn-ea"/>
                        <a:cs typeface="Times New Roman"/>
                      </a:endParaRPr>
                    </a:p>
                  </a:txBody>
                  <a:tcPr marL="68580" marR="68580" marT="0" marB="0" anchor="ctr"/>
                </a:tc>
                <a:tc>
                  <a:txBody>
                    <a:bodyPr/>
                    <a:lstStyle/>
                    <a:p>
                      <a:pPr algn="ctr">
                        <a:spcAft>
                          <a:spcPts val="0"/>
                        </a:spcAft>
                      </a:pPr>
                      <a:r>
                        <a:rPr lang="en-US" sz="1600" kern="100" dirty="0">
                          <a:latin typeface="+mn-lt"/>
                          <a:ea typeface="+mn-ea"/>
                          <a:cs typeface="Times New Roman"/>
                        </a:rPr>
                        <a:t>1955</a:t>
                      </a:r>
                      <a:r>
                        <a:rPr lang="ja-JP" sz="1600" kern="100" dirty="0">
                          <a:latin typeface="+mn-lt"/>
                          <a:ea typeface="+mn-ea"/>
                          <a:cs typeface="Times New Roman"/>
                        </a:rPr>
                        <a:t>年</a:t>
                      </a:r>
                      <a:r>
                        <a:rPr lang="en-US" sz="1600" kern="100" dirty="0">
                          <a:latin typeface="+mn-lt"/>
                          <a:ea typeface="+mn-ea"/>
                          <a:cs typeface="Times New Roman"/>
                        </a:rPr>
                        <a:t>12</a:t>
                      </a:r>
                      <a:r>
                        <a:rPr lang="ja-JP" sz="1600" kern="100" dirty="0">
                          <a:latin typeface="+mn-lt"/>
                          <a:ea typeface="+mn-ea"/>
                          <a:cs typeface="Times New Roman"/>
                        </a:rPr>
                        <a:t>月</a:t>
                      </a:r>
                    </a:p>
                  </a:txBody>
                  <a:tcPr marL="68580" marR="68580" marT="0" marB="0" anchor="ctr"/>
                </a:tc>
                <a:tc>
                  <a:txBody>
                    <a:bodyPr/>
                    <a:lstStyle/>
                    <a:p>
                      <a:pPr algn="ctr">
                        <a:spcAft>
                          <a:spcPts val="0"/>
                        </a:spcAft>
                      </a:pPr>
                      <a:r>
                        <a:rPr lang="en-US" sz="1600" kern="100" dirty="0">
                          <a:latin typeface="+mn-lt"/>
                          <a:ea typeface="+mn-ea"/>
                          <a:cs typeface="Times New Roman"/>
                        </a:rPr>
                        <a:t>1956</a:t>
                      </a:r>
                      <a:r>
                        <a:rPr lang="ja-JP" sz="1600" kern="100" dirty="0">
                          <a:latin typeface="+mn-lt"/>
                          <a:ea typeface="+mn-ea"/>
                          <a:cs typeface="Times New Roman"/>
                        </a:rPr>
                        <a:t>年度</a:t>
                      </a:r>
                    </a:p>
                  </a:txBody>
                  <a:tcPr marL="68580" marR="68580" marT="0" marB="0" anchor="ctr"/>
                </a:tc>
                <a:tc>
                  <a:txBody>
                    <a:bodyPr/>
                    <a:lstStyle/>
                    <a:p>
                      <a:pPr algn="ctr">
                        <a:spcAft>
                          <a:spcPts val="0"/>
                        </a:spcAft>
                      </a:pPr>
                      <a:r>
                        <a:rPr lang="en-US" sz="1600" kern="100" dirty="0">
                          <a:latin typeface="+mn-lt"/>
                          <a:ea typeface="+mn-ea"/>
                          <a:cs typeface="Times New Roman"/>
                        </a:rPr>
                        <a:t>1940</a:t>
                      </a:r>
                      <a:r>
                        <a:rPr lang="ja-JP" sz="1600" kern="100" dirty="0">
                          <a:latin typeface="+mn-lt"/>
                          <a:ea typeface="+mn-ea"/>
                          <a:cs typeface="Times New Roman"/>
                        </a:rPr>
                        <a:t>年</a:t>
                      </a:r>
                      <a:r>
                        <a:rPr lang="en-US" sz="1600" kern="100" dirty="0">
                          <a:latin typeface="+mn-lt"/>
                          <a:ea typeface="+mn-ea"/>
                          <a:cs typeface="Times New Roman"/>
                        </a:rPr>
                        <a:t>4</a:t>
                      </a:r>
                      <a:r>
                        <a:rPr lang="ja-JP" sz="1600" kern="100" dirty="0">
                          <a:latin typeface="+mn-lt"/>
                          <a:ea typeface="+mn-ea"/>
                          <a:cs typeface="Times New Roman"/>
                        </a:rPr>
                        <a:t>月生～</a:t>
                      </a:r>
                    </a:p>
                  </a:txBody>
                  <a:tcPr marL="68580" marR="68580" marT="0" marB="0" anchor="ctr"/>
                </a:tc>
                <a:tc rowSpan="3">
                  <a:txBody>
                    <a:bodyPr/>
                    <a:lstStyle/>
                    <a:p>
                      <a:pPr algn="ctr">
                        <a:spcAft>
                          <a:spcPts val="0"/>
                        </a:spcAft>
                      </a:pPr>
                      <a:r>
                        <a:rPr lang="en-US" sz="1600" kern="100" dirty="0" smtClean="0">
                          <a:latin typeface="+mn-lt"/>
                          <a:ea typeface="+mn-ea"/>
                          <a:cs typeface="Times New Roman"/>
                        </a:rPr>
                        <a:t>5016</a:t>
                      </a:r>
                    </a:p>
                    <a:p>
                      <a:pPr algn="ctr">
                        <a:spcAft>
                          <a:spcPts val="0"/>
                        </a:spcAft>
                      </a:pPr>
                      <a:r>
                        <a:rPr lang="ja-JP" altLang="en-US" sz="1600" kern="100" dirty="0" smtClean="0">
                          <a:latin typeface="+mn-lt"/>
                          <a:ea typeface="+mn-ea"/>
                          <a:cs typeface="Times New Roman"/>
                        </a:rPr>
                        <a:t>（</a:t>
                      </a:r>
                      <a:r>
                        <a:rPr lang="ja-JP" sz="1600" kern="100" dirty="0" smtClean="0">
                          <a:latin typeface="+mn-lt"/>
                          <a:ea typeface="+mn-ea"/>
                          <a:cs typeface="Times New Roman"/>
                        </a:rPr>
                        <a:t>ゆとり</a:t>
                      </a:r>
                      <a:endParaRPr lang="en-US" altLang="ja-JP" sz="1600" kern="100" dirty="0" smtClean="0">
                        <a:latin typeface="+mn-lt"/>
                        <a:ea typeface="+mn-ea"/>
                        <a:cs typeface="Times New Roman"/>
                      </a:endParaRPr>
                    </a:p>
                    <a:p>
                      <a:pPr algn="ctr">
                        <a:spcAft>
                          <a:spcPts val="0"/>
                        </a:spcAft>
                      </a:pPr>
                      <a:r>
                        <a:rPr lang="ja-JP" sz="1600" kern="100" dirty="0" smtClean="0">
                          <a:latin typeface="+mn-lt"/>
                          <a:ea typeface="+mn-ea"/>
                          <a:cs typeface="Times New Roman"/>
                        </a:rPr>
                        <a:t>以前</a:t>
                      </a:r>
                      <a:r>
                        <a:rPr lang="ja-JP" altLang="en-US" sz="1600" kern="100" dirty="0" smtClean="0">
                          <a:latin typeface="+mn-lt"/>
                          <a:ea typeface="+mn-ea"/>
                          <a:cs typeface="Times New Roman"/>
                        </a:rPr>
                        <a:t>）</a:t>
                      </a:r>
                      <a:endParaRPr lang="ja-JP" sz="1600" kern="100" dirty="0">
                        <a:latin typeface="+mn-lt"/>
                        <a:ea typeface="+mn-ea"/>
                        <a:cs typeface="Times New Roman"/>
                      </a:endParaRPr>
                    </a:p>
                  </a:txBody>
                  <a:tcPr marL="68580" marR="68580" marT="0" marB="0" anchor="ctr"/>
                </a:tc>
                <a:tc rowSpan="3">
                  <a:txBody>
                    <a:bodyPr/>
                    <a:lstStyle/>
                    <a:p>
                      <a:pPr algn="ctr">
                        <a:spcAft>
                          <a:spcPts val="0"/>
                        </a:spcAft>
                      </a:pPr>
                      <a:r>
                        <a:rPr lang="en-US" sz="1600" kern="100" dirty="0">
                          <a:latin typeface="+mn-lt"/>
                          <a:ea typeface="+mn-ea"/>
                          <a:cs typeface="Times New Roman"/>
                        </a:rPr>
                        <a:t>4520</a:t>
                      </a:r>
                      <a:endParaRPr lang="ja-JP" sz="1600" kern="100" dirty="0">
                        <a:latin typeface="+mn-lt"/>
                        <a:ea typeface="+mn-ea"/>
                        <a:cs typeface="Times New Roman"/>
                      </a:endParaRPr>
                    </a:p>
                  </a:txBody>
                  <a:tcPr marL="68580" marR="68580" marT="0" marB="0" anchor="ctr"/>
                </a:tc>
              </a:tr>
              <a:tr h="576000">
                <a:tc>
                  <a:txBody>
                    <a:bodyPr/>
                    <a:lstStyle/>
                    <a:p>
                      <a:pPr algn="ctr">
                        <a:spcAft>
                          <a:spcPts val="0"/>
                        </a:spcAft>
                      </a:pPr>
                      <a:r>
                        <a:rPr lang="ja-JP" sz="1800" b="1" kern="100" dirty="0">
                          <a:latin typeface="+mn-ea"/>
                          <a:ea typeface="+mn-ea"/>
                          <a:cs typeface="Times New Roman"/>
                        </a:rPr>
                        <a:t>教科学習</a:t>
                      </a:r>
                      <a:r>
                        <a:rPr lang="ja-JP" sz="1800" b="1" kern="100" dirty="0" smtClean="0">
                          <a:latin typeface="+mn-ea"/>
                          <a:ea typeface="+mn-ea"/>
                          <a:cs typeface="Times New Roman"/>
                        </a:rPr>
                        <a:t>の</a:t>
                      </a:r>
                      <a:endParaRPr lang="en-US" altLang="ja-JP" sz="1800" b="1" kern="100" dirty="0" smtClean="0">
                        <a:latin typeface="+mn-ea"/>
                        <a:ea typeface="+mn-ea"/>
                        <a:cs typeface="Times New Roman"/>
                      </a:endParaRPr>
                    </a:p>
                    <a:p>
                      <a:pPr algn="ctr">
                        <a:spcAft>
                          <a:spcPts val="0"/>
                        </a:spcAft>
                      </a:pPr>
                      <a:r>
                        <a:rPr lang="ja-JP" sz="1800" b="1" kern="100" dirty="0" smtClean="0">
                          <a:latin typeface="+mn-ea"/>
                          <a:ea typeface="+mn-ea"/>
                          <a:cs typeface="Times New Roman"/>
                        </a:rPr>
                        <a:t>系統性</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en-US" sz="1600" kern="100" dirty="0">
                          <a:latin typeface="+mn-lt"/>
                          <a:ea typeface="+mn-ea"/>
                          <a:cs typeface="Times New Roman"/>
                        </a:rPr>
                        <a:t>1960</a:t>
                      </a:r>
                      <a:r>
                        <a:rPr lang="ja-JP" sz="1600" kern="100" dirty="0">
                          <a:latin typeface="+mn-lt"/>
                          <a:ea typeface="+mn-ea"/>
                          <a:cs typeface="Times New Roman"/>
                        </a:rPr>
                        <a:t>年</a:t>
                      </a:r>
                      <a:r>
                        <a:rPr lang="en-US" sz="1600" kern="100" dirty="0">
                          <a:latin typeface="+mn-lt"/>
                          <a:ea typeface="+mn-ea"/>
                          <a:cs typeface="Times New Roman"/>
                        </a:rPr>
                        <a:t>10</a:t>
                      </a:r>
                      <a:r>
                        <a:rPr lang="ja-JP" sz="1600" kern="100" dirty="0">
                          <a:latin typeface="+mn-lt"/>
                          <a:ea typeface="+mn-ea"/>
                          <a:cs typeface="Times New Roman"/>
                        </a:rPr>
                        <a:t>月</a:t>
                      </a:r>
                    </a:p>
                  </a:txBody>
                  <a:tcPr marL="68580" marR="68580" marT="0" marB="0" anchor="ctr"/>
                </a:tc>
                <a:tc>
                  <a:txBody>
                    <a:bodyPr/>
                    <a:lstStyle/>
                    <a:p>
                      <a:pPr algn="ctr">
                        <a:spcAft>
                          <a:spcPts val="0"/>
                        </a:spcAft>
                      </a:pPr>
                      <a:r>
                        <a:rPr lang="en-US" sz="1600" kern="100" dirty="0">
                          <a:latin typeface="+mn-lt"/>
                          <a:ea typeface="+mn-ea"/>
                          <a:cs typeface="Times New Roman"/>
                        </a:rPr>
                        <a:t>1963</a:t>
                      </a:r>
                      <a:r>
                        <a:rPr lang="ja-JP" sz="1600" kern="100" dirty="0">
                          <a:latin typeface="+mn-lt"/>
                          <a:ea typeface="+mn-ea"/>
                          <a:cs typeface="Times New Roman"/>
                        </a:rPr>
                        <a:t>年度</a:t>
                      </a:r>
                    </a:p>
                  </a:txBody>
                  <a:tcPr marL="68580" marR="68580" marT="0" marB="0" anchor="ctr"/>
                </a:tc>
                <a:tc>
                  <a:txBody>
                    <a:bodyPr/>
                    <a:lstStyle/>
                    <a:p>
                      <a:pPr algn="ctr">
                        <a:spcAft>
                          <a:spcPts val="0"/>
                        </a:spcAft>
                      </a:pPr>
                      <a:r>
                        <a:rPr lang="en-US" sz="1600" kern="100" dirty="0">
                          <a:latin typeface="+mn-lt"/>
                          <a:ea typeface="+mn-ea"/>
                          <a:cs typeface="Times New Roman"/>
                        </a:rPr>
                        <a:t>1947</a:t>
                      </a:r>
                      <a:r>
                        <a:rPr lang="ja-JP" sz="1600" kern="100" dirty="0">
                          <a:latin typeface="+mn-lt"/>
                          <a:ea typeface="+mn-ea"/>
                          <a:cs typeface="Times New Roman"/>
                        </a:rPr>
                        <a:t>年</a:t>
                      </a:r>
                      <a:r>
                        <a:rPr lang="en-US" sz="1600" kern="100" dirty="0">
                          <a:latin typeface="+mn-lt"/>
                          <a:ea typeface="+mn-ea"/>
                          <a:cs typeface="Times New Roman"/>
                        </a:rPr>
                        <a:t>4</a:t>
                      </a:r>
                      <a:r>
                        <a:rPr lang="ja-JP" sz="1600" kern="100" dirty="0">
                          <a:latin typeface="+mn-lt"/>
                          <a:ea typeface="+mn-ea"/>
                          <a:cs typeface="Times New Roman"/>
                        </a:rPr>
                        <a:t>月生～</a:t>
                      </a:r>
                    </a:p>
                  </a:txBody>
                  <a:tcPr marL="68580" marR="68580" marT="0" marB="0" anchor="ctr"/>
                </a:tc>
                <a:tc vMerge="1">
                  <a:txBody>
                    <a:bodyPr/>
                    <a:lstStyle/>
                    <a:p>
                      <a:endParaRPr kumimoji="1" lang="ja-JP" altLang="en-US"/>
                    </a:p>
                  </a:txBody>
                  <a:tcPr/>
                </a:tc>
                <a:tc vMerge="1">
                  <a:txBody>
                    <a:bodyPr/>
                    <a:lstStyle/>
                    <a:p>
                      <a:endParaRPr kumimoji="1" lang="ja-JP" altLang="en-US"/>
                    </a:p>
                  </a:txBody>
                  <a:tcPr/>
                </a:tc>
              </a:tr>
              <a:tr h="576000">
                <a:tc>
                  <a:txBody>
                    <a:bodyPr/>
                    <a:lstStyle/>
                    <a:p>
                      <a:pPr algn="ctr">
                        <a:spcAft>
                          <a:spcPts val="0"/>
                        </a:spcAft>
                      </a:pPr>
                      <a:r>
                        <a:rPr lang="ja-JP" sz="1800" b="1" kern="100" dirty="0">
                          <a:latin typeface="+mn-ea"/>
                          <a:ea typeface="+mn-ea"/>
                          <a:cs typeface="Times New Roman"/>
                        </a:rPr>
                        <a:t>教育課程</a:t>
                      </a:r>
                      <a:r>
                        <a:rPr lang="ja-JP" sz="1800" b="1" kern="100" dirty="0" smtClean="0">
                          <a:latin typeface="+mn-ea"/>
                          <a:ea typeface="+mn-ea"/>
                          <a:cs typeface="Times New Roman"/>
                        </a:rPr>
                        <a:t>の</a:t>
                      </a:r>
                      <a:endParaRPr lang="en-US" altLang="ja-JP" sz="1800" b="1" kern="100" dirty="0" smtClean="0">
                        <a:latin typeface="+mn-ea"/>
                        <a:ea typeface="+mn-ea"/>
                        <a:cs typeface="Times New Roman"/>
                      </a:endParaRPr>
                    </a:p>
                    <a:p>
                      <a:pPr algn="ctr">
                        <a:spcAft>
                          <a:spcPts val="0"/>
                        </a:spcAft>
                      </a:pPr>
                      <a:r>
                        <a:rPr lang="ja-JP" sz="1800" b="1" kern="100" dirty="0" smtClean="0">
                          <a:latin typeface="+mn-ea"/>
                          <a:ea typeface="+mn-ea"/>
                          <a:cs typeface="Times New Roman"/>
                        </a:rPr>
                        <a:t>現代化</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en-US" sz="1600" kern="100" dirty="0">
                          <a:latin typeface="+mn-lt"/>
                          <a:ea typeface="+mn-ea"/>
                          <a:cs typeface="Times New Roman"/>
                        </a:rPr>
                        <a:t>1970</a:t>
                      </a:r>
                      <a:r>
                        <a:rPr lang="ja-JP" sz="1600" kern="100" dirty="0">
                          <a:latin typeface="+mn-lt"/>
                          <a:ea typeface="+mn-ea"/>
                          <a:cs typeface="Times New Roman"/>
                        </a:rPr>
                        <a:t>年</a:t>
                      </a:r>
                      <a:r>
                        <a:rPr lang="en-US" sz="1600" kern="100" dirty="0">
                          <a:latin typeface="+mn-lt"/>
                          <a:ea typeface="+mn-ea"/>
                          <a:cs typeface="Times New Roman"/>
                        </a:rPr>
                        <a:t>10</a:t>
                      </a:r>
                      <a:r>
                        <a:rPr lang="ja-JP" sz="1600" kern="100" dirty="0">
                          <a:latin typeface="+mn-lt"/>
                          <a:ea typeface="+mn-ea"/>
                          <a:cs typeface="Times New Roman"/>
                        </a:rPr>
                        <a:t>月</a:t>
                      </a:r>
                    </a:p>
                  </a:txBody>
                  <a:tcPr marL="68580" marR="68580" marT="0" marB="0" anchor="ctr"/>
                </a:tc>
                <a:tc>
                  <a:txBody>
                    <a:bodyPr/>
                    <a:lstStyle/>
                    <a:p>
                      <a:pPr algn="ctr">
                        <a:spcAft>
                          <a:spcPts val="0"/>
                        </a:spcAft>
                      </a:pPr>
                      <a:r>
                        <a:rPr lang="en-US" sz="1600" kern="100" dirty="0">
                          <a:latin typeface="+mn-lt"/>
                          <a:ea typeface="+mn-ea"/>
                          <a:cs typeface="Times New Roman"/>
                        </a:rPr>
                        <a:t>1973</a:t>
                      </a:r>
                      <a:r>
                        <a:rPr lang="ja-JP" sz="1600" kern="100" dirty="0">
                          <a:latin typeface="+mn-lt"/>
                          <a:ea typeface="+mn-ea"/>
                          <a:cs typeface="Times New Roman"/>
                        </a:rPr>
                        <a:t>年度</a:t>
                      </a:r>
                    </a:p>
                  </a:txBody>
                  <a:tcPr marL="68580" marR="68580" marT="0" marB="0" anchor="ctr"/>
                </a:tc>
                <a:tc>
                  <a:txBody>
                    <a:bodyPr/>
                    <a:lstStyle/>
                    <a:p>
                      <a:pPr algn="ctr">
                        <a:spcAft>
                          <a:spcPts val="0"/>
                        </a:spcAft>
                      </a:pPr>
                      <a:r>
                        <a:rPr lang="en-US" sz="1600" kern="100" dirty="0">
                          <a:latin typeface="+mn-lt"/>
                          <a:ea typeface="+mn-ea"/>
                          <a:cs typeface="Times New Roman"/>
                        </a:rPr>
                        <a:t>1957</a:t>
                      </a:r>
                      <a:r>
                        <a:rPr lang="ja-JP" sz="1600" kern="100" dirty="0">
                          <a:latin typeface="+mn-lt"/>
                          <a:ea typeface="+mn-ea"/>
                          <a:cs typeface="Times New Roman"/>
                        </a:rPr>
                        <a:t>年</a:t>
                      </a:r>
                      <a:r>
                        <a:rPr lang="en-US" sz="1600" kern="100" dirty="0">
                          <a:latin typeface="+mn-lt"/>
                          <a:ea typeface="+mn-ea"/>
                          <a:cs typeface="Times New Roman"/>
                        </a:rPr>
                        <a:t>4</a:t>
                      </a:r>
                      <a:r>
                        <a:rPr lang="ja-JP" sz="1600" kern="100" dirty="0">
                          <a:latin typeface="+mn-lt"/>
                          <a:ea typeface="+mn-ea"/>
                          <a:cs typeface="Times New Roman"/>
                        </a:rPr>
                        <a:t>月生～</a:t>
                      </a:r>
                    </a:p>
                  </a:txBody>
                  <a:tcPr marL="68580" marR="68580" marT="0" marB="0" anchor="ctr"/>
                </a:tc>
                <a:tc vMerge="1">
                  <a:txBody>
                    <a:bodyPr/>
                    <a:lstStyle/>
                    <a:p>
                      <a:endParaRPr kumimoji="1" lang="ja-JP" altLang="en-US"/>
                    </a:p>
                  </a:txBody>
                  <a:tcPr/>
                </a:tc>
                <a:tc vMerge="1">
                  <a:txBody>
                    <a:bodyPr/>
                    <a:lstStyle/>
                    <a:p>
                      <a:endParaRPr kumimoji="1" lang="ja-JP" altLang="en-US"/>
                    </a:p>
                  </a:txBody>
                  <a:tcPr/>
                </a:tc>
              </a:tr>
              <a:tr h="576000">
                <a:tc>
                  <a:txBody>
                    <a:bodyPr/>
                    <a:lstStyle/>
                    <a:p>
                      <a:pPr algn="ctr">
                        <a:spcAft>
                          <a:spcPts val="0"/>
                        </a:spcAft>
                      </a:pPr>
                      <a:r>
                        <a:rPr lang="ja-JP" sz="1800" b="1" kern="100" dirty="0">
                          <a:latin typeface="+mn-ea"/>
                          <a:ea typeface="+mn-ea"/>
                          <a:cs typeface="Times New Roman"/>
                        </a:rPr>
                        <a:t>ゆとり</a:t>
                      </a:r>
                      <a:r>
                        <a:rPr lang="ja-JP" sz="1800" b="1" kern="100" dirty="0" smtClean="0">
                          <a:latin typeface="+mn-ea"/>
                          <a:ea typeface="+mn-ea"/>
                          <a:cs typeface="Times New Roman"/>
                        </a:rPr>
                        <a:t>と</a:t>
                      </a:r>
                      <a:endParaRPr lang="en-US" altLang="ja-JP" sz="1800" b="1" kern="100" dirty="0" smtClean="0">
                        <a:latin typeface="+mn-ea"/>
                        <a:ea typeface="+mn-ea"/>
                        <a:cs typeface="Times New Roman"/>
                      </a:endParaRPr>
                    </a:p>
                    <a:p>
                      <a:pPr algn="ctr">
                        <a:spcAft>
                          <a:spcPts val="0"/>
                        </a:spcAft>
                      </a:pPr>
                      <a:r>
                        <a:rPr lang="ja-JP" sz="1800" b="1" kern="100" dirty="0" smtClean="0">
                          <a:latin typeface="+mn-ea"/>
                          <a:ea typeface="+mn-ea"/>
                          <a:cs typeface="Times New Roman"/>
                        </a:rPr>
                        <a:t>充実</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en-US" sz="1600" kern="100">
                          <a:latin typeface="+mn-lt"/>
                          <a:ea typeface="+mn-ea"/>
                          <a:cs typeface="Times New Roman"/>
                        </a:rPr>
                        <a:t>1978</a:t>
                      </a:r>
                      <a:r>
                        <a:rPr lang="ja-JP" sz="1600" kern="100">
                          <a:latin typeface="+mn-lt"/>
                          <a:ea typeface="+mn-ea"/>
                          <a:cs typeface="Times New Roman"/>
                        </a:rPr>
                        <a:t>年</a:t>
                      </a:r>
                      <a:r>
                        <a:rPr lang="en-US" sz="1600" kern="100">
                          <a:latin typeface="+mn-lt"/>
                          <a:ea typeface="+mn-ea"/>
                          <a:cs typeface="Times New Roman"/>
                        </a:rPr>
                        <a:t>8</a:t>
                      </a:r>
                      <a:r>
                        <a:rPr lang="ja-JP" sz="1600" kern="100">
                          <a:latin typeface="+mn-lt"/>
                          <a:ea typeface="+mn-ea"/>
                          <a:cs typeface="Times New Roman"/>
                        </a:rPr>
                        <a:t>月</a:t>
                      </a:r>
                    </a:p>
                  </a:txBody>
                  <a:tcPr marL="68580" marR="68580" marT="0" marB="0" anchor="ctr"/>
                </a:tc>
                <a:tc>
                  <a:txBody>
                    <a:bodyPr/>
                    <a:lstStyle/>
                    <a:p>
                      <a:pPr algn="ctr">
                        <a:spcAft>
                          <a:spcPts val="0"/>
                        </a:spcAft>
                      </a:pPr>
                      <a:r>
                        <a:rPr lang="en-US" sz="1600" kern="100" dirty="0">
                          <a:latin typeface="+mn-lt"/>
                          <a:ea typeface="+mn-ea"/>
                          <a:cs typeface="Times New Roman"/>
                        </a:rPr>
                        <a:t>1982</a:t>
                      </a:r>
                      <a:r>
                        <a:rPr lang="ja-JP" sz="1600" kern="100" dirty="0">
                          <a:latin typeface="+mn-lt"/>
                          <a:ea typeface="+mn-ea"/>
                          <a:cs typeface="Times New Roman"/>
                        </a:rPr>
                        <a:t>年度</a:t>
                      </a:r>
                    </a:p>
                  </a:txBody>
                  <a:tcPr marL="68580" marR="68580" marT="0" marB="0" anchor="ctr"/>
                </a:tc>
                <a:tc>
                  <a:txBody>
                    <a:bodyPr/>
                    <a:lstStyle/>
                    <a:p>
                      <a:pPr algn="ctr">
                        <a:spcAft>
                          <a:spcPts val="0"/>
                        </a:spcAft>
                      </a:pPr>
                      <a:r>
                        <a:rPr lang="en-US" sz="1600" kern="100" dirty="0">
                          <a:latin typeface="+mn-lt"/>
                          <a:ea typeface="+mn-ea"/>
                          <a:cs typeface="Times New Roman"/>
                        </a:rPr>
                        <a:t>1966</a:t>
                      </a:r>
                      <a:r>
                        <a:rPr lang="ja-JP" sz="1600" kern="100" dirty="0">
                          <a:latin typeface="+mn-lt"/>
                          <a:ea typeface="+mn-ea"/>
                          <a:cs typeface="Times New Roman"/>
                        </a:rPr>
                        <a:t>年</a:t>
                      </a:r>
                      <a:r>
                        <a:rPr lang="en-US" sz="1600" kern="100" dirty="0">
                          <a:latin typeface="+mn-lt"/>
                          <a:ea typeface="+mn-ea"/>
                          <a:cs typeface="Times New Roman"/>
                        </a:rPr>
                        <a:t>4</a:t>
                      </a:r>
                      <a:r>
                        <a:rPr lang="ja-JP" sz="1600" kern="100" dirty="0">
                          <a:latin typeface="+mn-lt"/>
                          <a:ea typeface="+mn-ea"/>
                          <a:cs typeface="Times New Roman"/>
                        </a:rPr>
                        <a:t>月生～</a:t>
                      </a:r>
                    </a:p>
                  </a:txBody>
                  <a:tcPr marL="68580" marR="68580" marT="0" marB="0" anchor="ctr"/>
                </a:tc>
                <a:tc>
                  <a:txBody>
                    <a:bodyPr/>
                    <a:lstStyle/>
                    <a:p>
                      <a:pPr algn="ctr">
                        <a:spcAft>
                          <a:spcPts val="0"/>
                        </a:spcAft>
                      </a:pPr>
                      <a:r>
                        <a:rPr lang="en-US" sz="1600" kern="100" dirty="0">
                          <a:latin typeface="+mn-lt"/>
                          <a:ea typeface="+mn-ea"/>
                          <a:cs typeface="Times New Roman"/>
                        </a:rPr>
                        <a:t>4440</a:t>
                      </a:r>
                      <a:endParaRPr lang="ja-JP" sz="1600" kern="100" dirty="0">
                        <a:latin typeface="+mn-lt"/>
                        <a:ea typeface="+mn-ea"/>
                        <a:cs typeface="Times New Roman"/>
                      </a:endParaRPr>
                    </a:p>
                    <a:p>
                      <a:pPr algn="ctr">
                        <a:spcAft>
                          <a:spcPts val="0"/>
                        </a:spcAft>
                      </a:pPr>
                      <a:r>
                        <a:rPr lang="ja-JP" altLang="en-US" sz="1600" kern="100" dirty="0" smtClean="0">
                          <a:latin typeface="+mn-lt"/>
                          <a:ea typeface="+mn-ea"/>
                          <a:cs typeface="Times New Roman"/>
                        </a:rPr>
                        <a:t>（</a:t>
                      </a:r>
                      <a:r>
                        <a:rPr lang="ja-JP" sz="1600" kern="100" dirty="0" smtClean="0">
                          <a:latin typeface="+mn-lt"/>
                          <a:ea typeface="+mn-ea"/>
                          <a:cs typeface="Times New Roman"/>
                        </a:rPr>
                        <a:t>ゆとり</a:t>
                      </a:r>
                      <a:r>
                        <a:rPr lang="ja-JP" altLang="en-US" sz="1600" kern="100" dirty="0" smtClean="0">
                          <a:latin typeface="+mn-lt"/>
                          <a:ea typeface="+mn-ea"/>
                          <a:cs typeface="Times New Roman"/>
                        </a:rPr>
                        <a:t>）</a:t>
                      </a:r>
                      <a:endParaRPr lang="ja-JP" sz="1600" kern="100" dirty="0">
                        <a:latin typeface="+mn-lt"/>
                        <a:ea typeface="+mn-ea"/>
                        <a:cs typeface="Times New Roman"/>
                      </a:endParaRPr>
                    </a:p>
                  </a:txBody>
                  <a:tcPr marL="68580" marR="68580" marT="0" marB="0" anchor="ctr"/>
                </a:tc>
                <a:tc>
                  <a:txBody>
                    <a:bodyPr/>
                    <a:lstStyle/>
                    <a:p>
                      <a:pPr algn="ctr">
                        <a:spcAft>
                          <a:spcPts val="0"/>
                        </a:spcAft>
                      </a:pPr>
                      <a:r>
                        <a:rPr lang="en-US" sz="1600" kern="100" dirty="0">
                          <a:latin typeface="+mn-lt"/>
                          <a:ea typeface="+mn-ea"/>
                          <a:cs typeface="Times New Roman"/>
                        </a:rPr>
                        <a:t>3771</a:t>
                      </a:r>
                      <a:endParaRPr lang="ja-JP" sz="1600" kern="100" dirty="0">
                        <a:latin typeface="+mn-lt"/>
                        <a:ea typeface="+mn-ea"/>
                        <a:cs typeface="Times New Roman"/>
                      </a:endParaRPr>
                    </a:p>
                  </a:txBody>
                  <a:tcPr marL="68580" marR="68580" marT="0" marB="0" anchor="ctr"/>
                </a:tc>
              </a:tr>
              <a:tr h="576000">
                <a:tc>
                  <a:txBody>
                    <a:bodyPr/>
                    <a:lstStyle/>
                    <a:p>
                      <a:pPr algn="ctr">
                        <a:spcAft>
                          <a:spcPts val="0"/>
                        </a:spcAft>
                      </a:pPr>
                      <a:r>
                        <a:rPr lang="ja-JP" sz="1800" b="1" kern="100" dirty="0">
                          <a:latin typeface="+mn-ea"/>
                          <a:ea typeface="+mn-ea"/>
                          <a:cs typeface="Times New Roman"/>
                        </a:rPr>
                        <a:t>新学力観</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en-US" sz="1600" kern="100">
                          <a:latin typeface="+mn-lt"/>
                          <a:ea typeface="+mn-ea"/>
                          <a:cs typeface="Times New Roman"/>
                        </a:rPr>
                        <a:t>1989</a:t>
                      </a:r>
                      <a:r>
                        <a:rPr lang="ja-JP" sz="1600" kern="100">
                          <a:latin typeface="+mn-lt"/>
                          <a:ea typeface="+mn-ea"/>
                          <a:cs typeface="Times New Roman"/>
                        </a:rPr>
                        <a:t>年</a:t>
                      </a:r>
                      <a:r>
                        <a:rPr lang="en-US" sz="1600" kern="100">
                          <a:latin typeface="+mn-lt"/>
                          <a:ea typeface="+mn-ea"/>
                          <a:cs typeface="Times New Roman"/>
                        </a:rPr>
                        <a:t>3</a:t>
                      </a:r>
                      <a:r>
                        <a:rPr lang="ja-JP" sz="1600" kern="100">
                          <a:latin typeface="+mn-lt"/>
                          <a:ea typeface="+mn-ea"/>
                          <a:cs typeface="Times New Roman"/>
                        </a:rPr>
                        <a:t>月</a:t>
                      </a:r>
                    </a:p>
                  </a:txBody>
                  <a:tcPr marL="68580" marR="68580" marT="0" marB="0" anchor="ctr"/>
                </a:tc>
                <a:tc>
                  <a:txBody>
                    <a:bodyPr/>
                    <a:lstStyle/>
                    <a:p>
                      <a:pPr algn="ctr">
                        <a:spcAft>
                          <a:spcPts val="0"/>
                        </a:spcAft>
                      </a:pPr>
                      <a:r>
                        <a:rPr lang="en-US" sz="1600" kern="100" dirty="0">
                          <a:latin typeface="+mn-lt"/>
                          <a:ea typeface="+mn-ea"/>
                          <a:cs typeface="Times New Roman"/>
                        </a:rPr>
                        <a:t>1994</a:t>
                      </a:r>
                      <a:r>
                        <a:rPr lang="ja-JP" sz="1600" kern="100" dirty="0">
                          <a:latin typeface="+mn-lt"/>
                          <a:ea typeface="+mn-ea"/>
                          <a:cs typeface="Times New Roman"/>
                        </a:rPr>
                        <a:t>年度</a:t>
                      </a:r>
                    </a:p>
                  </a:txBody>
                  <a:tcPr marL="68580" marR="68580" marT="0" marB="0" anchor="ctr"/>
                </a:tc>
                <a:tc>
                  <a:txBody>
                    <a:bodyPr/>
                    <a:lstStyle/>
                    <a:p>
                      <a:pPr algn="ctr">
                        <a:spcAft>
                          <a:spcPts val="0"/>
                        </a:spcAft>
                      </a:pPr>
                      <a:r>
                        <a:rPr lang="en-US" sz="1600" kern="100" dirty="0">
                          <a:latin typeface="+mn-lt"/>
                          <a:ea typeface="+mn-ea"/>
                          <a:cs typeface="Times New Roman"/>
                        </a:rPr>
                        <a:t>1978</a:t>
                      </a:r>
                      <a:r>
                        <a:rPr lang="ja-JP" sz="1600" kern="100" dirty="0">
                          <a:latin typeface="+mn-lt"/>
                          <a:ea typeface="+mn-ea"/>
                          <a:cs typeface="Times New Roman"/>
                        </a:rPr>
                        <a:t>年</a:t>
                      </a:r>
                      <a:r>
                        <a:rPr lang="en-US" sz="1600" kern="100" dirty="0">
                          <a:latin typeface="+mn-lt"/>
                          <a:ea typeface="+mn-ea"/>
                          <a:cs typeface="Times New Roman"/>
                        </a:rPr>
                        <a:t>4</a:t>
                      </a:r>
                      <a:r>
                        <a:rPr lang="ja-JP" sz="1600" kern="100" dirty="0">
                          <a:latin typeface="+mn-lt"/>
                          <a:ea typeface="+mn-ea"/>
                          <a:cs typeface="Times New Roman"/>
                        </a:rPr>
                        <a:t>月生～</a:t>
                      </a:r>
                    </a:p>
                  </a:txBody>
                  <a:tcPr marL="68580" marR="68580" marT="0" marB="0" anchor="ctr"/>
                </a:tc>
                <a:tc>
                  <a:txBody>
                    <a:bodyPr/>
                    <a:lstStyle/>
                    <a:p>
                      <a:pPr algn="ctr">
                        <a:spcAft>
                          <a:spcPts val="0"/>
                        </a:spcAft>
                      </a:pPr>
                      <a:r>
                        <a:rPr lang="en-US" sz="1600" kern="100" dirty="0">
                          <a:latin typeface="+mn-lt"/>
                          <a:ea typeface="+mn-ea"/>
                          <a:cs typeface="Times New Roman"/>
                        </a:rPr>
                        <a:t>1943</a:t>
                      </a:r>
                      <a:endParaRPr lang="ja-JP" sz="1600" kern="100" dirty="0">
                        <a:latin typeface="+mn-lt"/>
                        <a:ea typeface="+mn-ea"/>
                        <a:cs typeface="Times New Roman"/>
                      </a:endParaRPr>
                    </a:p>
                    <a:p>
                      <a:pPr algn="ctr">
                        <a:spcAft>
                          <a:spcPts val="0"/>
                        </a:spcAft>
                      </a:pPr>
                      <a:r>
                        <a:rPr lang="ja-JP" altLang="en-US" sz="1600" kern="100" dirty="0" smtClean="0">
                          <a:latin typeface="+mn-lt"/>
                          <a:ea typeface="+mn-ea"/>
                          <a:cs typeface="Times New Roman"/>
                        </a:rPr>
                        <a:t>（</a:t>
                      </a:r>
                      <a:r>
                        <a:rPr lang="ja-JP" sz="1600" kern="100" dirty="0" smtClean="0">
                          <a:latin typeface="+mn-lt"/>
                          <a:ea typeface="+mn-ea"/>
                          <a:cs typeface="Times New Roman"/>
                        </a:rPr>
                        <a:t>新学力観</a:t>
                      </a:r>
                      <a:r>
                        <a:rPr lang="ja-JP" altLang="en-US" sz="1600" kern="100" dirty="0" smtClean="0">
                          <a:latin typeface="+mn-lt"/>
                          <a:ea typeface="+mn-ea"/>
                          <a:cs typeface="Times New Roman"/>
                        </a:rPr>
                        <a:t>）</a:t>
                      </a:r>
                      <a:endParaRPr lang="ja-JP" sz="1600" kern="100" dirty="0">
                        <a:latin typeface="+mn-lt"/>
                        <a:ea typeface="+mn-ea"/>
                        <a:cs typeface="Times New Roman"/>
                      </a:endParaRPr>
                    </a:p>
                  </a:txBody>
                  <a:tcPr marL="68580" marR="68580" marT="0" marB="0" anchor="ctr"/>
                </a:tc>
                <a:tc>
                  <a:txBody>
                    <a:bodyPr/>
                    <a:lstStyle/>
                    <a:p>
                      <a:pPr algn="ctr">
                        <a:spcAft>
                          <a:spcPts val="0"/>
                        </a:spcAft>
                      </a:pPr>
                      <a:r>
                        <a:rPr lang="en-US" sz="1600" kern="100" dirty="0">
                          <a:latin typeface="+mn-lt"/>
                          <a:ea typeface="+mn-ea"/>
                          <a:cs typeface="Times New Roman"/>
                        </a:rPr>
                        <a:t>1696</a:t>
                      </a:r>
                      <a:endParaRPr lang="ja-JP" sz="1600" kern="100" dirty="0">
                        <a:latin typeface="+mn-lt"/>
                        <a:ea typeface="+mn-ea"/>
                        <a:cs typeface="Times New Roman"/>
                      </a:endParaRPr>
                    </a:p>
                  </a:txBody>
                  <a:tcPr marL="68580" marR="68580" marT="0" marB="0" anchor="ctr"/>
                </a:tc>
              </a:tr>
              <a:tr h="576000">
                <a:tc>
                  <a:txBody>
                    <a:bodyPr/>
                    <a:lstStyle/>
                    <a:p>
                      <a:pPr algn="ctr">
                        <a:spcAft>
                          <a:spcPts val="0"/>
                        </a:spcAft>
                      </a:pPr>
                      <a:r>
                        <a:rPr lang="ja-JP" sz="1800" b="1" kern="100" dirty="0">
                          <a:latin typeface="+mn-ea"/>
                          <a:ea typeface="+mn-ea"/>
                          <a:cs typeface="Times New Roman"/>
                        </a:rPr>
                        <a:t>生きる力</a:t>
                      </a:r>
                      <a:endParaRPr lang="ja-JP" sz="1800" kern="100" dirty="0">
                        <a:latin typeface="+mn-ea"/>
                        <a:ea typeface="+mn-ea"/>
                        <a:cs typeface="Times New Roman"/>
                      </a:endParaRPr>
                    </a:p>
                  </a:txBody>
                  <a:tcPr marL="68580" marR="68580" marT="0" marB="0" anchor="ctr"/>
                </a:tc>
                <a:tc>
                  <a:txBody>
                    <a:bodyPr/>
                    <a:lstStyle/>
                    <a:p>
                      <a:pPr algn="ctr">
                        <a:spcAft>
                          <a:spcPts val="0"/>
                        </a:spcAft>
                      </a:pPr>
                      <a:r>
                        <a:rPr lang="en-US" sz="1600" kern="100">
                          <a:latin typeface="+mn-lt"/>
                          <a:ea typeface="+mn-ea"/>
                          <a:cs typeface="Times New Roman"/>
                        </a:rPr>
                        <a:t>1999</a:t>
                      </a:r>
                      <a:r>
                        <a:rPr lang="ja-JP" sz="1600" kern="100">
                          <a:latin typeface="+mn-lt"/>
                          <a:ea typeface="+mn-ea"/>
                          <a:cs typeface="Times New Roman"/>
                        </a:rPr>
                        <a:t>年</a:t>
                      </a:r>
                      <a:r>
                        <a:rPr lang="en-US" sz="1600" kern="100">
                          <a:latin typeface="+mn-lt"/>
                          <a:ea typeface="+mn-ea"/>
                          <a:cs typeface="Times New Roman"/>
                        </a:rPr>
                        <a:t>3</a:t>
                      </a:r>
                      <a:r>
                        <a:rPr lang="ja-JP" sz="1600" kern="100">
                          <a:latin typeface="+mn-lt"/>
                          <a:ea typeface="+mn-ea"/>
                          <a:cs typeface="Times New Roman"/>
                        </a:rPr>
                        <a:t>月</a:t>
                      </a:r>
                    </a:p>
                  </a:txBody>
                  <a:tcPr marL="68580" marR="68580" marT="0" marB="0" anchor="ctr"/>
                </a:tc>
                <a:tc>
                  <a:txBody>
                    <a:bodyPr/>
                    <a:lstStyle/>
                    <a:p>
                      <a:pPr algn="ctr">
                        <a:spcAft>
                          <a:spcPts val="0"/>
                        </a:spcAft>
                      </a:pPr>
                      <a:r>
                        <a:rPr lang="en-US" sz="1600" kern="100" dirty="0">
                          <a:latin typeface="+mn-lt"/>
                          <a:ea typeface="+mn-ea"/>
                          <a:cs typeface="Times New Roman"/>
                        </a:rPr>
                        <a:t>2003</a:t>
                      </a:r>
                      <a:r>
                        <a:rPr lang="ja-JP" sz="1600" kern="100" dirty="0">
                          <a:latin typeface="+mn-lt"/>
                          <a:ea typeface="+mn-ea"/>
                          <a:cs typeface="Times New Roman"/>
                        </a:rPr>
                        <a:t>年度</a:t>
                      </a:r>
                    </a:p>
                  </a:txBody>
                  <a:tcPr marL="68580" marR="68580" marT="0" marB="0" anchor="ctr"/>
                </a:tc>
                <a:tc>
                  <a:txBody>
                    <a:bodyPr/>
                    <a:lstStyle/>
                    <a:p>
                      <a:pPr algn="ctr">
                        <a:spcAft>
                          <a:spcPts val="0"/>
                        </a:spcAft>
                      </a:pPr>
                      <a:r>
                        <a:rPr lang="en-US" sz="1600" kern="100" dirty="0">
                          <a:latin typeface="+mn-lt"/>
                          <a:ea typeface="+mn-ea"/>
                          <a:cs typeface="Times New Roman"/>
                        </a:rPr>
                        <a:t>1987</a:t>
                      </a:r>
                      <a:r>
                        <a:rPr lang="ja-JP" sz="1600" kern="100" dirty="0">
                          <a:latin typeface="+mn-lt"/>
                          <a:ea typeface="+mn-ea"/>
                          <a:cs typeface="Times New Roman"/>
                        </a:rPr>
                        <a:t>年</a:t>
                      </a:r>
                      <a:r>
                        <a:rPr lang="en-US" sz="1600" kern="100" dirty="0">
                          <a:latin typeface="+mn-lt"/>
                          <a:ea typeface="+mn-ea"/>
                          <a:cs typeface="Times New Roman"/>
                        </a:rPr>
                        <a:t>4</a:t>
                      </a:r>
                      <a:r>
                        <a:rPr lang="ja-JP" sz="1600" kern="100" dirty="0">
                          <a:latin typeface="+mn-lt"/>
                          <a:ea typeface="+mn-ea"/>
                          <a:cs typeface="Times New Roman"/>
                        </a:rPr>
                        <a:t>月生～</a:t>
                      </a:r>
                    </a:p>
                  </a:txBody>
                  <a:tcPr marL="68580" marR="68580" marT="0" marB="0" anchor="ctr"/>
                </a:tc>
                <a:tc>
                  <a:txBody>
                    <a:bodyPr/>
                    <a:lstStyle/>
                    <a:p>
                      <a:pPr algn="ctr">
                        <a:spcAft>
                          <a:spcPts val="0"/>
                        </a:spcAft>
                      </a:pPr>
                      <a:r>
                        <a:rPr lang="en-US" sz="1600" kern="100" dirty="0">
                          <a:latin typeface="+mn-lt"/>
                          <a:ea typeface="+mn-ea"/>
                          <a:cs typeface="Times New Roman"/>
                        </a:rPr>
                        <a:t>0</a:t>
                      </a:r>
                      <a:endParaRPr lang="ja-JP" sz="1600" kern="100" dirty="0">
                        <a:latin typeface="+mn-lt"/>
                        <a:ea typeface="+mn-ea"/>
                        <a:cs typeface="Times New Roman"/>
                      </a:endParaRPr>
                    </a:p>
                  </a:txBody>
                  <a:tcPr marL="68580" marR="68580" marT="0" marB="0" anchor="ctr"/>
                </a:tc>
                <a:tc>
                  <a:txBody>
                    <a:bodyPr/>
                    <a:lstStyle/>
                    <a:p>
                      <a:pPr algn="ctr">
                        <a:spcAft>
                          <a:spcPts val="0"/>
                        </a:spcAft>
                      </a:pPr>
                      <a:r>
                        <a:rPr lang="en-US" sz="1600" kern="100" dirty="0">
                          <a:latin typeface="+mn-lt"/>
                          <a:ea typeface="+mn-ea"/>
                          <a:cs typeface="Times New Roman"/>
                        </a:rPr>
                        <a:t>0</a:t>
                      </a:r>
                      <a:endParaRPr lang="ja-JP" sz="1600" kern="100" dirty="0">
                        <a:latin typeface="+mn-lt"/>
                        <a:ea typeface="+mn-ea"/>
                        <a:cs typeface="Times New Roman"/>
                      </a:endParaRPr>
                    </a:p>
                  </a:txBody>
                  <a:tcPr marL="68580" marR="68580" marT="0" marB="0" anchor="ctr"/>
                </a:tc>
              </a:tr>
            </a:tbl>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18</a:t>
            </a:fld>
            <a:endParaRPr kumimoji="1" lang="ja-JP" altLang="en-US"/>
          </a:p>
        </p:txBody>
      </p:sp>
    </p:spTree>
    <p:extLst>
      <p:ext uri="{BB962C8B-B14F-4D97-AF65-F5344CB8AC3E}">
        <p14:creationId xmlns:p14="http://schemas.microsoft.com/office/powerpoint/2010/main" val="409022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98A46A4-3589-4D23-B392-C835CC5AEAE0}" type="slidenum">
              <a:rPr lang="ja-JP" altLang="en-US" smtClean="0"/>
              <a:pPr>
                <a:defRPr/>
              </a:pPr>
              <a:t>19</a:t>
            </a:fld>
            <a:endParaRPr lang="ja-JP" altLang="en-US"/>
          </a:p>
        </p:txBody>
      </p:sp>
      <p:graphicFrame>
        <p:nvGraphicFramePr>
          <p:cNvPr id="47107" name="グラフ 2"/>
          <p:cNvGraphicFramePr>
            <a:graphicFrameLocks/>
          </p:cNvGraphicFramePr>
          <p:nvPr/>
        </p:nvGraphicFramePr>
        <p:xfrm>
          <a:off x="179388" y="995363"/>
          <a:ext cx="8669337" cy="5856287"/>
        </p:xfrm>
        <a:graphic>
          <a:graphicData uri="http://schemas.openxmlformats.org/presentationml/2006/ole">
            <mc:AlternateContent xmlns:mc="http://schemas.openxmlformats.org/markup-compatibility/2006">
              <mc:Choice xmlns:v="urn:schemas-microsoft-com:vml" Requires="v">
                <p:oleObj spid="_x0000_s2092" name="Worksheet" r:id="rId4" imgW="8667795" imgH="5857759" progId="Excel.Sheet.8">
                  <p:embed/>
                </p:oleObj>
              </mc:Choice>
              <mc:Fallback>
                <p:oleObj name="Worksheet" r:id="rId4" imgW="8667795" imgH="5857759" progId="Excel.Sheet.8">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95363"/>
                        <a:ext cx="8669337" cy="585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正方形/長方形 4"/>
          <p:cNvSpPr/>
          <p:nvPr/>
        </p:nvSpPr>
        <p:spPr>
          <a:xfrm>
            <a:off x="323528" y="116632"/>
            <a:ext cx="7200800" cy="523220"/>
          </a:xfrm>
          <a:prstGeom prst="rect">
            <a:avLst/>
          </a:prstGeom>
        </p:spPr>
        <p:txBody>
          <a:bodyPr wrap="square">
            <a:spAutoFit/>
          </a:bodyPr>
          <a:lstStyle/>
          <a:p>
            <a:pPr algn="ctr">
              <a:defRPr sz="2800" b="1" i="0" u="none" strike="noStrike" kern="1200" baseline="0">
                <a:solidFill>
                  <a:sysClr val="windowText" lastClr="000000"/>
                </a:solidFill>
                <a:latin typeface="+mn-lt"/>
                <a:ea typeface="+mn-ea"/>
                <a:cs typeface="+mn-cs"/>
              </a:defRPr>
            </a:pPr>
            <a:r>
              <a:rPr lang="ja-JP" altLang="en-US" dirty="0" smtClean="0">
                <a:solidFill>
                  <a:schemeClr val="bg1"/>
                </a:solidFill>
              </a:rPr>
              <a:t>文系・理系学部出身別平均所得（万円）</a:t>
            </a:r>
            <a:endParaRPr lang="ja-JP" altLang="en-US" dirty="0">
              <a:solidFill>
                <a:schemeClr val="bg1"/>
              </a:solidFill>
            </a:endParaRPr>
          </a:p>
        </p:txBody>
      </p:sp>
    </p:spTree>
    <p:extLst>
      <p:ext uri="{BB962C8B-B14F-4D97-AF65-F5344CB8AC3E}">
        <p14:creationId xmlns:p14="http://schemas.microsoft.com/office/powerpoint/2010/main" val="226973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5E281BD-6824-4EA5-A3FB-BA18CFAC6C56}" type="slidenum">
              <a:rPr kumimoji="0" lang="ja-JP" altLang="en-US" sz="1400" smtClean="0"/>
              <a:pPr eaLnBrk="1" hangingPunct="1"/>
              <a:t>2</a:t>
            </a:fld>
            <a:endParaRPr kumimoji="0" lang="en-US" altLang="ja-JP" sz="1400" smtClean="0"/>
          </a:p>
        </p:txBody>
      </p:sp>
      <p:sp>
        <p:nvSpPr>
          <p:cNvPr id="83971" name="Text Box 2"/>
          <p:cNvSpPr txBox="1">
            <a:spLocks noChangeArrowheads="1"/>
          </p:cNvSpPr>
          <p:nvPr/>
        </p:nvSpPr>
        <p:spPr bwMode="auto">
          <a:xfrm>
            <a:off x="611188" y="1196752"/>
            <a:ext cx="7561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b="1" dirty="0" smtClean="0"/>
              <a:t>日本</a:t>
            </a:r>
            <a:r>
              <a:rPr lang="ja-JP" altLang="en-US" sz="1800" b="1" dirty="0"/>
              <a:t>数学会（理事長・森田康夫東北大学教授）は、数学の魅力を伝える出版に尽力した人をたたえる出版賞を初めて制定し、東京都内で</a:t>
            </a:r>
            <a:r>
              <a:rPr lang="en-US" altLang="ja-JP" sz="1800" b="1" dirty="0"/>
              <a:t>30</a:t>
            </a:r>
            <a:r>
              <a:rPr lang="ja-JP" altLang="en-US" sz="1800" b="1" dirty="0"/>
              <a:t>日まで開催中の年会で</a:t>
            </a:r>
            <a:r>
              <a:rPr lang="en-US" altLang="ja-JP" sz="1800" b="1" dirty="0"/>
              <a:t>5</a:t>
            </a:r>
            <a:r>
              <a:rPr lang="ja-JP" altLang="en-US" sz="1800" b="1" dirty="0"/>
              <a:t>件</a:t>
            </a:r>
            <a:r>
              <a:rPr lang="en-US" altLang="ja-JP" sz="1800" b="1" dirty="0"/>
              <a:t>9</a:t>
            </a:r>
            <a:r>
              <a:rPr lang="ja-JP" altLang="en-US" sz="1800" b="1" dirty="0"/>
              <a:t>人の受賞者を発表した</a:t>
            </a:r>
            <a:r>
              <a:rPr lang="ja-JP" altLang="en-US" sz="1800" b="1" dirty="0" smtClean="0"/>
              <a:t>。（</a:t>
            </a:r>
            <a:r>
              <a:rPr lang="en-US" altLang="ja-JP" sz="1800" b="1" dirty="0" smtClean="0"/>
              <a:t>2005</a:t>
            </a:r>
            <a:r>
              <a:rPr lang="ja-JP" altLang="en-US" sz="1800" b="1" dirty="0"/>
              <a:t>年</a:t>
            </a:r>
            <a:r>
              <a:rPr lang="en-US" altLang="ja-JP" sz="1800" b="1" dirty="0"/>
              <a:t>3</a:t>
            </a:r>
            <a:r>
              <a:rPr lang="ja-JP" altLang="en-US" sz="1800" b="1" dirty="0"/>
              <a:t>月</a:t>
            </a:r>
            <a:r>
              <a:rPr lang="en-US" altLang="ja-JP" sz="1800" b="1" dirty="0"/>
              <a:t>30</a:t>
            </a:r>
            <a:r>
              <a:rPr lang="ja-JP" altLang="en-US" sz="1800" b="1" dirty="0"/>
              <a:t>日 朝日</a:t>
            </a:r>
            <a:r>
              <a:rPr lang="ja-JP" altLang="en-US" sz="1800" b="1" dirty="0" smtClean="0"/>
              <a:t>新聞）</a:t>
            </a:r>
            <a:endParaRPr lang="ja-JP" altLang="en-US" sz="1800" b="1" dirty="0"/>
          </a:p>
        </p:txBody>
      </p:sp>
      <p:sp>
        <p:nvSpPr>
          <p:cNvPr id="7" name="テキスト ボックス 1"/>
          <p:cNvSpPr txBox="1">
            <a:spLocks noChangeArrowheads="1"/>
          </p:cNvSpPr>
          <p:nvPr/>
        </p:nvSpPr>
        <p:spPr bwMode="auto">
          <a:xfrm>
            <a:off x="587375" y="192088"/>
            <a:ext cx="5208588" cy="830997"/>
          </a:xfrm>
          <a:prstGeom prst="rect">
            <a:avLst/>
          </a:prstGeom>
          <a:noFill/>
          <a:ln w="9525">
            <a:noFill/>
            <a:miter lim="800000"/>
            <a:headEnd/>
            <a:tailEnd/>
          </a:ln>
        </p:spPr>
        <p:txBody>
          <a:bodyPr>
            <a:spAutoFit/>
          </a:bodyPr>
          <a:lstStyle/>
          <a:p>
            <a:r>
              <a:rPr lang="ja-JP" altLang="en-US" sz="2400" b="1" dirty="0" smtClean="0">
                <a:solidFill>
                  <a:schemeClr val="bg1"/>
                </a:solidFill>
              </a:rPr>
              <a:t>第一回</a:t>
            </a:r>
            <a:r>
              <a:rPr lang="ja-JP" altLang="en-US" sz="2400" b="1" dirty="0">
                <a:solidFill>
                  <a:schemeClr val="bg1"/>
                </a:solidFill>
              </a:rPr>
              <a:t>日本数学会出版</a:t>
            </a:r>
            <a:r>
              <a:rPr lang="ja-JP" altLang="en-US" sz="2400" b="1" dirty="0" smtClean="0">
                <a:solidFill>
                  <a:schemeClr val="bg1"/>
                </a:solidFill>
              </a:rPr>
              <a:t>賞　</a:t>
            </a:r>
            <a:r>
              <a:rPr lang="en-US" altLang="ja-JP" sz="2400" b="1" dirty="0" smtClean="0">
                <a:solidFill>
                  <a:schemeClr val="bg1"/>
                </a:solidFill>
              </a:rPr>
              <a:t>2005</a:t>
            </a:r>
            <a:r>
              <a:rPr lang="ja-JP" altLang="en-US" sz="2400" b="1" dirty="0" smtClean="0">
                <a:solidFill>
                  <a:schemeClr val="bg1"/>
                </a:solidFill>
              </a:rPr>
              <a:t>年</a:t>
            </a:r>
            <a:endParaRPr lang="en-US" altLang="ja-JP" sz="2400" b="1" dirty="0">
              <a:solidFill>
                <a:schemeClr val="bg1"/>
              </a:solidFill>
            </a:endParaRPr>
          </a:p>
          <a:p>
            <a:r>
              <a:rPr lang="en-US" altLang="ja-JP" sz="2400" b="1" dirty="0" smtClean="0">
                <a:solidFill>
                  <a:schemeClr val="bg1"/>
                </a:solidFill>
              </a:rPr>
              <a:t>』</a:t>
            </a:r>
            <a:endParaRPr lang="ja-JP" altLang="en-US" sz="2400" b="1" dirty="0">
              <a:solidFill>
                <a:schemeClr val="bg1"/>
              </a:solidFill>
            </a:endParaRPr>
          </a:p>
        </p:txBody>
      </p:sp>
      <p:pic>
        <p:nvPicPr>
          <p:cNvPr id="8"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274241"/>
            <a:ext cx="3384203" cy="438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t>理科の得意科目（就業者）</a:t>
            </a:r>
            <a:endParaRPr kumimoji="1" lang="ja-JP" altLang="en-US" sz="2400" dirty="0"/>
          </a:p>
        </p:txBody>
      </p:sp>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20</a:t>
            </a:fld>
            <a:endParaRPr kumimoji="1" lang="ja-JP" altLang="en-US"/>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426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t>理科の不得意科目（就業者）</a:t>
            </a:r>
            <a:endParaRPr kumimoji="1" lang="ja-JP" altLang="en-US" sz="2400" dirty="0"/>
          </a:p>
        </p:txBody>
      </p:sp>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21</a:t>
            </a:fld>
            <a:endParaRPr kumimoji="1" lang="ja-JP" altLang="en-US"/>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273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800" dirty="0" smtClean="0"/>
              <a:t>理系学部出身者の理科の得意科目別</a:t>
            </a:r>
            <a:r>
              <a:rPr lang="en-US" altLang="ja-JP" sz="2800" dirty="0" smtClean="0"/>
              <a:t/>
            </a:r>
            <a:br>
              <a:rPr lang="en-US" altLang="ja-JP" sz="2800" dirty="0" smtClean="0"/>
            </a:br>
            <a:r>
              <a:rPr lang="ja-JP" altLang="en-US" sz="2800" dirty="0" smtClean="0"/>
              <a:t>平均所得（世代別：万円）</a:t>
            </a:r>
            <a:endParaRPr kumimoji="1" lang="ja-JP" altLang="en-US" sz="2800" dirty="0"/>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22</a:t>
            </a:fld>
            <a:endParaRPr kumimoji="1" lang="ja-JP" altLang="en-US"/>
          </a:p>
        </p:txBody>
      </p:sp>
    </p:spTree>
    <p:extLst>
      <p:ext uri="{BB962C8B-B14F-4D97-AF65-F5344CB8AC3E}">
        <p14:creationId xmlns:p14="http://schemas.microsoft.com/office/powerpoint/2010/main" val="114056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400" y="72000"/>
            <a:ext cx="8464080" cy="644400"/>
          </a:xfrm>
        </p:spPr>
        <p:txBody>
          <a:bodyPr>
            <a:noAutofit/>
          </a:bodyPr>
          <a:lstStyle/>
          <a:p>
            <a:r>
              <a:rPr lang="ja-JP" altLang="en-US" sz="2400" dirty="0" smtClean="0"/>
              <a:t>理系学部出身者の理科の得意科目別平均所得（万円）</a:t>
            </a:r>
            <a:endParaRPr kumimoji="1" lang="ja-JP" altLang="en-US" sz="2400" dirty="0"/>
          </a:p>
        </p:txBody>
      </p:sp>
      <p:graphicFrame>
        <p:nvGraphicFramePr>
          <p:cNvPr id="6" name="コンテンツ プレースホルダ 5"/>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23</a:t>
            </a:fld>
            <a:endParaRPr kumimoji="1" lang="ja-JP" altLang="en-US"/>
          </a:p>
        </p:txBody>
      </p:sp>
    </p:spTree>
    <p:extLst>
      <p:ext uri="{BB962C8B-B14F-4D97-AF65-F5344CB8AC3E}">
        <p14:creationId xmlns:p14="http://schemas.microsoft.com/office/powerpoint/2010/main" val="215522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7430400" cy="644400"/>
          </a:xfrm>
        </p:spPr>
        <p:txBody>
          <a:bodyPr>
            <a:normAutofit fontScale="90000"/>
          </a:bodyPr>
          <a:lstStyle/>
          <a:p>
            <a:r>
              <a:rPr lang="ja-JP" altLang="en-US" sz="3200" dirty="0" smtClean="0"/>
              <a:t>別個の</a:t>
            </a:r>
            <a:r>
              <a:rPr lang="en-US" altLang="ja-JP" sz="3200" dirty="0" smtClean="0"/>
              <a:t>WEB</a:t>
            </a:r>
            <a:r>
              <a:rPr lang="ja-JP" altLang="en-US" sz="3200" dirty="0" smtClean="0"/>
              <a:t>調査（</a:t>
            </a:r>
            <a:r>
              <a:rPr lang="en-US" altLang="ja-JP" sz="3200" dirty="0" smtClean="0"/>
              <a:t>goo</a:t>
            </a:r>
            <a:r>
              <a:rPr lang="ja-JP" altLang="en-US" sz="3200" dirty="0" smtClean="0"/>
              <a:t>リサーチ）</a:t>
            </a:r>
            <a:r>
              <a:rPr lang="en-US" altLang="ja-JP" sz="3200" dirty="0" smtClean="0"/>
              <a:t/>
            </a:r>
            <a:br>
              <a:rPr lang="en-US" altLang="ja-JP" sz="3200" dirty="0" smtClean="0"/>
            </a:br>
            <a:endParaRPr kumimoji="1" lang="ja-JP" altLang="en-US" sz="3200" dirty="0"/>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3975240222"/>
              </p:ext>
            </p:extLst>
          </p:nvPr>
        </p:nvGraphicFramePr>
        <p:xfrm>
          <a:off x="457200" y="2249488"/>
          <a:ext cx="8229600" cy="3631680"/>
        </p:xfrm>
        <a:graphic>
          <a:graphicData uri="http://schemas.openxmlformats.org/drawingml/2006/table">
            <a:tbl>
              <a:tblPr firstRow="1" firstCol="1" bandRow="1">
                <a:tableStyleId>{5C22544A-7EE6-4342-B048-85BDC9FD1C3A}</a:tableStyleId>
              </a:tblPr>
              <a:tblGrid>
                <a:gridCol w="1738536"/>
                <a:gridCol w="6491064"/>
              </a:tblGrid>
              <a:tr h="540000">
                <a:tc>
                  <a:txBody>
                    <a:bodyPr/>
                    <a:lstStyle/>
                    <a:p>
                      <a:r>
                        <a:rPr kumimoji="1" lang="ja-JP" altLang="en-US" sz="2000" dirty="0" smtClean="0"/>
                        <a:t>プロジェクト</a:t>
                      </a:r>
                      <a:endParaRPr kumimoji="1" lang="ja-JP" altLang="en-US" sz="2000" dirty="0"/>
                    </a:p>
                  </a:txBody>
                  <a:tcPr anchor="ctr"/>
                </a:tc>
                <a:tc>
                  <a:txBody>
                    <a:bodyPr/>
                    <a:lstStyle/>
                    <a:p>
                      <a:r>
                        <a:rPr kumimoji="1" lang="ja-JP" altLang="en-US" sz="2000" dirty="0" smtClean="0"/>
                        <a:t>「学校教育と働き方に関するアンケート」</a:t>
                      </a:r>
                      <a:endParaRPr kumimoji="1" lang="ja-JP" altLang="en-US" sz="2000" dirty="0"/>
                    </a:p>
                  </a:txBody>
                  <a:tcPr anchor="ctr"/>
                </a:tc>
              </a:tr>
              <a:tr h="540000">
                <a:tc>
                  <a:txBody>
                    <a:bodyPr/>
                    <a:lstStyle/>
                    <a:p>
                      <a:r>
                        <a:rPr kumimoji="1" lang="ja-JP" altLang="en-US" sz="2000" dirty="0" smtClean="0"/>
                        <a:t>実施時期</a:t>
                      </a:r>
                      <a:endParaRPr kumimoji="1" lang="ja-JP" altLang="en-US" sz="2000" dirty="0"/>
                    </a:p>
                  </a:txBody>
                  <a:tcPr anchor="ctr"/>
                </a:tc>
                <a:tc>
                  <a:txBody>
                    <a:bodyPr/>
                    <a:lstStyle/>
                    <a:p>
                      <a:r>
                        <a:rPr kumimoji="1" lang="en-US" altLang="ja-JP" sz="2000" dirty="0" smtClean="0"/>
                        <a:t>2011</a:t>
                      </a:r>
                      <a:r>
                        <a:rPr kumimoji="1" lang="ja-JP" altLang="en-US" sz="2000" dirty="0" smtClean="0"/>
                        <a:t>年</a:t>
                      </a:r>
                      <a:r>
                        <a:rPr kumimoji="1" lang="en-US" altLang="ja-JP" sz="2000" dirty="0" smtClean="0"/>
                        <a:t>2</a:t>
                      </a:r>
                      <a:r>
                        <a:rPr kumimoji="1" lang="ja-JP" altLang="en-US" sz="2000" dirty="0" smtClean="0"/>
                        <a:t>月</a:t>
                      </a:r>
                      <a:endParaRPr kumimoji="1" lang="ja-JP" altLang="en-US" sz="2000" dirty="0"/>
                    </a:p>
                  </a:txBody>
                  <a:tcPr anchor="ctr"/>
                </a:tc>
              </a:tr>
              <a:tr h="540000">
                <a:tc>
                  <a:txBody>
                    <a:bodyPr/>
                    <a:lstStyle/>
                    <a:p>
                      <a:r>
                        <a:rPr kumimoji="1" lang="ja-JP" altLang="en-US" sz="2000" dirty="0" smtClean="0"/>
                        <a:t>調査方法</a:t>
                      </a:r>
                      <a:endParaRPr kumimoji="1" lang="en-US" altLang="ja-JP" sz="2000" dirty="0" smtClean="0"/>
                    </a:p>
                  </a:txBody>
                  <a:tcPr anchor="ctr"/>
                </a:tc>
                <a:tc>
                  <a:txBody>
                    <a:bodyPr/>
                    <a:lstStyle/>
                    <a:p>
                      <a:r>
                        <a:rPr kumimoji="1" lang="en-US" altLang="ja-JP" sz="2000" dirty="0" smtClean="0"/>
                        <a:t>WEB</a:t>
                      </a:r>
                      <a:r>
                        <a:rPr kumimoji="1" lang="ja-JP" altLang="en-US" sz="2000" dirty="0" smtClean="0"/>
                        <a:t>調査（</a:t>
                      </a:r>
                      <a:r>
                        <a:rPr kumimoji="1" lang="en-US" altLang="ja-JP" sz="2000" dirty="0" smtClean="0"/>
                        <a:t>Goo</a:t>
                      </a:r>
                      <a:r>
                        <a:rPr kumimoji="1" lang="ja-JP" altLang="en-US" sz="2000" dirty="0" smtClean="0"/>
                        <a:t>リサーチによる）</a:t>
                      </a:r>
                      <a:endParaRPr kumimoji="1" lang="ja-JP" altLang="en-US" sz="2000" dirty="0"/>
                    </a:p>
                  </a:txBody>
                  <a:tcPr anchor="ctr"/>
                </a:tc>
              </a:tr>
              <a:tr h="540000">
                <a:tc>
                  <a:txBody>
                    <a:bodyPr/>
                    <a:lstStyle/>
                    <a:p>
                      <a:r>
                        <a:rPr kumimoji="1" lang="ja-JP" altLang="en-US" sz="2000" dirty="0" smtClean="0"/>
                        <a:t>有効回答数</a:t>
                      </a:r>
                      <a:endParaRPr kumimoji="1" lang="ja-JP" altLang="en-US" sz="2000" dirty="0"/>
                    </a:p>
                  </a:txBody>
                  <a:tcPr anchor="ctr"/>
                </a:tc>
                <a:tc>
                  <a:txBody>
                    <a:bodyPr/>
                    <a:lstStyle/>
                    <a:p>
                      <a:r>
                        <a:rPr kumimoji="1" lang="en-US" altLang="ja-JP" sz="2000" dirty="0" smtClean="0"/>
                        <a:t>13059</a:t>
                      </a:r>
                      <a:r>
                        <a:rPr kumimoji="1" lang="ja-JP" altLang="en-US" sz="2000" dirty="0" smtClean="0"/>
                        <a:t>サンプル（大卒以上の学歴を持つサンプルのみ）</a:t>
                      </a:r>
                      <a:endParaRPr kumimoji="1" lang="en-US" altLang="ja-JP" sz="2000" dirty="0" smtClean="0"/>
                    </a:p>
                    <a:p>
                      <a:r>
                        <a:rPr kumimoji="1" lang="ja-JP" altLang="en-US" sz="2000" dirty="0" smtClean="0"/>
                        <a:t>　文系学部　</a:t>
                      </a:r>
                      <a:r>
                        <a:rPr kumimoji="1" lang="en-US" altLang="ja-JP" sz="2000" dirty="0" smtClean="0"/>
                        <a:t>8976</a:t>
                      </a:r>
                      <a:r>
                        <a:rPr kumimoji="1" lang="ja-JP" altLang="en-US" sz="2000" dirty="0" smtClean="0"/>
                        <a:t>サンプル（</a:t>
                      </a:r>
                      <a:r>
                        <a:rPr kumimoji="1" lang="en-US" altLang="ja-JP" sz="2000" dirty="0" smtClean="0"/>
                        <a:t>68.7</a:t>
                      </a:r>
                      <a:r>
                        <a:rPr kumimoji="1" lang="ja-JP" altLang="en-US" sz="2000" dirty="0" smtClean="0"/>
                        <a:t>％）</a:t>
                      </a:r>
                      <a:endParaRPr kumimoji="1" lang="en-US" altLang="ja-JP" sz="2000" dirty="0" smtClean="0"/>
                    </a:p>
                    <a:p>
                      <a:r>
                        <a:rPr kumimoji="1" lang="ja-JP" altLang="en-US" sz="2000" dirty="0" smtClean="0"/>
                        <a:t>　理系学部　</a:t>
                      </a:r>
                      <a:r>
                        <a:rPr kumimoji="1" lang="en-US" altLang="ja-JP" sz="2000" dirty="0" smtClean="0"/>
                        <a:t>4083</a:t>
                      </a:r>
                      <a:r>
                        <a:rPr kumimoji="1" lang="ja-JP" altLang="en-US" sz="2000" dirty="0" smtClean="0"/>
                        <a:t>サンプル（</a:t>
                      </a:r>
                      <a:r>
                        <a:rPr kumimoji="1" lang="en-US" altLang="ja-JP" sz="2000" dirty="0" smtClean="0"/>
                        <a:t>31.3</a:t>
                      </a:r>
                      <a:r>
                        <a:rPr kumimoji="1" lang="ja-JP" altLang="en-US" sz="2000" dirty="0" smtClean="0"/>
                        <a:t>％）</a:t>
                      </a:r>
                      <a:endParaRPr kumimoji="1" lang="en-US" altLang="ja-JP" sz="2000" dirty="0" smtClean="0"/>
                    </a:p>
                  </a:txBody>
                  <a:tcPr anchor="ctr"/>
                </a:tc>
              </a:tr>
              <a:tr h="540000">
                <a:tc>
                  <a:txBody>
                    <a:bodyPr/>
                    <a:lstStyle/>
                    <a:p>
                      <a:r>
                        <a:rPr kumimoji="1" lang="ja-JP" altLang="en-US" sz="2000" dirty="0" smtClean="0"/>
                        <a:t>所得に関する分析対象</a:t>
                      </a:r>
                      <a:endParaRPr kumimoji="1" lang="ja-JP" altLang="en-US" sz="2000" dirty="0"/>
                    </a:p>
                  </a:txBody>
                  <a:tcPr anchor="ctr"/>
                </a:tc>
                <a:tc>
                  <a:txBody>
                    <a:bodyPr/>
                    <a:lstStyle/>
                    <a:p>
                      <a:r>
                        <a:rPr kumimoji="1" lang="ja-JP" altLang="en-US" sz="2000" dirty="0" smtClean="0"/>
                        <a:t>有所得の就業者　</a:t>
                      </a:r>
                      <a:r>
                        <a:rPr kumimoji="1" lang="en-US" altLang="ja-JP" sz="2000" dirty="0" smtClean="0"/>
                        <a:t>11562</a:t>
                      </a:r>
                      <a:r>
                        <a:rPr kumimoji="1" lang="ja-JP" altLang="en-US" sz="2000" dirty="0" smtClean="0"/>
                        <a:t>サンプル</a:t>
                      </a:r>
                      <a:endParaRPr kumimoji="1" lang="en-US" altLang="ja-JP" sz="2000" dirty="0" smtClean="0"/>
                    </a:p>
                    <a:p>
                      <a:r>
                        <a:rPr kumimoji="1" lang="ja-JP" altLang="en-US" sz="2000" dirty="0" smtClean="0"/>
                        <a:t>　文系学部　</a:t>
                      </a:r>
                      <a:r>
                        <a:rPr kumimoji="1" lang="en-US" altLang="ja-JP" sz="2000" dirty="0" smtClean="0"/>
                        <a:t>7772</a:t>
                      </a:r>
                      <a:r>
                        <a:rPr kumimoji="1" lang="ja-JP" altLang="en-US" sz="2000" dirty="0" smtClean="0"/>
                        <a:t>サンプル</a:t>
                      </a:r>
                      <a:endParaRPr kumimoji="1" lang="en-US" altLang="ja-JP" sz="2000" dirty="0" smtClean="0"/>
                    </a:p>
                    <a:p>
                      <a:r>
                        <a:rPr kumimoji="1" lang="ja-JP" altLang="en-US" sz="2000" dirty="0" smtClean="0"/>
                        <a:t>　理系学部　</a:t>
                      </a:r>
                      <a:r>
                        <a:rPr kumimoji="1" lang="en-US" altLang="ja-JP" sz="2000" dirty="0" smtClean="0"/>
                        <a:t>3790</a:t>
                      </a:r>
                      <a:r>
                        <a:rPr kumimoji="1" lang="ja-JP" altLang="en-US" sz="2000" dirty="0" smtClean="0"/>
                        <a:t>サンプル</a:t>
                      </a:r>
                      <a:endParaRPr kumimoji="1" lang="en-US" altLang="ja-JP" sz="2000" dirty="0" smtClean="0"/>
                    </a:p>
                  </a:txBody>
                  <a:tcPr anchor="ctr"/>
                </a:tc>
              </a:tr>
            </a:tbl>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24</a:t>
            </a:fld>
            <a:endParaRPr kumimoji="1" lang="ja-JP" altLang="en-US"/>
          </a:p>
        </p:txBody>
      </p:sp>
    </p:spTree>
    <p:extLst>
      <p:ext uri="{BB962C8B-B14F-4D97-AF65-F5344CB8AC3E}">
        <p14:creationId xmlns:p14="http://schemas.microsoft.com/office/powerpoint/2010/main" val="335452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0"/>
            <a:ext cx="7858800" cy="644400"/>
          </a:xfrm>
        </p:spPr>
        <p:txBody>
          <a:bodyPr>
            <a:normAutofit fontScale="90000"/>
          </a:bodyPr>
          <a:lstStyle/>
          <a:p>
            <a:r>
              <a:rPr kumimoji="1" lang="ja-JP" altLang="en-US" sz="3200" dirty="0" smtClean="0"/>
              <a:t>　理系学部出身者の理科の得意科目別平均所得</a:t>
            </a:r>
            <a:endParaRPr kumimoji="1" lang="ja-JP" altLang="en-US" sz="3200" dirty="0"/>
          </a:p>
        </p:txBody>
      </p:sp>
      <p:sp>
        <p:nvSpPr>
          <p:cNvPr id="4" name="スライド番号プレースホルダ 3"/>
          <p:cNvSpPr>
            <a:spLocks noGrp="1"/>
          </p:cNvSpPr>
          <p:nvPr>
            <p:ph type="sldNum" sz="quarter" idx="12"/>
          </p:nvPr>
        </p:nvSpPr>
        <p:spPr/>
        <p:txBody>
          <a:bodyPr/>
          <a:lstStyle/>
          <a:p>
            <a:fld id="{B19DDDB8-1EF7-4987-BA8A-30A1EF4B9F73}" type="slidenum">
              <a:rPr kumimoji="1" lang="ja-JP" altLang="en-US" smtClean="0"/>
              <a:pPr/>
              <a:t>25</a:t>
            </a:fld>
            <a:endParaRPr kumimoji="1" lang="ja-JP" altLang="en-US"/>
          </a:p>
        </p:txBody>
      </p:sp>
      <p:graphicFrame>
        <p:nvGraphicFramePr>
          <p:cNvPr id="5" name="コンテンツ プレースホルダ 4"/>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0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タイトル 5"/>
          <p:cNvSpPr>
            <a:spLocks noGrp="1"/>
          </p:cNvSpPr>
          <p:nvPr>
            <p:ph type="title"/>
          </p:nvPr>
        </p:nvSpPr>
        <p:spPr/>
        <p:txBody>
          <a:bodyPr>
            <a:normAutofit fontScale="90000"/>
          </a:bodyPr>
          <a:lstStyle/>
          <a:p>
            <a:r>
              <a:rPr lang="ja-JP" altLang="en-US" dirty="0" smtClean="0"/>
              <a:t>子どもの問題行動</a:t>
            </a:r>
          </a:p>
        </p:txBody>
      </p:sp>
      <p:sp>
        <p:nvSpPr>
          <p:cNvPr id="101379" name="スライド番号プレースホルダ 3"/>
          <p:cNvSpPr>
            <a:spLocks noGrp="1"/>
          </p:cNvSpPr>
          <p:nvPr>
            <p:ph type="sldNum" sz="quarter" idx="10"/>
          </p:nvPr>
        </p:nvSpPr>
        <p:spPr>
          <a:noFill/>
        </p:spPr>
        <p:txBody>
          <a:bodyPr/>
          <a:lstStyle/>
          <a:p>
            <a:fld id="{A0D964E4-729E-4CF7-9F43-31BA9D460EDF}" type="slidenum">
              <a:rPr lang="ja-JP" altLang="en-US" smtClean="0"/>
              <a:pPr/>
              <a:t>26</a:t>
            </a:fld>
            <a:endParaRPr lang="en-US" altLang="ja-JP" smtClean="0"/>
          </a:p>
        </p:txBody>
      </p:sp>
      <p:sp>
        <p:nvSpPr>
          <p:cNvPr id="101380" name="Rectangle 2"/>
          <p:cNvSpPr>
            <a:spLocks noChangeArrowheads="1"/>
          </p:cNvSpPr>
          <p:nvPr/>
        </p:nvSpPr>
        <p:spPr bwMode="auto">
          <a:xfrm>
            <a:off x="0" y="1293813"/>
            <a:ext cx="9144000" cy="0"/>
          </a:xfrm>
          <a:prstGeom prst="rect">
            <a:avLst/>
          </a:prstGeom>
          <a:noFill/>
          <a:ln w="9525">
            <a:noFill/>
            <a:miter lim="800000"/>
            <a:headEnd/>
            <a:tailEnd/>
          </a:ln>
        </p:spPr>
        <p:txBody>
          <a:bodyPr wrap="none" lIns="91434" tIns="45718" rIns="91434" bIns="45718" anchor="ctr">
            <a:spAutoFit/>
          </a:bodyPr>
          <a:lstStyle/>
          <a:p>
            <a:endParaRPr lang="ja-JP" altLang="en-US" sz="1800">
              <a:latin typeface="Arial" pitchFamily="34" charset="0"/>
            </a:endParaRPr>
          </a:p>
        </p:txBody>
      </p:sp>
      <p:sp>
        <p:nvSpPr>
          <p:cNvPr id="7" name="テキスト ボックス 6"/>
          <p:cNvSpPr txBox="1"/>
          <p:nvPr/>
        </p:nvSpPr>
        <p:spPr>
          <a:xfrm>
            <a:off x="857224" y="1071546"/>
            <a:ext cx="7571303" cy="1477328"/>
          </a:xfrm>
          <a:prstGeom prst="rect">
            <a:avLst/>
          </a:prstGeom>
          <a:noFill/>
        </p:spPr>
        <p:txBody>
          <a:bodyPr wrap="none" rtlCol="0">
            <a:spAutoFit/>
          </a:bodyPr>
          <a:lstStyle/>
          <a:p>
            <a:pPr lvl="0" algn="just"/>
            <a:r>
              <a:rPr kumimoji="1" lang="ja-JP" altLang="en-US" dirty="0" smtClean="0">
                <a:solidFill>
                  <a:srgbClr val="000000"/>
                </a:solidFill>
                <a:latin typeface="Century" pitchFamily="18" charset="0"/>
                <a:ea typeface="ＭＳ 明朝" pitchFamily="17" charset="-128"/>
                <a:cs typeface="Times New Roman" pitchFamily="18" charset="0"/>
              </a:rPr>
              <a:t>文部科学省が発表した「 児童生徒の問題行動」調査結果　（</a:t>
            </a:r>
            <a:r>
              <a:rPr kumimoji="1" lang="en-US" altLang="ja-JP" dirty="0" smtClean="0">
                <a:solidFill>
                  <a:srgbClr val="000000"/>
                </a:solidFill>
                <a:latin typeface="Century" pitchFamily="18" charset="0"/>
                <a:ea typeface="ＭＳ 明朝" pitchFamily="17" charset="-128"/>
                <a:cs typeface="Times New Roman" pitchFamily="18" charset="0"/>
              </a:rPr>
              <a:t>2008</a:t>
            </a:r>
            <a:r>
              <a:rPr kumimoji="1" lang="ja-JP" altLang="en-US" dirty="0" smtClean="0">
                <a:solidFill>
                  <a:srgbClr val="000000"/>
                </a:solidFill>
                <a:latin typeface="Century" pitchFamily="18" charset="0"/>
                <a:ea typeface="ＭＳ 明朝" pitchFamily="17" charset="-128"/>
                <a:cs typeface="Times New Roman" pitchFamily="18" charset="0"/>
              </a:rPr>
              <a:t>年）</a:t>
            </a:r>
            <a:endParaRPr kumimoji="1" lang="en-US" altLang="ja-JP" dirty="0" smtClean="0">
              <a:solidFill>
                <a:srgbClr val="000000"/>
              </a:solidFill>
              <a:latin typeface="Century" pitchFamily="18" charset="0"/>
              <a:ea typeface="ＭＳ 明朝" pitchFamily="17" charset="-128"/>
              <a:cs typeface="Times New Roman" pitchFamily="18" charset="0"/>
            </a:endParaRPr>
          </a:p>
          <a:p>
            <a:pPr lvl="0" algn="just"/>
            <a:r>
              <a:rPr kumimoji="1" lang="ja-JP" altLang="en-US" dirty="0" smtClean="0">
                <a:solidFill>
                  <a:srgbClr val="000000"/>
                </a:solidFill>
                <a:latin typeface="Century" pitchFamily="18" charset="0"/>
                <a:ea typeface="ＭＳ 明朝" pitchFamily="17" charset="-128"/>
                <a:cs typeface="Times New Roman" pitchFamily="18" charset="0"/>
              </a:rPr>
              <a:t>によると、</a:t>
            </a:r>
            <a:r>
              <a:rPr kumimoji="1" lang="en-US" altLang="ja-JP" dirty="0" smtClean="0">
                <a:solidFill>
                  <a:srgbClr val="000000"/>
                </a:solidFill>
                <a:latin typeface="Century" pitchFamily="18" charset="0"/>
                <a:ea typeface="ＭＳ 明朝" pitchFamily="17" charset="-128"/>
                <a:cs typeface="Times New Roman" pitchFamily="18" charset="0"/>
              </a:rPr>
              <a:t>2007</a:t>
            </a:r>
            <a:r>
              <a:rPr kumimoji="1" lang="ja-JP" altLang="en-US" dirty="0" smtClean="0">
                <a:solidFill>
                  <a:srgbClr val="000000"/>
                </a:solidFill>
                <a:latin typeface="Century" pitchFamily="18" charset="0"/>
                <a:ea typeface="ＭＳ 明朝" pitchFamily="17" charset="-128"/>
                <a:cs typeface="Times New Roman" pitchFamily="18" charset="0"/>
              </a:rPr>
              <a:t>年度は、小・中・高校生の暴力行為が前年度より</a:t>
            </a:r>
            <a:r>
              <a:rPr kumimoji="1" lang="en-US" altLang="ja-JP" dirty="0" smtClean="0">
                <a:solidFill>
                  <a:srgbClr val="000000"/>
                </a:solidFill>
                <a:latin typeface="Century" pitchFamily="18" charset="0"/>
                <a:ea typeface="ＭＳ 明朝" pitchFamily="17" charset="-128"/>
                <a:cs typeface="Times New Roman" pitchFamily="18" charset="0"/>
              </a:rPr>
              <a:t>18</a:t>
            </a:r>
            <a:r>
              <a:rPr kumimoji="1" lang="ja-JP" altLang="en-US" dirty="0" smtClean="0">
                <a:solidFill>
                  <a:srgbClr val="000000"/>
                </a:solidFill>
                <a:latin typeface="Century" pitchFamily="18" charset="0"/>
                <a:ea typeface="ＭＳ 明朝" pitchFamily="17" charset="-128"/>
                <a:cs typeface="Times New Roman" pitchFamily="18" charset="0"/>
              </a:rPr>
              <a:t>％</a:t>
            </a:r>
            <a:endParaRPr kumimoji="1" lang="en-US" altLang="ja-JP" dirty="0" smtClean="0">
              <a:solidFill>
                <a:srgbClr val="000000"/>
              </a:solidFill>
              <a:latin typeface="Century" pitchFamily="18" charset="0"/>
              <a:ea typeface="ＭＳ 明朝" pitchFamily="17" charset="-128"/>
              <a:cs typeface="Times New Roman" pitchFamily="18" charset="0"/>
            </a:endParaRPr>
          </a:p>
          <a:p>
            <a:pPr lvl="0" algn="just"/>
            <a:r>
              <a:rPr kumimoji="1" lang="ja-JP" altLang="en-US" dirty="0" smtClean="0">
                <a:solidFill>
                  <a:srgbClr val="000000"/>
                </a:solidFill>
                <a:latin typeface="Century" pitchFamily="18" charset="0"/>
                <a:ea typeface="ＭＳ 明朝" pitchFamily="17" charset="-128"/>
                <a:cs typeface="Times New Roman" pitchFamily="18" charset="0"/>
              </a:rPr>
              <a:t>増加し、約５万</a:t>
            </a:r>
            <a:r>
              <a:rPr kumimoji="1" lang="en-US" altLang="ja-JP" dirty="0" smtClean="0">
                <a:solidFill>
                  <a:srgbClr val="000000"/>
                </a:solidFill>
                <a:latin typeface="Century" pitchFamily="18" charset="0"/>
                <a:ea typeface="ＭＳ 明朝" pitchFamily="17" charset="-128"/>
                <a:cs typeface="Times New Roman" pitchFamily="18" charset="0"/>
              </a:rPr>
              <a:t>2700</a:t>
            </a:r>
            <a:r>
              <a:rPr kumimoji="1" lang="ja-JP" altLang="en-US" dirty="0" smtClean="0">
                <a:solidFill>
                  <a:srgbClr val="000000"/>
                </a:solidFill>
                <a:latin typeface="Century" pitchFamily="18" charset="0"/>
                <a:ea typeface="ＭＳ 明朝" pitchFamily="17" charset="-128"/>
                <a:cs typeface="Times New Roman" pitchFamily="18" charset="0"/>
              </a:rPr>
              <a:t>件になりました。高校が５％、中学校が２０％の</a:t>
            </a:r>
            <a:endParaRPr kumimoji="1" lang="en-US" altLang="ja-JP" dirty="0" smtClean="0">
              <a:solidFill>
                <a:srgbClr val="000000"/>
              </a:solidFill>
              <a:latin typeface="Century" pitchFamily="18" charset="0"/>
              <a:ea typeface="ＭＳ 明朝" pitchFamily="17" charset="-128"/>
              <a:cs typeface="Times New Roman" pitchFamily="18" charset="0"/>
            </a:endParaRPr>
          </a:p>
          <a:p>
            <a:pPr lvl="0" algn="just"/>
            <a:r>
              <a:rPr kumimoji="1" lang="ja-JP" altLang="en-US" dirty="0" smtClean="0">
                <a:solidFill>
                  <a:srgbClr val="000000"/>
                </a:solidFill>
                <a:latin typeface="Century" pitchFamily="18" charset="0"/>
                <a:ea typeface="ＭＳ 明朝" pitchFamily="17" charset="-128"/>
                <a:cs typeface="Times New Roman" pitchFamily="18" charset="0"/>
              </a:rPr>
              <a:t>増加率であったのに対し、小学校は３７％と大幅な増加をしています。</a:t>
            </a:r>
            <a:endParaRPr kumimoji="1" lang="en-US" altLang="ja-JP" dirty="0" smtClean="0">
              <a:solidFill>
                <a:srgbClr val="000000"/>
              </a:solidFill>
              <a:latin typeface="Century" pitchFamily="18" charset="0"/>
              <a:ea typeface="ＭＳ 明朝" pitchFamily="17" charset="-128"/>
              <a:cs typeface="Times New Roman" pitchFamily="18" charset="0"/>
            </a:endParaRPr>
          </a:p>
          <a:p>
            <a:endParaRPr kumimoji="1" lang="ja-JP" altLang="en-US" dirty="0"/>
          </a:p>
        </p:txBody>
      </p:sp>
      <p:grpSp>
        <p:nvGrpSpPr>
          <p:cNvPr id="8" name="グループ化 7"/>
          <p:cNvGrpSpPr/>
          <p:nvPr/>
        </p:nvGrpSpPr>
        <p:grpSpPr>
          <a:xfrm>
            <a:off x="2000232" y="2571744"/>
            <a:ext cx="5000660" cy="3786214"/>
            <a:chOff x="2000232" y="2857496"/>
            <a:chExt cx="5000660" cy="3786214"/>
          </a:xfrm>
        </p:grpSpPr>
        <p:graphicFrame>
          <p:nvGraphicFramePr>
            <p:cNvPr id="9" name="グラフ 8"/>
            <p:cNvGraphicFramePr/>
            <p:nvPr/>
          </p:nvGraphicFramePr>
          <p:xfrm>
            <a:off x="2000232" y="2857496"/>
            <a:ext cx="5000660" cy="3286148"/>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グループ化 9"/>
            <p:cNvGrpSpPr/>
            <p:nvPr/>
          </p:nvGrpSpPr>
          <p:grpSpPr>
            <a:xfrm>
              <a:off x="2512939" y="6000768"/>
              <a:ext cx="3284568" cy="642942"/>
              <a:chOff x="2512939" y="6000768"/>
              <a:chExt cx="3284568" cy="642942"/>
            </a:xfrm>
          </p:grpSpPr>
          <p:sp>
            <p:nvSpPr>
              <p:cNvPr id="11" name="テキスト ボックス 10"/>
              <p:cNvSpPr txBox="1"/>
              <p:nvPr/>
            </p:nvSpPr>
            <p:spPr>
              <a:xfrm>
                <a:off x="2714612" y="6366711"/>
                <a:ext cx="3082895" cy="276999"/>
              </a:xfrm>
              <a:prstGeom prst="rect">
                <a:avLst/>
              </a:prstGeom>
              <a:noFill/>
            </p:spPr>
            <p:txBody>
              <a:bodyPr wrap="none" rtlCol="0">
                <a:spAutoFit/>
              </a:bodyPr>
              <a:lstStyle/>
              <a:p>
                <a:r>
                  <a:rPr kumimoji="1" lang="ja-JP" altLang="en-US" sz="1200" dirty="0" smtClean="0"/>
                  <a:t>０６－０７年度　小学校の暴力行為件数の推移</a:t>
                </a:r>
                <a:endParaRPr kumimoji="1" lang="ja-JP" altLang="en-US" sz="1200" dirty="0"/>
              </a:p>
            </p:txBody>
          </p:sp>
          <p:grpSp>
            <p:nvGrpSpPr>
              <p:cNvPr id="12" name="グループ化 16"/>
              <p:cNvGrpSpPr/>
              <p:nvPr/>
            </p:nvGrpSpPr>
            <p:grpSpPr>
              <a:xfrm>
                <a:off x="2512939" y="6000768"/>
                <a:ext cx="3273507" cy="261610"/>
                <a:chOff x="2512939" y="6000768"/>
                <a:chExt cx="3273507" cy="261610"/>
              </a:xfrm>
            </p:grpSpPr>
            <p:sp>
              <p:nvSpPr>
                <p:cNvPr id="13" name="テキスト ボックス 12"/>
                <p:cNvSpPr txBox="1"/>
                <p:nvPr/>
              </p:nvSpPr>
              <p:spPr>
                <a:xfrm>
                  <a:off x="2512939" y="6000768"/>
                  <a:ext cx="630301" cy="261610"/>
                </a:xfrm>
                <a:prstGeom prst="rect">
                  <a:avLst/>
                </a:prstGeom>
                <a:noFill/>
              </p:spPr>
              <p:txBody>
                <a:bodyPr wrap="none" rtlCol="0">
                  <a:spAutoFit/>
                </a:bodyPr>
                <a:lstStyle/>
                <a:p>
                  <a:r>
                    <a:rPr kumimoji="1" lang="ja-JP" altLang="en-US" sz="1100" dirty="0" smtClean="0"/>
                    <a:t>４５％増</a:t>
                  </a:r>
                  <a:endParaRPr kumimoji="1" lang="ja-JP" altLang="en-US" sz="1100" dirty="0"/>
                </a:p>
              </p:txBody>
            </p:sp>
            <p:sp>
              <p:nvSpPr>
                <p:cNvPr id="14" name="テキスト ボックス 13"/>
                <p:cNvSpPr txBox="1"/>
                <p:nvPr/>
              </p:nvSpPr>
              <p:spPr>
                <a:xfrm>
                  <a:off x="3786182" y="6000768"/>
                  <a:ext cx="630301" cy="261610"/>
                </a:xfrm>
                <a:prstGeom prst="rect">
                  <a:avLst/>
                </a:prstGeom>
                <a:noFill/>
              </p:spPr>
              <p:txBody>
                <a:bodyPr wrap="none" rtlCol="0">
                  <a:spAutoFit/>
                </a:bodyPr>
                <a:lstStyle/>
                <a:p>
                  <a:r>
                    <a:rPr kumimoji="1" lang="ja-JP" altLang="en-US" sz="1100" dirty="0" smtClean="0"/>
                    <a:t>１７％増</a:t>
                  </a:r>
                  <a:endParaRPr kumimoji="1" lang="ja-JP" altLang="en-US" sz="1100" dirty="0"/>
                </a:p>
              </p:txBody>
            </p:sp>
            <p:sp>
              <p:nvSpPr>
                <p:cNvPr id="15" name="テキスト ボックス 14"/>
                <p:cNvSpPr txBox="1"/>
                <p:nvPr/>
              </p:nvSpPr>
              <p:spPr>
                <a:xfrm>
                  <a:off x="5143504" y="6000768"/>
                  <a:ext cx="630301" cy="261610"/>
                </a:xfrm>
                <a:prstGeom prst="rect">
                  <a:avLst/>
                </a:prstGeom>
                <a:noFill/>
              </p:spPr>
              <p:txBody>
                <a:bodyPr wrap="none" rtlCol="0">
                  <a:spAutoFit/>
                </a:bodyPr>
                <a:lstStyle/>
                <a:p>
                  <a:r>
                    <a:rPr kumimoji="1" lang="ja-JP" altLang="en-US" sz="1100" dirty="0" smtClean="0"/>
                    <a:t>２３％増</a:t>
                  </a:r>
                  <a:endParaRPr kumimoji="1" lang="ja-JP" altLang="en-US" sz="1100" dirty="0"/>
                </a:p>
              </p:txBody>
            </p:sp>
            <p:sp>
              <p:nvSpPr>
                <p:cNvPr id="16" name="直線矢印コネクタ 15"/>
                <p:cNvSpPr/>
                <p:nvPr/>
              </p:nvSpPr>
              <p:spPr>
                <a:xfrm rot="5400000" flipH="1" flipV="1">
                  <a:off x="3071802" y="6072206"/>
                  <a:ext cx="142876"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dirty="0"/>
                </a:p>
              </p:txBody>
            </p:sp>
            <p:sp>
              <p:nvSpPr>
                <p:cNvPr id="17" name="直線矢印コネクタ 16"/>
                <p:cNvSpPr/>
                <p:nvPr/>
              </p:nvSpPr>
              <p:spPr>
                <a:xfrm rot="5400000" flipH="1" flipV="1">
                  <a:off x="4357686" y="6072206"/>
                  <a:ext cx="142876"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dirty="0"/>
                </a:p>
              </p:txBody>
            </p:sp>
            <p:sp>
              <p:nvSpPr>
                <p:cNvPr id="18" name="直線矢印コネクタ 17"/>
                <p:cNvSpPr/>
                <p:nvPr/>
              </p:nvSpPr>
              <p:spPr>
                <a:xfrm rot="5400000" flipH="1" flipV="1">
                  <a:off x="5643570" y="6072206"/>
                  <a:ext cx="142876"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dirty="0"/>
                </a:p>
              </p:txBody>
            </p:sp>
          </p:grpSp>
        </p:grpSp>
      </p:grpSp>
    </p:spTree>
    <p:extLst>
      <p:ext uri="{BB962C8B-B14F-4D97-AF65-F5344CB8AC3E}">
        <p14:creationId xmlns:p14="http://schemas.microsoft.com/office/powerpoint/2010/main" val="138455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タイトル 5"/>
          <p:cNvSpPr>
            <a:spLocks noGrp="1"/>
          </p:cNvSpPr>
          <p:nvPr>
            <p:ph type="title"/>
          </p:nvPr>
        </p:nvSpPr>
        <p:spPr/>
        <p:txBody>
          <a:bodyPr>
            <a:normAutofit fontScale="90000"/>
          </a:bodyPr>
          <a:lstStyle/>
          <a:p>
            <a:r>
              <a:rPr lang="ja-JP" altLang="en-US" dirty="0" smtClean="0"/>
              <a:t>変化しつつある日本の子ども達</a:t>
            </a:r>
          </a:p>
        </p:txBody>
      </p:sp>
      <p:sp>
        <p:nvSpPr>
          <p:cNvPr id="101379" name="スライド番号プレースホルダ 3"/>
          <p:cNvSpPr>
            <a:spLocks noGrp="1"/>
          </p:cNvSpPr>
          <p:nvPr>
            <p:ph type="sldNum" sz="quarter" idx="10"/>
          </p:nvPr>
        </p:nvSpPr>
        <p:spPr>
          <a:noFill/>
        </p:spPr>
        <p:txBody>
          <a:bodyPr/>
          <a:lstStyle/>
          <a:p>
            <a:fld id="{A0D964E4-729E-4CF7-9F43-31BA9D460EDF}" type="slidenum">
              <a:rPr lang="ja-JP" altLang="en-US" smtClean="0"/>
              <a:pPr/>
              <a:t>27</a:t>
            </a:fld>
            <a:endParaRPr lang="en-US" altLang="ja-JP" smtClean="0"/>
          </a:p>
        </p:txBody>
      </p:sp>
      <p:sp>
        <p:nvSpPr>
          <p:cNvPr id="101380" name="Rectangle 2"/>
          <p:cNvSpPr>
            <a:spLocks noChangeArrowheads="1"/>
          </p:cNvSpPr>
          <p:nvPr/>
        </p:nvSpPr>
        <p:spPr bwMode="auto">
          <a:xfrm>
            <a:off x="0" y="1293813"/>
            <a:ext cx="9144000" cy="0"/>
          </a:xfrm>
          <a:prstGeom prst="rect">
            <a:avLst/>
          </a:prstGeom>
          <a:noFill/>
          <a:ln w="9525">
            <a:noFill/>
            <a:miter lim="800000"/>
            <a:headEnd/>
            <a:tailEnd/>
          </a:ln>
        </p:spPr>
        <p:txBody>
          <a:bodyPr wrap="none" lIns="91434" tIns="45718" rIns="91434" bIns="45718" anchor="ctr">
            <a:spAutoFit/>
          </a:bodyPr>
          <a:lstStyle/>
          <a:p>
            <a:endParaRPr lang="ja-JP" altLang="en-US" sz="1800">
              <a:latin typeface="Arial" pitchFamily="34" charset="0"/>
            </a:endParaRPr>
          </a:p>
        </p:txBody>
      </p:sp>
      <p:grpSp>
        <p:nvGrpSpPr>
          <p:cNvPr id="19" name="グループ化 18"/>
          <p:cNvGrpSpPr/>
          <p:nvPr/>
        </p:nvGrpSpPr>
        <p:grpSpPr>
          <a:xfrm>
            <a:off x="642910" y="1412776"/>
            <a:ext cx="7890228" cy="3881022"/>
            <a:chOff x="642910" y="1455854"/>
            <a:chExt cx="7890228" cy="3881022"/>
          </a:xfrm>
        </p:grpSpPr>
        <p:sp>
          <p:nvSpPr>
            <p:cNvPr id="20" name="Rectangle 2"/>
            <p:cNvSpPr>
              <a:spLocks noChangeArrowheads="1"/>
            </p:cNvSpPr>
            <p:nvPr/>
          </p:nvSpPr>
          <p:spPr bwMode="auto">
            <a:xfrm>
              <a:off x="674958" y="4408182"/>
              <a:ext cx="7858180" cy="92869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lvl="0" indent="533400" fontAlgn="base">
                <a:spcBef>
                  <a:spcPct val="0"/>
                </a:spcBef>
                <a:spcAft>
                  <a:spcPct val="0"/>
                </a:spcAft>
              </a:pPr>
              <a:r>
                <a:rPr kumimoji="1" lang="ja-JP" altLang="en-US" sz="2000" b="1" dirty="0" smtClean="0">
                  <a:solidFill>
                    <a:srgbClr val="000000"/>
                  </a:solidFill>
                  <a:latin typeface="Century" pitchFamily="18" charset="0"/>
                  <a:ea typeface="ＭＳ 明朝" pitchFamily="17" charset="-128"/>
                  <a:cs typeface="Times New Roman" pitchFamily="18" charset="0"/>
                </a:rPr>
                <a:t>　教師に対して「尊敬できる」</a:t>
              </a:r>
              <a:endParaRPr kumimoji="1" lang="ja-JP" altLang="en-US" sz="2000" b="1" dirty="0" smtClean="0">
                <a:latin typeface="Arial" pitchFamily="34" charset="0"/>
                <a:ea typeface="ＭＳ Ｐゴシック" pitchFamily="50" charset="-128"/>
                <a:cs typeface="ＭＳ Ｐゴシック" pitchFamily="50" charset="-128"/>
              </a:endParaRPr>
            </a:p>
            <a:p>
              <a:pPr lvl="0" indent="800100" eaLnBrk="0" fontAlgn="base" hangingPunct="0">
                <a:spcBef>
                  <a:spcPct val="0"/>
                </a:spcBef>
                <a:spcAft>
                  <a:spcPct val="0"/>
                </a:spcAft>
              </a:pPr>
              <a:r>
                <a:rPr kumimoji="1" lang="ja-JP" altLang="en-US" sz="2000" b="1" dirty="0" smtClean="0">
                  <a:solidFill>
                    <a:srgbClr val="000000"/>
                  </a:solidFill>
                  <a:latin typeface="Century" pitchFamily="18" charset="0"/>
                  <a:ea typeface="ＭＳ 明朝" pitchFamily="17" charset="-128"/>
                  <a:cs typeface="Times New Roman" pitchFamily="18" charset="0"/>
                </a:rPr>
                <a:t>　　日本</a:t>
              </a:r>
              <a:r>
                <a:rPr lang="ja-JP" altLang="en-US" sz="2000" b="1" dirty="0">
                  <a:solidFill>
                    <a:srgbClr val="00B0F0"/>
                  </a:solidFill>
                  <a:latin typeface="Century" pitchFamily="18" charset="0"/>
                  <a:ea typeface="ＭＳ 明朝" pitchFamily="17" charset="-128"/>
                  <a:cs typeface="Times New Roman" pitchFamily="18" charset="0"/>
                </a:rPr>
                <a:t> </a:t>
              </a:r>
              <a:r>
                <a:rPr lang="ja-JP" altLang="en-US" sz="2000" b="1" dirty="0" smtClean="0">
                  <a:solidFill>
                    <a:srgbClr val="00B0F0"/>
                  </a:solidFill>
                  <a:latin typeface="Century" pitchFamily="18" charset="0"/>
                  <a:ea typeface="ＭＳ 明朝" pitchFamily="17" charset="-128"/>
                  <a:cs typeface="Times New Roman" pitchFamily="18" charset="0"/>
                </a:rPr>
                <a:t>                  </a:t>
              </a:r>
              <a:r>
                <a:rPr kumimoji="1" lang="ja-JP" altLang="en-US" sz="2000" b="1" dirty="0" smtClean="0">
                  <a:solidFill>
                    <a:srgbClr val="000000"/>
                  </a:solidFill>
                  <a:latin typeface="Century" pitchFamily="18" charset="0"/>
                  <a:ea typeface="ＭＳ 明朝" pitchFamily="17" charset="-128"/>
                  <a:cs typeface="Times New Roman" pitchFamily="18" charset="0"/>
                </a:rPr>
                <a:t>、米国３２</a:t>
              </a:r>
              <a:r>
                <a:rPr kumimoji="1" lang="en-US" altLang="ja-JP" sz="2000" b="1" dirty="0" smtClean="0">
                  <a:solidFill>
                    <a:srgbClr val="000000"/>
                  </a:solidFill>
                  <a:latin typeface="Century" pitchFamily="18" charset="0"/>
                  <a:ea typeface="ＭＳ 明朝" pitchFamily="17" charset="-128"/>
                  <a:cs typeface="Times New Roman" pitchFamily="18" charset="0"/>
                </a:rPr>
                <a:t>.</a:t>
              </a:r>
              <a:r>
                <a:rPr kumimoji="1" lang="ja-JP" altLang="en-US" sz="2000" b="1" dirty="0" smtClean="0">
                  <a:solidFill>
                    <a:srgbClr val="000000"/>
                  </a:solidFill>
                  <a:latin typeface="Century" pitchFamily="18" charset="0"/>
                  <a:ea typeface="ＭＳ 明朝" pitchFamily="17" charset="-128"/>
                  <a:cs typeface="Times New Roman" pitchFamily="18" charset="0"/>
                </a:rPr>
                <a:t>０％、中国６８</a:t>
              </a:r>
              <a:r>
                <a:rPr kumimoji="1" lang="en-US" altLang="ja-JP" sz="2000" b="1" dirty="0" smtClean="0">
                  <a:solidFill>
                    <a:srgbClr val="000000"/>
                  </a:solidFill>
                  <a:latin typeface="Century" pitchFamily="18" charset="0"/>
                  <a:ea typeface="ＭＳ 明朝" pitchFamily="17" charset="-128"/>
                  <a:cs typeface="Times New Roman" pitchFamily="18" charset="0"/>
                </a:rPr>
                <a:t>.</a:t>
              </a:r>
              <a:r>
                <a:rPr kumimoji="1" lang="ja-JP" altLang="en-US" sz="2000" b="1" dirty="0" smtClean="0">
                  <a:solidFill>
                    <a:srgbClr val="000000"/>
                  </a:solidFill>
                  <a:latin typeface="Century" pitchFamily="18" charset="0"/>
                  <a:ea typeface="ＭＳ 明朝" pitchFamily="17" charset="-128"/>
                  <a:cs typeface="Times New Roman" pitchFamily="18" charset="0"/>
                </a:rPr>
                <a:t>４％</a:t>
              </a:r>
              <a:r>
                <a:rPr kumimoji="1" lang="ja-JP" altLang="en-US" dirty="0" smtClean="0">
                  <a:solidFill>
                    <a:srgbClr val="000000"/>
                  </a:solidFill>
                  <a:latin typeface="Century" pitchFamily="18" charset="0"/>
                  <a:ea typeface="ＭＳ 明朝" pitchFamily="17" charset="-128"/>
                  <a:cs typeface="Times New Roman" pitchFamily="18" charset="0"/>
                </a:rPr>
                <a:t>　　</a:t>
              </a:r>
              <a:endParaRPr kumimoji="1" lang="en-US" altLang="ja-JP" dirty="0" smtClean="0">
                <a:solidFill>
                  <a:srgbClr val="000000"/>
                </a:solidFill>
                <a:latin typeface="Century" pitchFamily="18" charset="0"/>
                <a:ea typeface="ＭＳ 明朝" pitchFamily="17" charset="-128"/>
                <a:cs typeface="Times New Roman" pitchFamily="18" charset="0"/>
              </a:endParaRPr>
            </a:p>
            <a:p>
              <a:pPr lvl="0" indent="800100" eaLnBrk="0" fontAlgn="base" hangingPunct="0">
                <a:spcBef>
                  <a:spcPct val="0"/>
                </a:spcBef>
                <a:spcAft>
                  <a:spcPct val="0"/>
                </a:spcAft>
              </a:pPr>
              <a:r>
                <a:rPr kumimoji="1" lang="ja-JP" altLang="en-US" dirty="0" smtClean="0">
                  <a:solidFill>
                    <a:srgbClr val="000000"/>
                  </a:solidFill>
                  <a:latin typeface="Century" pitchFamily="18" charset="0"/>
                  <a:ea typeface="ＭＳ 明朝" pitchFamily="17" charset="-128"/>
                  <a:cs typeface="Times New Roman" pitchFamily="18" charset="0"/>
                </a:rPr>
                <a:t>　　　　　　　　　　　　　日本青少年研究所（</a:t>
              </a:r>
              <a:r>
                <a:rPr kumimoji="1" lang="en-US" altLang="ja-JP" dirty="0" smtClean="0">
                  <a:solidFill>
                    <a:srgbClr val="000000"/>
                  </a:solidFill>
                  <a:latin typeface="Century" pitchFamily="18" charset="0"/>
                  <a:ea typeface="ＭＳ 明朝" pitchFamily="17" charset="-128"/>
                  <a:cs typeface="Times New Roman" pitchFamily="18" charset="0"/>
                </a:rPr>
                <a:t>1999</a:t>
              </a:r>
              <a:r>
                <a:rPr kumimoji="1" lang="ja-JP" altLang="en-US" dirty="0" smtClean="0">
                  <a:solidFill>
                    <a:srgbClr val="000000"/>
                  </a:solidFill>
                  <a:latin typeface="Century" pitchFamily="18" charset="0"/>
                  <a:ea typeface="ＭＳ 明朝" pitchFamily="17" charset="-128"/>
                  <a:cs typeface="Times New Roman" pitchFamily="18" charset="0"/>
                </a:rPr>
                <a:t>年）</a:t>
              </a:r>
              <a:endParaRPr kumimoji="1" lang="ja-JP" altLang="en-US" dirty="0" smtClean="0">
                <a:latin typeface="Arial" pitchFamily="34" charset="0"/>
                <a:ea typeface="ＭＳ Ｐゴシック" pitchFamily="50" charset="-128"/>
                <a:cs typeface="ＭＳ Ｐゴシック" pitchFamily="50" charset="-128"/>
              </a:endParaRPr>
            </a:p>
          </p:txBody>
        </p:sp>
        <p:sp>
          <p:nvSpPr>
            <p:cNvPr id="21" name="Rectangle 4"/>
            <p:cNvSpPr>
              <a:spLocks noChangeArrowheads="1"/>
            </p:cNvSpPr>
            <p:nvPr/>
          </p:nvSpPr>
          <p:spPr bwMode="auto">
            <a:xfrm>
              <a:off x="642910" y="1455854"/>
              <a:ext cx="7601498" cy="201622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lvl="0" indent="533400" fontAlgn="base">
                <a:spcBef>
                  <a:spcPct val="0"/>
                </a:spcBef>
                <a:spcAft>
                  <a:spcPct val="0"/>
                </a:spcAft>
              </a:pPr>
              <a:endParaRPr kumimoji="1" lang="en-US" altLang="ja-JP" dirty="0" smtClean="0">
                <a:solidFill>
                  <a:srgbClr val="000000"/>
                </a:solidFill>
                <a:latin typeface="Century" pitchFamily="18" charset="0"/>
                <a:ea typeface="ＭＳ 明朝" pitchFamily="17" charset="-128"/>
                <a:cs typeface="Times New Roman" pitchFamily="18" charset="0"/>
              </a:endParaRPr>
            </a:p>
            <a:p>
              <a:pPr lvl="0" indent="533400" fontAlgn="base">
                <a:spcBef>
                  <a:spcPct val="0"/>
                </a:spcBef>
                <a:spcAft>
                  <a:spcPct val="0"/>
                </a:spcAft>
              </a:pPr>
              <a:r>
                <a:rPr kumimoji="1" lang="ja-JP" altLang="en-US" dirty="0" smtClean="0">
                  <a:solidFill>
                    <a:srgbClr val="000000"/>
                  </a:solidFill>
                  <a:latin typeface="Century" pitchFamily="18" charset="0"/>
                  <a:ea typeface="ＭＳ 明朝" pitchFamily="17" charset="-128"/>
                  <a:cs typeface="Times New Roman" pitchFamily="18" charset="0"/>
                </a:rPr>
                <a:t>　</a:t>
              </a:r>
              <a:r>
                <a:rPr kumimoji="1" lang="ja-JP" altLang="en-US" sz="2000" dirty="0" smtClean="0">
                  <a:solidFill>
                    <a:srgbClr val="000000"/>
                  </a:solidFill>
                  <a:latin typeface="Century" pitchFamily="18" charset="0"/>
                  <a:ea typeface="ＭＳ 明朝" pitchFamily="17" charset="-128"/>
                  <a:cs typeface="Times New Roman" pitchFamily="18" charset="0"/>
                </a:rPr>
                <a:t>「</a:t>
              </a:r>
              <a:r>
                <a:rPr kumimoji="1" lang="ja-JP" altLang="en-US" sz="2000" b="1" dirty="0" smtClean="0">
                  <a:solidFill>
                    <a:srgbClr val="000000"/>
                  </a:solidFill>
                  <a:latin typeface="Century" pitchFamily="18" charset="0"/>
                  <a:ea typeface="ＭＳ 明朝" pitchFamily="17" charset="-128"/>
                  <a:cs typeface="Times New Roman" pitchFamily="18" charset="0"/>
                </a:rPr>
                <a:t>先生に反抗すること」は本人の自由でよい</a:t>
              </a:r>
              <a:endParaRPr kumimoji="1" lang="ja-JP" altLang="en-US" sz="2000" b="1" dirty="0" smtClean="0">
                <a:latin typeface="Arial" pitchFamily="34" charset="0"/>
                <a:ea typeface="ＭＳ Ｐゴシック" pitchFamily="50" charset="-128"/>
                <a:cs typeface="ＭＳ Ｐゴシック" pitchFamily="50" charset="-128"/>
              </a:endParaRPr>
            </a:p>
            <a:p>
              <a:pPr lvl="0" indent="800100" eaLnBrk="0" fontAlgn="base" hangingPunct="0">
                <a:spcBef>
                  <a:spcPct val="0"/>
                </a:spcBef>
                <a:spcAft>
                  <a:spcPct val="0"/>
                </a:spcAft>
              </a:pPr>
              <a:r>
                <a:rPr kumimoji="1" lang="ja-JP" altLang="en-US" sz="2000" b="1" dirty="0" smtClean="0">
                  <a:solidFill>
                    <a:srgbClr val="000000"/>
                  </a:solidFill>
                  <a:latin typeface="Century" pitchFamily="18" charset="0"/>
                  <a:ea typeface="ＭＳ 明朝" pitchFamily="17" charset="-128"/>
                  <a:cs typeface="Times New Roman" pitchFamily="18" charset="0"/>
                </a:rPr>
                <a:t>　　日本                   、米国１５</a:t>
              </a:r>
              <a:r>
                <a:rPr kumimoji="1" lang="en-US" altLang="ja-JP" sz="2000" b="1" dirty="0" smtClean="0">
                  <a:solidFill>
                    <a:srgbClr val="000000"/>
                  </a:solidFill>
                  <a:latin typeface="Century" pitchFamily="18" charset="0"/>
                  <a:ea typeface="ＭＳ 明朝" pitchFamily="17" charset="-128"/>
                  <a:cs typeface="Times New Roman" pitchFamily="18" charset="0"/>
                </a:rPr>
                <a:t>.</a:t>
              </a:r>
              <a:r>
                <a:rPr kumimoji="1" lang="ja-JP" altLang="en-US" sz="2000" b="1" dirty="0" smtClean="0">
                  <a:solidFill>
                    <a:srgbClr val="000000"/>
                  </a:solidFill>
                  <a:latin typeface="Century" pitchFamily="18" charset="0"/>
                  <a:ea typeface="ＭＳ 明朝" pitchFamily="17" charset="-128"/>
                  <a:cs typeface="Times New Roman" pitchFamily="18" charset="0"/>
                </a:rPr>
                <a:t>８％、中国１８</a:t>
              </a:r>
              <a:r>
                <a:rPr kumimoji="1" lang="en-US" altLang="ja-JP" sz="2000" b="1" dirty="0" smtClean="0">
                  <a:solidFill>
                    <a:srgbClr val="000000"/>
                  </a:solidFill>
                  <a:latin typeface="Century" pitchFamily="18" charset="0"/>
                  <a:ea typeface="ＭＳ 明朝" pitchFamily="17" charset="-128"/>
                  <a:cs typeface="Times New Roman" pitchFamily="18" charset="0"/>
                </a:rPr>
                <a:t>.</a:t>
              </a:r>
              <a:r>
                <a:rPr kumimoji="1" lang="ja-JP" altLang="en-US" sz="2000" b="1" dirty="0" smtClean="0">
                  <a:solidFill>
                    <a:srgbClr val="000000"/>
                  </a:solidFill>
                  <a:latin typeface="Century" pitchFamily="18" charset="0"/>
                  <a:ea typeface="ＭＳ 明朝" pitchFamily="17" charset="-128"/>
                  <a:cs typeface="Times New Roman" pitchFamily="18" charset="0"/>
                </a:rPr>
                <a:t>８％</a:t>
              </a:r>
              <a:endParaRPr kumimoji="1" lang="en-US" altLang="ja-JP" sz="2000" b="1" dirty="0" smtClean="0">
                <a:solidFill>
                  <a:srgbClr val="000000"/>
                </a:solidFill>
                <a:latin typeface="Century" pitchFamily="18" charset="0"/>
                <a:ea typeface="ＭＳ 明朝" pitchFamily="17" charset="-128"/>
                <a:cs typeface="Times New Roman" pitchFamily="18" charset="0"/>
              </a:endParaRPr>
            </a:p>
            <a:p>
              <a:pPr lvl="0" indent="800100" eaLnBrk="0" fontAlgn="base" hangingPunct="0">
                <a:spcBef>
                  <a:spcPct val="0"/>
                </a:spcBef>
                <a:spcAft>
                  <a:spcPct val="0"/>
                </a:spcAft>
              </a:pPr>
              <a:endParaRPr kumimoji="1" lang="en-US" altLang="ja-JP" sz="2000" b="1" dirty="0" smtClean="0">
                <a:solidFill>
                  <a:srgbClr val="000000"/>
                </a:solidFill>
                <a:latin typeface="Century" pitchFamily="18" charset="0"/>
                <a:ea typeface="ＭＳ 明朝" pitchFamily="17" charset="-128"/>
                <a:cs typeface="Times New Roman" pitchFamily="18" charset="0"/>
              </a:endParaRPr>
            </a:p>
            <a:p>
              <a:pPr lvl="0" indent="800100" eaLnBrk="0" fontAlgn="base" hangingPunct="0">
                <a:spcBef>
                  <a:spcPct val="0"/>
                </a:spcBef>
                <a:spcAft>
                  <a:spcPct val="0"/>
                </a:spcAft>
              </a:pPr>
              <a:r>
                <a:rPr kumimoji="1" lang="ja-JP" altLang="en-US" sz="2000" b="1" dirty="0" smtClean="0">
                  <a:solidFill>
                    <a:srgbClr val="000000"/>
                  </a:solidFill>
                  <a:latin typeface="Century" pitchFamily="18" charset="0"/>
                  <a:ea typeface="ＭＳ 明朝" pitchFamily="17" charset="-128"/>
                  <a:cs typeface="Times New Roman" pitchFamily="18" charset="0"/>
                </a:rPr>
                <a:t>「親に反抗すること」は本人の自由でよい</a:t>
              </a:r>
              <a:endParaRPr kumimoji="1" lang="ja-JP" altLang="en-US" sz="2000" b="1" dirty="0" smtClean="0">
                <a:latin typeface="Arial" pitchFamily="34" charset="0"/>
                <a:ea typeface="ＭＳ Ｐゴシック" pitchFamily="50" charset="-128"/>
                <a:cs typeface="ＭＳ Ｐゴシック" pitchFamily="50" charset="-128"/>
              </a:endParaRPr>
            </a:p>
            <a:p>
              <a:pPr lvl="0" indent="800100" eaLnBrk="0" fontAlgn="base" hangingPunct="0">
                <a:spcBef>
                  <a:spcPct val="0"/>
                </a:spcBef>
                <a:spcAft>
                  <a:spcPct val="0"/>
                </a:spcAft>
              </a:pPr>
              <a:r>
                <a:rPr kumimoji="1" lang="ja-JP" altLang="en-US" sz="2000" b="1" dirty="0" smtClean="0">
                  <a:solidFill>
                    <a:srgbClr val="000000"/>
                  </a:solidFill>
                  <a:latin typeface="Century" pitchFamily="18" charset="0"/>
                  <a:ea typeface="ＭＳ 明朝" pitchFamily="17" charset="-128"/>
                  <a:cs typeface="Times New Roman" pitchFamily="18" charset="0"/>
                </a:rPr>
                <a:t>　　日本                   、米国１６</a:t>
              </a:r>
              <a:r>
                <a:rPr kumimoji="1" lang="en-US" altLang="ja-JP" sz="2000" b="1" dirty="0" smtClean="0">
                  <a:solidFill>
                    <a:srgbClr val="000000"/>
                  </a:solidFill>
                  <a:latin typeface="Century" pitchFamily="18" charset="0"/>
                  <a:ea typeface="ＭＳ 明朝" pitchFamily="17" charset="-128"/>
                  <a:cs typeface="Times New Roman" pitchFamily="18" charset="0"/>
                </a:rPr>
                <a:t>.</a:t>
              </a:r>
              <a:r>
                <a:rPr kumimoji="1" lang="ja-JP" altLang="en-US" sz="2000" b="1" dirty="0" smtClean="0">
                  <a:solidFill>
                    <a:srgbClr val="000000"/>
                  </a:solidFill>
                  <a:latin typeface="Century" pitchFamily="18" charset="0"/>
                  <a:ea typeface="ＭＳ 明朝" pitchFamily="17" charset="-128"/>
                  <a:cs typeface="Times New Roman" pitchFamily="18" charset="0"/>
                </a:rPr>
                <a:t>１％、中国１４</a:t>
              </a:r>
              <a:r>
                <a:rPr kumimoji="1" lang="en-US" altLang="ja-JP" sz="2000" b="1" dirty="0" smtClean="0">
                  <a:solidFill>
                    <a:srgbClr val="000000"/>
                  </a:solidFill>
                  <a:latin typeface="Century" pitchFamily="18" charset="0"/>
                  <a:ea typeface="ＭＳ 明朝" pitchFamily="17" charset="-128"/>
                  <a:cs typeface="Times New Roman" pitchFamily="18" charset="0"/>
                </a:rPr>
                <a:t>.7</a:t>
              </a:r>
              <a:r>
                <a:rPr kumimoji="1" lang="ja-JP" altLang="en-US" sz="2000" b="1" dirty="0" smtClean="0">
                  <a:solidFill>
                    <a:srgbClr val="000000"/>
                  </a:solidFill>
                  <a:latin typeface="Century" pitchFamily="18" charset="0"/>
                  <a:ea typeface="ＭＳ 明朝" pitchFamily="17" charset="-128"/>
                  <a:cs typeface="Times New Roman" pitchFamily="18" charset="0"/>
                </a:rPr>
                <a:t>％　</a:t>
              </a:r>
              <a:r>
                <a:rPr kumimoji="1" lang="ja-JP" altLang="en-US" b="1" dirty="0" smtClean="0">
                  <a:solidFill>
                    <a:srgbClr val="000000"/>
                  </a:solidFill>
                  <a:latin typeface="Century" pitchFamily="18" charset="0"/>
                  <a:ea typeface="ＭＳ 明朝" pitchFamily="17" charset="-128"/>
                  <a:cs typeface="Times New Roman" pitchFamily="18" charset="0"/>
                </a:rPr>
                <a:t>　</a:t>
              </a:r>
              <a:endParaRPr kumimoji="1" lang="en-US" altLang="ja-JP" b="1" dirty="0" smtClean="0">
                <a:solidFill>
                  <a:srgbClr val="000000"/>
                </a:solidFill>
                <a:latin typeface="Century" pitchFamily="18" charset="0"/>
                <a:ea typeface="ＭＳ 明朝" pitchFamily="17" charset="-128"/>
                <a:cs typeface="Times New Roman" pitchFamily="18" charset="0"/>
              </a:endParaRPr>
            </a:p>
            <a:p>
              <a:pPr lvl="0" indent="800100" eaLnBrk="0" fontAlgn="base" hangingPunct="0">
                <a:spcBef>
                  <a:spcPct val="0"/>
                </a:spcBef>
                <a:spcAft>
                  <a:spcPct val="0"/>
                </a:spcAft>
              </a:pPr>
              <a:endParaRPr kumimoji="1" lang="en-US" altLang="ja-JP" b="1" dirty="0" smtClean="0">
                <a:solidFill>
                  <a:srgbClr val="000000"/>
                </a:solidFill>
                <a:latin typeface="Century" pitchFamily="18" charset="0"/>
                <a:ea typeface="ＭＳ 明朝" pitchFamily="17" charset="-128"/>
                <a:cs typeface="Times New Roman" pitchFamily="18" charset="0"/>
              </a:endParaRPr>
            </a:p>
            <a:p>
              <a:pPr lvl="0" indent="800100" eaLnBrk="0" fontAlgn="base" hangingPunct="0">
                <a:spcBef>
                  <a:spcPct val="0"/>
                </a:spcBef>
                <a:spcAft>
                  <a:spcPct val="0"/>
                </a:spcAft>
              </a:pPr>
              <a:r>
                <a:rPr kumimoji="1" lang="ja-JP" altLang="en-US" dirty="0" smtClean="0">
                  <a:solidFill>
                    <a:srgbClr val="000000"/>
                  </a:solidFill>
                  <a:latin typeface="Century" pitchFamily="18" charset="0"/>
                  <a:ea typeface="ＭＳ 明朝" pitchFamily="17" charset="-128"/>
                  <a:cs typeface="Times New Roman" pitchFamily="18" charset="0"/>
                </a:rPr>
                <a:t>　　　　　　　　　　　　　　　日本青少年研究所（</a:t>
              </a:r>
              <a:r>
                <a:rPr kumimoji="1" lang="en-US" altLang="ja-JP" dirty="0" smtClean="0">
                  <a:solidFill>
                    <a:srgbClr val="000000"/>
                  </a:solidFill>
                  <a:latin typeface="Century" pitchFamily="18" charset="0"/>
                  <a:ea typeface="ＭＳ 明朝" pitchFamily="17" charset="-128"/>
                  <a:cs typeface="Times New Roman" pitchFamily="18" charset="0"/>
                </a:rPr>
                <a:t>1996</a:t>
              </a:r>
              <a:r>
                <a:rPr kumimoji="1" lang="ja-JP" altLang="en-US" dirty="0" smtClean="0">
                  <a:solidFill>
                    <a:srgbClr val="000000"/>
                  </a:solidFill>
                  <a:latin typeface="Century" pitchFamily="18" charset="0"/>
                  <a:ea typeface="ＭＳ 明朝" pitchFamily="17" charset="-128"/>
                  <a:cs typeface="Times New Roman" pitchFamily="18" charset="0"/>
                </a:rPr>
                <a:t>年）</a:t>
              </a:r>
              <a:endParaRPr kumimoji="1" lang="ja-JP" altLang="en-US" sz="4000" dirty="0" smtClean="0">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4219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2"/>
          <p:cNvSpPr>
            <a:spLocks noGrp="1"/>
          </p:cNvSpPr>
          <p:nvPr>
            <p:ph type="sldNum" sz="quarter" idx="10"/>
          </p:nvPr>
        </p:nvSpPr>
        <p:spPr>
          <a:xfrm>
            <a:off x="6902450" y="341313"/>
            <a:ext cx="2133600" cy="476250"/>
          </a:xfrm>
          <a:noFill/>
        </p:spPr>
        <p:txBody>
          <a:bodyPr/>
          <a:lstStyle/>
          <a:p>
            <a:fld id="{E60CD6CD-F72B-4625-A0F6-EA100B0DAFE4}" type="slidenum">
              <a:rPr lang="en-US" altLang="ja-JP"/>
              <a:pPr/>
              <a:t>28</a:t>
            </a:fld>
            <a:endParaRPr lang="en-US" altLang="ja-JP"/>
          </a:p>
        </p:txBody>
      </p:sp>
      <p:sp>
        <p:nvSpPr>
          <p:cNvPr id="4" name="Rectangle 10"/>
          <p:cNvSpPr txBox="1">
            <a:spLocks noChangeArrowheads="1"/>
          </p:cNvSpPr>
          <p:nvPr/>
        </p:nvSpPr>
        <p:spPr bwMode="auto">
          <a:xfrm>
            <a:off x="1331640" y="1447484"/>
            <a:ext cx="6480720" cy="1264018"/>
          </a:xfrm>
          <a:prstGeom prst="rect">
            <a:avLst/>
          </a:prstGeom>
          <a:noFill/>
          <a:ln w="9525">
            <a:noFill/>
            <a:miter lim="800000"/>
            <a:headEnd/>
            <a:tailEnd/>
          </a:ln>
        </p:spPr>
        <p:txBody>
          <a:bodyPr anchor="ctr"/>
          <a:lstStyle/>
          <a:p>
            <a:pPr eaLnBrk="1" hangingPunct="1">
              <a:defRPr/>
            </a:pPr>
            <a:endParaRPr lang="en-US" altLang="ja-JP" sz="3200" b="1" kern="0" dirty="0">
              <a:solidFill>
                <a:srgbClr val="0070C0"/>
              </a:solidFill>
              <a:latin typeface="+mj-lt"/>
              <a:ea typeface="+mj-ea"/>
              <a:cs typeface="+mj-cs"/>
            </a:endParaRPr>
          </a:p>
        </p:txBody>
      </p:sp>
      <p:sp>
        <p:nvSpPr>
          <p:cNvPr id="10249" name="タイトル 1"/>
          <p:cNvSpPr txBox="1">
            <a:spLocks/>
          </p:cNvSpPr>
          <p:nvPr/>
        </p:nvSpPr>
        <p:spPr bwMode="auto">
          <a:xfrm>
            <a:off x="278091" y="3284984"/>
            <a:ext cx="8843189" cy="2135186"/>
          </a:xfrm>
          <a:prstGeom prst="rect">
            <a:avLst/>
          </a:prstGeom>
          <a:noFill/>
          <a:ln>
            <a:noFill/>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2400" b="1" dirty="0" smtClean="0"/>
              <a:t>米国で</a:t>
            </a:r>
            <a:r>
              <a:rPr lang="en-US" altLang="ja-JP" sz="2400" b="1" dirty="0"/>
              <a:t>1960 </a:t>
            </a:r>
            <a:r>
              <a:rPr lang="ja-JP" altLang="en-US" sz="2400" b="1" dirty="0"/>
              <a:t>年</a:t>
            </a:r>
            <a:r>
              <a:rPr lang="ja-JP" altLang="en-US" sz="2400" b="1" dirty="0" smtClean="0"/>
              <a:t>初頭に行われた</a:t>
            </a:r>
            <a:r>
              <a:rPr lang="en-US" altLang="ja-JP" sz="2400" b="1" dirty="0" smtClean="0"/>
              <a:t>Perry</a:t>
            </a:r>
            <a:r>
              <a:rPr lang="ja-JP" altLang="en-US" sz="2400" b="1" dirty="0" smtClean="0"/>
              <a:t>　</a:t>
            </a:r>
            <a:r>
              <a:rPr lang="en-US" altLang="ja-JP" sz="2400" b="1" dirty="0" smtClean="0"/>
              <a:t>Preschool</a:t>
            </a:r>
            <a:r>
              <a:rPr lang="ja-JP" altLang="en-US" sz="2400" b="1" dirty="0" smtClean="0"/>
              <a:t>　</a:t>
            </a:r>
            <a:r>
              <a:rPr lang="en-US" altLang="ja-JP" sz="2400" b="1" dirty="0" smtClean="0"/>
              <a:t>Project</a:t>
            </a:r>
          </a:p>
          <a:p>
            <a:pPr>
              <a:buNone/>
            </a:pPr>
            <a:endParaRPr lang="en-US" altLang="ja-JP" sz="2400" b="1" dirty="0"/>
          </a:p>
          <a:p>
            <a:pPr>
              <a:buNone/>
            </a:pPr>
            <a:r>
              <a:rPr lang="ja-JP" altLang="ja-JP" sz="2400" b="1" dirty="0" smtClean="0"/>
              <a:t>経済的</a:t>
            </a:r>
            <a:r>
              <a:rPr lang="ja-JP" altLang="ja-JP" sz="2400" b="1" dirty="0"/>
              <a:t>に恵まれない</a:t>
            </a:r>
            <a:r>
              <a:rPr lang="en-US" altLang="ja-JP" sz="2400" b="1" dirty="0"/>
              <a:t>3</a:t>
            </a:r>
            <a:r>
              <a:rPr lang="ja-JP" altLang="ja-JP" sz="2400" b="1" dirty="0" smtClean="0"/>
              <a:t>歳</a:t>
            </a:r>
            <a:r>
              <a:rPr lang="ja-JP" altLang="en-US" sz="2400" b="1" dirty="0" err="1" smtClean="0"/>
              <a:t>ー</a:t>
            </a:r>
            <a:r>
              <a:rPr lang="en-US" altLang="ja-JP" sz="2400" b="1" dirty="0" smtClean="0"/>
              <a:t>4</a:t>
            </a:r>
            <a:r>
              <a:rPr lang="ja-JP" altLang="ja-JP" sz="2400" b="1" dirty="0" smtClean="0"/>
              <a:t>歳の子ど</a:t>
            </a:r>
            <a:r>
              <a:rPr lang="ja-JP" altLang="en-US" sz="2400" b="1" dirty="0" smtClean="0"/>
              <a:t>も達</a:t>
            </a:r>
            <a:r>
              <a:rPr lang="ja-JP" altLang="ja-JP" sz="2400" b="1" dirty="0" smtClean="0"/>
              <a:t>、</a:t>
            </a:r>
            <a:endParaRPr lang="en-US" altLang="ja-JP" sz="2400" b="1" dirty="0" smtClean="0"/>
          </a:p>
          <a:p>
            <a:pPr>
              <a:buNone/>
            </a:pPr>
            <a:r>
              <a:rPr lang="ja-JP" altLang="ja-JP" sz="2400" b="1" dirty="0" smtClean="0"/>
              <a:t>午前中</a:t>
            </a:r>
            <a:r>
              <a:rPr lang="ja-JP" altLang="ja-JP" sz="2400" b="1" dirty="0"/>
              <a:t>は学校で</a:t>
            </a:r>
            <a:r>
              <a:rPr lang="ja-JP" altLang="ja-JP" sz="2400" b="1" dirty="0" smtClean="0"/>
              <a:t>教育、</a:t>
            </a:r>
            <a:r>
              <a:rPr lang="ja-JP" altLang="ja-JP" sz="2400" b="1" dirty="0"/>
              <a:t>午後は先生が家庭訪問をして</a:t>
            </a:r>
            <a:r>
              <a:rPr lang="ja-JP" altLang="ja-JP" sz="2400" b="1" dirty="0" smtClean="0"/>
              <a:t>指導</a:t>
            </a:r>
            <a:endParaRPr lang="en-US" altLang="ja-JP" sz="2400" b="1" dirty="0" smtClean="0"/>
          </a:p>
          <a:p>
            <a:pPr>
              <a:buNone/>
            </a:pPr>
            <a:r>
              <a:rPr lang="ja-JP" altLang="ja-JP" sz="2400" b="1" dirty="0" smtClean="0"/>
              <a:t>就学前</a:t>
            </a:r>
            <a:r>
              <a:rPr lang="ja-JP" altLang="ja-JP" sz="2400" b="1" dirty="0"/>
              <a:t>教育は</a:t>
            </a:r>
            <a:r>
              <a:rPr lang="ja-JP" altLang="ja-JP" sz="2400" b="1" dirty="0" smtClean="0"/>
              <a:t>、</a:t>
            </a:r>
            <a:r>
              <a:rPr lang="ja-JP" altLang="en-US" sz="2400" b="1" dirty="0" smtClean="0"/>
              <a:t>約</a:t>
            </a:r>
            <a:r>
              <a:rPr lang="en-US" altLang="ja-JP" sz="2400" b="1" dirty="0" smtClean="0"/>
              <a:t>2</a:t>
            </a:r>
            <a:r>
              <a:rPr lang="ja-JP" altLang="ja-JP" sz="2400" b="1" dirty="0" smtClean="0"/>
              <a:t>年間</a:t>
            </a:r>
            <a:r>
              <a:rPr lang="ja-JP" altLang="en-US" sz="2400" b="1" dirty="0" smtClean="0"/>
              <a:t>行われ</a:t>
            </a:r>
            <a:r>
              <a:rPr lang="ja-JP" altLang="ja-JP" sz="2400" b="1" dirty="0" smtClean="0"/>
              <a:t>た。</a:t>
            </a:r>
            <a:endParaRPr lang="en-US" altLang="ja-JP" sz="2400" b="1" dirty="0" smtClean="0"/>
          </a:p>
          <a:p>
            <a:endParaRPr lang="en-US" altLang="ja-JP" sz="2400" b="1" dirty="0"/>
          </a:p>
          <a:p>
            <a:pPr>
              <a:buNone/>
            </a:pPr>
            <a:r>
              <a:rPr lang="ja-JP" altLang="ja-JP" sz="2400" b="1" dirty="0" smtClean="0"/>
              <a:t>実験</a:t>
            </a:r>
            <a:r>
              <a:rPr lang="ja-JP" altLang="ja-JP" sz="2400" b="1" dirty="0"/>
              <a:t>の被験者となった子どもたちと</a:t>
            </a:r>
            <a:r>
              <a:rPr lang="ja-JP" altLang="ja-JP" sz="2400" b="1" dirty="0" smtClean="0"/>
              <a:t>、就学前</a:t>
            </a:r>
            <a:r>
              <a:rPr lang="ja-JP" altLang="ja-JP" sz="2400" b="1" dirty="0"/>
              <a:t>教育を受けなかった</a:t>
            </a:r>
            <a:r>
              <a:rPr lang="ja-JP" altLang="ja-JP" sz="2400" b="1" dirty="0" smtClean="0"/>
              <a:t>同</a:t>
            </a:r>
            <a:r>
              <a:rPr lang="ja-JP" altLang="en-US" sz="2400" b="1" dirty="0" smtClean="0"/>
              <a:t>様</a:t>
            </a:r>
            <a:r>
              <a:rPr lang="ja-JP" altLang="ja-JP" sz="2400" b="1" dirty="0" smtClean="0"/>
              <a:t>な経済</a:t>
            </a:r>
            <a:r>
              <a:rPr lang="ja-JP" altLang="en-US" sz="2400" b="1" dirty="0" smtClean="0"/>
              <a:t>状況の</a:t>
            </a:r>
            <a:r>
              <a:rPr lang="ja-JP" altLang="ja-JP" sz="2400" b="1" dirty="0" smtClean="0"/>
              <a:t>子ども</a:t>
            </a:r>
            <a:r>
              <a:rPr lang="ja-JP" altLang="en-US" sz="2400" b="1" dirty="0" smtClean="0"/>
              <a:t>達について、</a:t>
            </a:r>
            <a:endParaRPr lang="en-US" altLang="ja-JP" sz="2400" b="1" dirty="0" smtClean="0"/>
          </a:p>
          <a:p>
            <a:pPr>
              <a:buNone/>
            </a:pPr>
            <a:r>
              <a:rPr lang="ja-JP" altLang="ja-JP" sz="2400" b="1" dirty="0" smtClean="0"/>
              <a:t>後</a:t>
            </a:r>
            <a:r>
              <a:rPr lang="ja-JP" altLang="ja-JP" sz="2400" b="1" dirty="0"/>
              <a:t>の</a:t>
            </a:r>
            <a:r>
              <a:rPr lang="ja-JP" altLang="ja-JP" sz="2400" b="1" dirty="0" smtClean="0"/>
              <a:t>学力</a:t>
            </a:r>
            <a:r>
              <a:rPr lang="ja-JP" altLang="en-US" sz="2400" b="1" dirty="0" smtClean="0"/>
              <a:t>・</a:t>
            </a:r>
            <a:r>
              <a:rPr lang="ja-JP" altLang="ja-JP" sz="2400" b="1" dirty="0" smtClean="0"/>
              <a:t>経済状況</a:t>
            </a:r>
            <a:r>
              <a:rPr lang="ja-JP" altLang="en-US" sz="2400" b="1" dirty="0" smtClean="0"/>
              <a:t>・</a:t>
            </a:r>
            <a:r>
              <a:rPr lang="ja-JP" altLang="ja-JP" sz="2400" b="1" dirty="0" smtClean="0"/>
              <a:t>生活</a:t>
            </a:r>
            <a:r>
              <a:rPr lang="ja-JP" altLang="en-US" sz="2400" b="1" dirty="0" smtClean="0"/>
              <a:t>を</a:t>
            </a:r>
            <a:r>
              <a:rPr lang="ja-JP" altLang="ja-JP" sz="2400" b="1" dirty="0" smtClean="0"/>
              <a:t>約</a:t>
            </a:r>
            <a:r>
              <a:rPr lang="en-US" altLang="ja-JP" sz="2400" b="1" dirty="0"/>
              <a:t>40</a:t>
            </a:r>
            <a:r>
              <a:rPr lang="ja-JP" altLang="ja-JP" sz="2400" b="1" dirty="0"/>
              <a:t>年間に</a:t>
            </a:r>
            <a:r>
              <a:rPr lang="ja-JP" altLang="ja-JP" sz="2400" b="1" dirty="0" smtClean="0"/>
              <a:t>わたって追跡調査</a:t>
            </a:r>
            <a:r>
              <a:rPr lang="ja-JP" altLang="en-US" sz="2400" b="1" dirty="0" smtClean="0"/>
              <a:t>をして、比較</a:t>
            </a:r>
            <a:r>
              <a:rPr lang="ja-JP" altLang="en-US" sz="2400" b="1" dirty="0"/>
              <a:t>し</a:t>
            </a:r>
            <a:r>
              <a:rPr lang="ja-JP" altLang="ja-JP" sz="2400" b="1" dirty="0" smtClean="0"/>
              <a:t>た。</a:t>
            </a:r>
            <a:endParaRPr lang="en-US" altLang="ja-JP" sz="2400" b="1" dirty="0" smtClean="0"/>
          </a:p>
          <a:p>
            <a:endParaRPr lang="ja-JP" altLang="ja-JP" sz="2400" dirty="0"/>
          </a:p>
          <a:p>
            <a:pPr>
              <a:buNone/>
            </a:pPr>
            <a:endParaRPr lang="ja-JP" altLang="ja-JP" sz="2400" dirty="0"/>
          </a:p>
        </p:txBody>
      </p:sp>
      <p:sp>
        <p:nvSpPr>
          <p:cNvPr id="19463" name="タイトル 1"/>
          <p:cNvSpPr>
            <a:spLocks noGrp="1"/>
          </p:cNvSpPr>
          <p:nvPr>
            <p:ph type="title"/>
          </p:nvPr>
        </p:nvSpPr>
        <p:spPr>
          <a:xfrm>
            <a:off x="387350" y="249238"/>
            <a:ext cx="7431088" cy="330200"/>
          </a:xfrm>
        </p:spPr>
        <p:txBody>
          <a:bodyPr>
            <a:noAutofit/>
          </a:bodyPr>
          <a:lstStyle/>
          <a:p>
            <a:r>
              <a:rPr lang="en-US" altLang="ja-JP" sz="2400" b="1" dirty="0">
                <a:solidFill>
                  <a:srgbClr val="FFFF00"/>
                </a:solidFill>
              </a:rPr>
              <a:t>Perry</a:t>
            </a:r>
            <a:r>
              <a:rPr lang="ja-JP" altLang="en-US" sz="2400" b="1" dirty="0">
                <a:solidFill>
                  <a:srgbClr val="FFFF00"/>
                </a:solidFill>
              </a:rPr>
              <a:t>　</a:t>
            </a:r>
            <a:r>
              <a:rPr lang="en-US" altLang="ja-JP" sz="2400" b="1" dirty="0">
                <a:solidFill>
                  <a:srgbClr val="FFFF00"/>
                </a:solidFill>
              </a:rPr>
              <a:t>Preschool</a:t>
            </a:r>
            <a:r>
              <a:rPr lang="ja-JP" altLang="en-US" sz="2400" b="1" dirty="0">
                <a:solidFill>
                  <a:srgbClr val="FFFF00"/>
                </a:solidFill>
              </a:rPr>
              <a:t>　</a:t>
            </a:r>
            <a:r>
              <a:rPr lang="en-US" altLang="ja-JP" sz="2400" b="1" dirty="0">
                <a:solidFill>
                  <a:srgbClr val="FFFF00"/>
                </a:solidFill>
              </a:rPr>
              <a:t>Project</a:t>
            </a:r>
            <a:endParaRPr lang="ja-JP" altLang="ja-JP" sz="2400" dirty="0">
              <a:solidFill>
                <a:srgbClr val="FFFF00"/>
              </a:solidFill>
            </a:endParaRPr>
          </a:p>
        </p:txBody>
      </p:sp>
    </p:spTree>
    <p:extLst>
      <p:ext uri="{BB962C8B-B14F-4D97-AF65-F5344CB8AC3E}">
        <p14:creationId xmlns:p14="http://schemas.microsoft.com/office/powerpoint/2010/main" val="803100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2"/>
          <p:cNvSpPr>
            <a:spLocks noGrp="1"/>
          </p:cNvSpPr>
          <p:nvPr>
            <p:ph type="sldNum" sz="quarter" idx="10"/>
          </p:nvPr>
        </p:nvSpPr>
        <p:spPr>
          <a:xfrm>
            <a:off x="6902450" y="341313"/>
            <a:ext cx="2133600" cy="476250"/>
          </a:xfrm>
          <a:noFill/>
        </p:spPr>
        <p:txBody>
          <a:bodyPr/>
          <a:lstStyle/>
          <a:p>
            <a:fld id="{E60CD6CD-F72B-4625-A0F6-EA100B0DAFE4}" type="slidenum">
              <a:rPr lang="en-US" altLang="ja-JP"/>
              <a:pPr/>
              <a:t>29</a:t>
            </a:fld>
            <a:endParaRPr lang="en-US" altLang="ja-JP"/>
          </a:p>
        </p:txBody>
      </p:sp>
      <p:sp>
        <p:nvSpPr>
          <p:cNvPr id="4" name="Rectangle 10"/>
          <p:cNvSpPr txBox="1">
            <a:spLocks noChangeArrowheads="1"/>
          </p:cNvSpPr>
          <p:nvPr/>
        </p:nvSpPr>
        <p:spPr bwMode="auto">
          <a:xfrm>
            <a:off x="1331640" y="1447484"/>
            <a:ext cx="6480720" cy="1264018"/>
          </a:xfrm>
          <a:prstGeom prst="rect">
            <a:avLst/>
          </a:prstGeom>
          <a:noFill/>
          <a:ln w="9525">
            <a:noFill/>
            <a:miter lim="800000"/>
            <a:headEnd/>
            <a:tailEnd/>
          </a:ln>
        </p:spPr>
        <p:txBody>
          <a:bodyPr anchor="ctr"/>
          <a:lstStyle/>
          <a:p>
            <a:pPr eaLnBrk="1" hangingPunct="1">
              <a:defRPr/>
            </a:pPr>
            <a:endParaRPr lang="en-US" altLang="ja-JP" sz="3200" b="1" kern="0" dirty="0">
              <a:solidFill>
                <a:srgbClr val="0070C0"/>
              </a:solidFill>
              <a:latin typeface="+mj-lt"/>
              <a:ea typeface="+mj-ea"/>
              <a:cs typeface="+mj-cs"/>
            </a:endParaRPr>
          </a:p>
        </p:txBody>
      </p:sp>
      <p:sp>
        <p:nvSpPr>
          <p:cNvPr id="10249" name="タイトル 1"/>
          <p:cNvSpPr txBox="1">
            <a:spLocks/>
          </p:cNvSpPr>
          <p:nvPr/>
        </p:nvSpPr>
        <p:spPr bwMode="auto">
          <a:xfrm>
            <a:off x="538932" y="2394413"/>
            <a:ext cx="8605068" cy="2370269"/>
          </a:xfrm>
          <a:prstGeom prst="rect">
            <a:avLst/>
          </a:prstGeom>
          <a:noFill/>
          <a:ln>
            <a:noFill/>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0" b="1" dirty="0" smtClean="0">
                <a:effectLst>
                  <a:outerShdw blurRad="38100" dist="38100" dir="2700000" algn="tl">
                    <a:srgbClr val="000000">
                      <a:alpha val="43137"/>
                    </a:srgbClr>
                  </a:outerShdw>
                </a:effectLst>
              </a:rPr>
              <a:t>　　　　　</a:t>
            </a:r>
            <a:endParaRPr lang="en-US" altLang="ja-JP" sz="2400" b="1" dirty="0" smtClean="0">
              <a:effectLst>
                <a:outerShdw blurRad="38100" dist="38100" dir="2700000" algn="tl">
                  <a:srgbClr val="000000">
                    <a:alpha val="43137"/>
                  </a:srgbClr>
                </a:outerShdw>
              </a:effectLst>
            </a:endParaRPr>
          </a:p>
          <a:p>
            <a:pPr>
              <a:spcBef>
                <a:spcPct val="0"/>
              </a:spcBef>
              <a:buNone/>
              <a:defRPr/>
            </a:pPr>
            <a:endParaRPr lang="en-US" altLang="ja-JP" sz="2800" b="1" dirty="0"/>
          </a:p>
          <a:p>
            <a:pPr>
              <a:spcBef>
                <a:spcPct val="0"/>
              </a:spcBef>
              <a:buFontTx/>
              <a:buNone/>
              <a:defRPr/>
            </a:pPr>
            <a:r>
              <a:rPr lang="en-US" altLang="ja-JP" sz="2400" b="1" dirty="0" smtClean="0"/>
              <a:t>200</a:t>
            </a:r>
            <a:r>
              <a:rPr lang="en-US" altLang="ja-JP" sz="2400" b="1" dirty="0"/>
              <a:t>0</a:t>
            </a:r>
            <a:r>
              <a:rPr lang="ja-JP" altLang="en-US" sz="2400" b="1" dirty="0" smtClean="0"/>
              <a:t>年度ノーベル</a:t>
            </a:r>
            <a:r>
              <a:rPr lang="ja-JP" altLang="en-US" sz="2400" b="1" dirty="0"/>
              <a:t>経済学</a:t>
            </a:r>
            <a:r>
              <a:rPr lang="ja-JP" altLang="en-US" sz="2400" b="1" dirty="0" smtClean="0"/>
              <a:t>賞者ジェームス・ヘックマン</a:t>
            </a:r>
            <a:endParaRPr lang="en-US" altLang="ja-JP" sz="2400" b="1" dirty="0" smtClean="0"/>
          </a:p>
          <a:p>
            <a:pPr>
              <a:spcBef>
                <a:spcPct val="0"/>
              </a:spcBef>
              <a:buFontTx/>
              <a:buNone/>
              <a:defRPr/>
            </a:pPr>
            <a:endParaRPr lang="en-US" altLang="ja-JP" sz="2400" b="1" dirty="0"/>
          </a:p>
          <a:p>
            <a:pPr>
              <a:spcBef>
                <a:spcPct val="0"/>
              </a:spcBef>
              <a:buFontTx/>
              <a:buNone/>
              <a:defRPr/>
            </a:pPr>
            <a:r>
              <a:rPr lang="en-US" altLang="ja-JP" sz="2400" b="1" dirty="0" smtClean="0"/>
              <a:t>1960 </a:t>
            </a:r>
            <a:r>
              <a:rPr lang="ja-JP" altLang="en-US" sz="2400" b="1" dirty="0" smtClean="0"/>
              <a:t>年初頭の</a:t>
            </a:r>
            <a:r>
              <a:rPr lang="en-US" altLang="ja-JP" sz="2400" b="1" dirty="0" smtClean="0"/>
              <a:t>Perry</a:t>
            </a:r>
            <a:r>
              <a:rPr lang="ja-JP" altLang="en-US" sz="2400" b="1" dirty="0" smtClean="0"/>
              <a:t>計画による就学前</a:t>
            </a:r>
            <a:r>
              <a:rPr lang="ja-JP" altLang="en-US" sz="2400" b="1" dirty="0"/>
              <a:t>教育</a:t>
            </a:r>
            <a:r>
              <a:rPr lang="ja-JP" altLang="en-US" sz="2400" b="1" dirty="0" smtClean="0"/>
              <a:t>の効果の検証</a:t>
            </a:r>
            <a:endParaRPr lang="en-US" altLang="ja-JP" sz="2400" b="1" dirty="0" smtClean="0"/>
          </a:p>
          <a:p>
            <a:pPr>
              <a:spcBef>
                <a:spcPct val="0"/>
              </a:spcBef>
              <a:buFontTx/>
              <a:buNone/>
              <a:defRPr/>
            </a:pPr>
            <a:endParaRPr lang="en-US" altLang="ja-JP" sz="2400" b="1" dirty="0" smtClean="0"/>
          </a:p>
          <a:p>
            <a:pPr>
              <a:spcBef>
                <a:spcPct val="0"/>
              </a:spcBef>
              <a:buFontTx/>
              <a:buNone/>
              <a:defRPr/>
            </a:pPr>
            <a:r>
              <a:rPr lang="en-US" altLang="ja-JP" sz="2400" b="1" dirty="0" smtClean="0"/>
              <a:t>IQ</a:t>
            </a:r>
            <a:r>
              <a:rPr lang="ja-JP" altLang="en-US" sz="2400" b="1" dirty="0" smtClean="0"/>
              <a:t>を高める効果は長くは続かない（</a:t>
            </a:r>
            <a:r>
              <a:rPr lang="ja-JP" altLang="ja-JP" sz="2400" b="1" dirty="0"/>
              <a:t>小学</a:t>
            </a:r>
            <a:r>
              <a:rPr lang="en-US" altLang="ja-JP" sz="2400" b="1" dirty="0"/>
              <a:t>2</a:t>
            </a:r>
            <a:r>
              <a:rPr lang="ja-JP" altLang="ja-JP" sz="2400" b="1" dirty="0"/>
              <a:t>年生までに消失</a:t>
            </a:r>
            <a:r>
              <a:rPr lang="ja-JP" altLang="ja-JP" sz="2400" b="1" dirty="0" smtClean="0"/>
              <a:t>した</a:t>
            </a:r>
            <a:r>
              <a:rPr lang="ja-JP" altLang="en-US" sz="2400" b="1" dirty="0" smtClean="0"/>
              <a:t>）</a:t>
            </a:r>
            <a:endParaRPr lang="en-US" altLang="ja-JP" sz="2400" b="1" dirty="0" smtClean="0"/>
          </a:p>
          <a:p>
            <a:pPr>
              <a:spcBef>
                <a:spcPct val="0"/>
              </a:spcBef>
              <a:buFontTx/>
              <a:buNone/>
              <a:defRPr/>
            </a:pPr>
            <a:endParaRPr lang="en-US" altLang="ja-JP" sz="2400" b="1" dirty="0" smtClean="0"/>
          </a:p>
          <a:p>
            <a:pPr>
              <a:spcBef>
                <a:spcPct val="0"/>
              </a:spcBef>
              <a:buFontTx/>
              <a:buNone/>
              <a:defRPr/>
            </a:pPr>
            <a:r>
              <a:rPr lang="ja-JP" altLang="ja-JP" sz="2400" b="1" dirty="0" smtClean="0"/>
              <a:t>意欲、努力</a:t>
            </a:r>
            <a:r>
              <a:rPr lang="ja-JP" altLang="en-US" sz="2400" b="1" dirty="0" smtClean="0"/>
              <a:t>、我慢、規則正しさ、一貫性などの非認知能力が高められることによって、その後の一生にわたって、学習や仕事の成果が高く保たれた</a:t>
            </a:r>
            <a:endParaRPr lang="en-US" altLang="ja-JP" b="1" dirty="0"/>
          </a:p>
          <a:p>
            <a:pPr>
              <a:spcBef>
                <a:spcPct val="0"/>
              </a:spcBef>
              <a:buFontTx/>
              <a:buNone/>
              <a:defRPr/>
            </a:pPr>
            <a:endParaRPr lang="en-US" altLang="ja-JP" dirty="0"/>
          </a:p>
          <a:p>
            <a:pPr>
              <a:spcBef>
                <a:spcPct val="0"/>
              </a:spcBef>
              <a:buFontTx/>
              <a:buNone/>
              <a:defRPr/>
            </a:pPr>
            <a:endParaRPr lang="ja-JP" altLang="en-US" b="1" dirty="0" smtClean="0">
              <a:effectLst>
                <a:outerShdw blurRad="38100" dist="38100" dir="2700000" algn="tl">
                  <a:srgbClr val="000000">
                    <a:alpha val="43137"/>
                  </a:srgbClr>
                </a:outerShdw>
              </a:effectLst>
            </a:endParaRPr>
          </a:p>
        </p:txBody>
      </p:sp>
      <p:sp>
        <p:nvSpPr>
          <p:cNvPr id="19463" name="タイトル 1"/>
          <p:cNvSpPr>
            <a:spLocks noGrp="1"/>
          </p:cNvSpPr>
          <p:nvPr>
            <p:ph type="title"/>
          </p:nvPr>
        </p:nvSpPr>
        <p:spPr>
          <a:xfrm>
            <a:off x="381272" y="260648"/>
            <a:ext cx="7431088" cy="330200"/>
          </a:xfrm>
        </p:spPr>
        <p:txBody>
          <a:bodyPr>
            <a:noAutofit/>
          </a:bodyPr>
          <a:lstStyle/>
          <a:p>
            <a:r>
              <a:rPr lang="en-US" altLang="ja-JP" sz="2400" dirty="0" smtClean="0">
                <a:solidFill>
                  <a:srgbClr val="FFFF00"/>
                </a:solidFill>
              </a:rPr>
              <a:t>Heckman</a:t>
            </a:r>
            <a:r>
              <a:rPr lang="ja-JP" altLang="en-US" sz="2400" dirty="0" smtClean="0">
                <a:solidFill>
                  <a:srgbClr val="FFFF00"/>
                </a:solidFill>
              </a:rPr>
              <a:t>の研究</a:t>
            </a:r>
            <a:endParaRPr lang="ja-JP" altLang="ja-JP" sz="2400" dirty="0">
              <a:solidFill>
                <a:srgbClr val="FFFF00"/>
              </a:solidFill>
            </a:endParaRPr>
          </a:p>
        </p:txBody>
      </p:sp>
    </p:spTree>
    <p:extLst>
      <p:ext uri="{BB962C8B-B14F-4D97-AF65-F5344CB8AC3E}">
        <p14:creationId xmlns:p14="http://schemas.microsoft.com/office/powerpoint/2010/main" val="1204655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2000</a:t>
            </a:r>
            <a:r>
              <a:rPr lang="ja-JP" altLang="en-US" dirty="0" smtClean="0"/>
              <a:t>年調査</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479170" y="4633258"/>
            <a:ext cx="8208912" cy="1631216"/>
          </a:xfrm>
          <a:prstGeom prst="rect">
            <a:avLst/>
          </a:prstGeom>
          <a:noFill/>
        </p:spPr>
        <p:txBody>
          <a:bodyPr wrap="square" rtlCol="0">
            <a:spAutoFit/>
          </a:bodyPr>
          <a:lstStyle/>
          <a:p>
            <a:r>
              <a:rPr kumimoji="1" lang="ja-JP" altLang="en-US" sz="2000" dirty="0" smtClean="0"/>
              <a:t>主要</a:t>
            </a:r>
            <a:r>
              <a:rPr kumimoji="1" lang="en-US" altLang="ja-JP" sz="2000" dirty="0" smtClean="0"/>
              <a:t>3</a:t>
            </a:r>
            <a:r>
              <a:rPr kumimoji="1" lang="ja-JP" altLang="en-US" sz="2000" dirty="0" smtClean="0"/>
              <a:t>私立大学・経済系学部出身者</a:t>
            </a:r>
            <a:r>
              <a:rPr kumimoji="1" lang="en-US" altLang="ja-JP" sz="2000" dirty="0" smtClean="0"/>
              <a:t>2239</a:t>
            </a:r>
            <a:r>
              <a:rPr kumimoji="1" lang="ja-JP" altLang="en-US" sz="2000" dirty="0" smtClean="0"/>
              <a:t>名を分析対象</a:t>
            </a:r>
            <a:endParaRPr kumimoji="1" lang="en-US" altLang="ja-JP" sz="2000" dirty="0" smtClean="0"/>
          </a:p>
          <a:p>
            <a:endParaRPr kumimoji="1" lang="en-US" altLang="ja-JP" sz="2000" dirty="0" smtClean="0"/>
          </a:p>
          <a:p>
            <a:r>
              <a:rPr kumimoji="1" lang="en-US" altLang="ja-JP" sz="2000" dirty="0" smtClean="0"/>
              <a:t>【</a:t>
            </a:r>
            <a:r>
              <a:rPr kumimoji="1" lang="ja-JP" altLang="en-US" sz="2000" dirty="0" smtClean="0"/>
              <a:t>論文</a:t>
            </a:r>
            <a:r>
              <a:rPr kumimoji="1" lang="en-US" altLang="ja-JP" sz="2000" dirty="0" smtClean="0"/>
              <a:t>】</a:t>
            </a:r>
            <a:r>
              <a:rPr kumimoji="1" lang="ja-JP" altLang="en-US" sz="2000" dirty="0" smtClean="0">
                <a:solidFill>
                  <a:schemeClr val="accent2"/>
                </a:solidFill>
              </a:rPr>
              <a:t>浦坂純子・西村和雄・平田純一・八木匡［</a:t>
            </a:r>
            <a:r>
              <a:rPr kumimoji="1" lang="en-US" altLang="ja-JP" sz="2000" dirty="0" smtClean="0">
                <a:solidFill>
                  <a:schemeClr val="accent2"/>
                </a:solidFill>
              </a:rPr>
              <a:t>2002</a:t>
            </a:r>
            <a:r>
              <a:rPr kumimoji="1" lang="ja-JP" altLang="en-US" sz="2000" dirty="0" smtClean="0">
                <a:solidFill>
                  <a:schemeClr val="accent2"/>
                </a:solidFill>
              </a:rPr>
              <a:t>］</a:t>
            </a:r>
            <a:endParaRPr kumimoji="1" lang="en-US" altLang="ja-JP" sz="2000" dirty="0" smtClean="0">
              <a:solidFill>
                <a:schemeClr val="accent2"/>
              </a:solidFill>
            </a:endParaRPr>
          </a:p>
          <a:p>
            <a:r>
              <a:rPr kumimoji="1" lang="ja-JP" altLang="en-US" sz="2000" dirty="0" smtClean="0">
                <a:solidFill>
                  <a:schemeClr val="accent2"/>
                </a:solidFill>
              </a:rPr>
              <a:t>　　　　「数学学習と大学教育・所得・昇進」</a:t>
            </a:r>
            <a:endParaRPr kumimoji="1" lang="en-US" altLang="ja-JP" sz="2000" dirty="0" smtClean="0">
              <a:solidFill>
                <a:schemeClr val="accent2"/>
              </a:solidFill>
            </a:endParaRPr>
          </a:p>
          <a:p>
            <a:r>
              <a:rPr kumimoji="1" lang="ja-JP" altLang="en-US" sz="2000" dirty="0" smtClean="0">
                <a:solidFill>
                  <a:schemeClr val="accent2"/>
                </a:solidFill>
              </a:rPr>
              <a:t>　　　　</a:t>
            </a:r>
            <a:r>
              <a:rPr kumimoji="1" lang="en-US" altLang="ja-JP" sz="2000" dirty="0" smtClean="0">
                <a:solidFill>
                  <a:schemeClr val="accent2"/>
                </a:solidFill>
              </a:rPr>
              <a:t>『</a:t>
            </a:r>
            <a:r>
              <a:rPr kumimoji="1" lang="ja-JP" altLang="en-US" sz="2000" b="1" dirty="0" smtClean="0">
                <a:solidFill>
                  <a:schemeClr val="accent2"/>
                </a:solidFill>
              </a:rPr>
              <a:t>日本経済研究</a:t>
            </a:r>
            <a:r>
              <a:rPr kumimoji="1" lang="en-US" altLang="ja-JP" sz="2000" dirty="0" smtClean="0">
                <a:solidFill>
                  <a:schemeClr val="accent2"/>
                </a:solidFill>
              </a:rPr>
              <a:t>』</a:t>
            </a:r>
            <a:r>
              <a:rPr kumimoji="1" lang="ja-JP" altLang="en-US" sz="2000" dirty="0" smtClean="0">
                <a:solidFill>
                  <a:schemeClr val="accent2"/>
                </a:solidFill>
              </a:rPr>
              <a:t>（日本経済研究センター）</a:t>
            </a:r>
            <a:r>
              <a:rPr kumimoji="1" lang="en-US" altLang="ja-JP" sz="2000" dirty="0" smtClean="0">
                <a:solidFill>
                  <a:schemeClr val="accent2"/>
                </a:solidFill>
              </a:rPr>
              <a:t>46</a:t>
            </a:r>
            <a:r>
              <a:rPr kumimoji="1" lang="ja-JP" altLang="en-US" sz="2000" dirty="0" smtClean="0">
                <a:solidFill>
                  <a:schemeClr val="accent2"/>
                </a:solidFill>
              </a:rPr>
              <a:t>号</a:t>
            </a:r>
            <a:r>
              <a:rPr lang="ja-JP" altLang="en-US" sz="2000" dirty="0">
                <a:solidFill>
                  <a:schemeClr val="accent2"/>
                </a:solidFill>
              </a:rPr>
              <a:t>，</a:t>
            </a:r>
            <a:r>
              <a:rPr kumimoji="1" lang="en-US" altLang="ja-JP" sz="2000" dirty="0" smtClean="0">
                <a:solidFill>
                  <a:schemeClr val="accent2"/>
                </a:solidFill>
              </a:rPr>
              <a:t>pp.22-43</a:t>
            </a:r>
            <a:endParaRPr kumimoji="1" lang="ja-JP" altLang="en-US" sz="2000" dirty="0">
              <a:solidFill>
                <a:schemeClr val="accent2"/>
              </a:solidFill>
            </a:endParaRPr>
          </a:p>
        </p:txBody>
      </p:sp>
      <p:sp>
        <p:nvSpPr>
          <p:cNvPr id="7" name="スライド番号プレースホルダ 6"/>
          <p:cNvSpPr>
            <a:spLocks noGrp="1"/>
          </p:cNvSpPr>
          <p:nvPr>
            <p:ph type="sldNum" sz="quarter" idx="12"/>
          </p:nvPr>
        </p:nvSpPr>
        <p:spPr/>
        <p:txBody>
          <a:bodyPr/>
          <a:lstStyle/>
          <a:p>
            <a:fld id="{12FB00C5-68B2-4BF9-AA0D-CDD85AEE5AE7}" type="slidenum">
              <a:rPr kumimoji="1" lang="ja-JP" altLang="en-US" smtClean="0"/>
              <a:pPr/>
              <a:t>3</a:t>
            </a:fld>
            <a:endParaRPr kumimoji="1" lang="ja-JP" altLang="en-US"/>
          </a:p>
        </p:txBody>
      </p:sp>
    </p:spTree>
    <p:extLst>
      <p:ext uri="{BB962C8B-B14F-4D97-AF65-F5344CB8AC3E}">
        <p14:creationId xmlns:p14="http://schemas.microsoft.com/office/powerpoint/2010/main" val="308561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430400" cy="644400"/>
          </a:xfrm>
        </p:spPr>
        <p:txBody>
          <a:bodyPr>
            <a:normAutofit fontScale="90000"/>
          </a:bodyPr>
          <a:lstStyle/>
          <a:p>
            <a:pPr>
              <a:spcAft>
                <a:spcPts val="0"/>
              </a:spcAft>
            </a:pPr>
            <a:r>
              <a:rPr lang="ja-JP" altLang="ja-JP" b="1" kern="100" dirty="0">
                <a:solidFill>
                  <a:srgbClr val="FFFF00"/>
                </a:solidFill>
                <a:latin typeface="Century" panose="02040604050505020304" pitchFamily="18" charset="0"/>
                <a:ea typeface="ＭＳ 明朝" panose="02020609040205080304" pitchFamily="17" charset="-128"/>
                <a:cs typeface="Times New Roman" panose="02020603050405020304" pitchFamily="18" charset="0"/>
              </a:rPr>
              <a:t>就学前教育を受けた</a:t>
            </a:r>
            <a:r>
              <a:rPr lang="ja-JP" altLang="ja-JP" b="1" kern="100" dirty="0" smtClean="0">
                <a:solidFill>
                  <a:srgbClr val="FFFF00"/>
                </a:solidFill>
                <a:latin typeface="Century" panose="02040604050505020304" pitchFamily="18" charset="0"/>
                <a:ea typeface="ＭＳ 明朝" panose="02020609040205080304" pitchFamily="17" charset="-128"/>
                <a:cs typeface="Times New Roman" panose="02020603050405020304" pitchFamily="18" charset="0"/>
              </a:rPr>
              <a:t>群</a:t>
            </a:r>
            <a:endParaRPr lang="en-US" altLang="ja-JP"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71E8BBDC-E503-47D1-8A14-45870D10448E}" type="slidenum">
              <a:rPr kumimoji="1" lang="ja-JP" altLang="en-US" smtClean="0"/>
              <a:pPr/>
              <a:t>30</a:t>
            </a:fld>
            <a:endParaRPr kumimoji="1" lang="ja-JP" altLang="en-US"/>
          </a:p>
        </p:txBody>
      </p:sp>
      <p:sp>
        <p:nvSpPr>
          <p:cNvPr id="4" name="正方形/長方形 3"/>
          <p:cNvSpPr/>
          <p:nvPr/>
        </p:nvSpPr>
        <p:spPr>
          <a:xfrm>
            <a:off x="827584" y="1238400"/>
            <a:ext cx="7632848" cy="4339650"/>
          </a:xfrm>
          <a:prstGeom prst="rect">
            <a:avLst/>
          </a:prstGeom>
        </p:spPr>
        <p:txBody>
          <a:bodyPr wrap="square">
            <a:spAutoFit/>
          </a:bodyPr>
          <a:lstStyle/>
          <a:p>
            <a:pPr algn="just">
              <a:spcAft>
                <a:spcPts val="0"/>
              </a:spcAft>
            </a:pP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高卒資格の割合が</a:t>
            </a:r>
            <a:r>
              <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rPr>
              <a:t>20</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％高い</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8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回以上の逮捕歴の割合が</a:t>
            </a:r>
            <a:r>
              <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rPr>
              <a:t>19</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％低い</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8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離婚率</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が</a:t>
            </a:r>
            <a:r>
              <a:rPr lang="ja-JP" altLang="en-US" sz="2800" b="1" kern="100" dirty="0" smtClean="0">
                <a:latin typeface="Century" panose="02040604050505020304" pitchFamily="18" charset="0"/>
                <a:ea typeface="ＭＳ 明朝" panose="02020609040205080304" pitchFamily="17" charset="-128"/>
                <a:cs typeface="Times New Roman" panose="02020603050405020304" pitchFamily="18" charset="0"/>
              </a:rPr>
              <a:t>低い。</a:t>
            </a:r>
            <a:r>
              <a:rPr lang="ja-JP" altLang="en-US" sz="2800"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生活</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保護</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等</a:t>
            </a:r>
            <a:r>
              <a:rPr lang="ja-JP" altLang="en-US" sz="2800" b="1" kern="100" dirty="0" smtClean="0">
                <a:latin typeface="Century" panose="02040604050505020304" pitchFamily="18" charset="0"/>
                <a:ea typeface="ＭＳ 明朝" panose="02020609040205080304" pitchFamily="17" charset="-128"/>
                <a:cs typeface="Times New Roman" panose="02020603050405020304" pitchFamily="18" charset="0"/>
              </a:rPr>
              <a:t>の</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率</a:t>
            </a:r>
            <a:r>
              <a:rPr lang="ja-JP" altLang="en-US" sz="2800" b="1" kern="100" dirty="0" smtClean="0">
                <a:latin typeface="Century" panose="02040604050505020304" pitchFamily="18" charset="0"/>
                <a:ea typeface="ＭＳ 明朝" panose="02020609040205080304" pitchFamily="17" charset="-128"/>
                <a:cs typeface="Times New Roman" panose="02020603050405020304" pitchFamily="18" charset="0"/>
              </a:rPr>
              <a:t>が低い</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8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月収</a:t>
            </a:r>
            <a:r>
              <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rPr>
              <a:t>2000</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ト</a:t>
            </a:r>
            <a:r>
              <a:rPr lang="ja-JP" altLang="ja-JP" sz="2800" b="1"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ルを超える者の割合は</a:t>
            </a:r>
            <a:r>
              <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rPr>
              <a:t>4</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倍</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8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家を購入した者も</a:t>
            </a:r>
            <a:r>
              <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倍多い</a:t>
            </a:r>
            <a:endParaRPr lang="ja-JP" alt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097124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430400" cy="644400"/>
          </a:xfrm>
        </p:spPr>
        <p:txBody>
          <a:bodyPr>
            <a:normAutofit/>
          </a:bodyPr>
          <a:lstStyle/>
          <a:p>
            <a:pPr>
              <a:spcAft>
                <a:spcPts val="0"/>
              </a:spcAft>
            </a:pPr>
            <a:r>
              <a:rPr lang="ja-JP" altLang="en-US" sz="2800" b="1" kern="100" dirty="0" smtClean="0">
                <a:solidFill>
                  <a:srgbClr val="FFFF00"/>
                </a:solidFill>
                <a:latin typeface="Century" panose="02040604050505020304" pitchFamily="18" charset="0"/>
                <a:ea typeface="ＭＳ 明朝" panose="02020609040205080304" pitchFamily="17" charset="-128"/>
                <a:cs typeface="Times New Roman" panose="02020603050405020304" pitchFamily="18" charset="0"/>
              </a:rPr>
              <a:t>何故、違うのか</a:t>
            </a:r>
            <a:endParaRPr lang="en-US" altLang="ja-JP" sz="28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71E8BBDC-E503-47D1-8A14-45870D10448E}" type="slidenum">
              <a:rPr kumimoji="1" lang="ja-JP" altLang="en-US" smtClean="0"/>
              <a:pPr/>
              <a:t>31</a:t>
            </a:fld>
            <a:endParaRPr kumimoji="1" lang="ja-JP" altLang="en-US"/>
          </a:p>
        </p:txBody>
      </p:sp>
      <p:sp>
        <p:nvSpPr>
          <p:cNvPr id="4" name="正方形/長方形 3"/>
          <p:cNvSpPr/>
          <p:nvPr/>
        </p:nvSpPr>
        <p:spPr>
          <a:xfrm>
            <a:off x="282149" y="1412776"/>
            <a:ext cx="8568952" cy="3847207"/>
          </a:xfrm>
          <a:prstGeom prst="rect">
            <a:avLst/>
          </a:prstGeom>
        </p:spPr>
        <p:txBody>
          <a:bodyPr wrap="square">
            <a:spAutoFit/>
          </a:bodyPr>
          <a:lstStyle/>
          <a:p>
            <a:r>
              <a:rPr lang="ja-JP" altLang="en-US" sz="2400" dirty="0" smtClean="0"/>
              <a:t>ヘックマンによれば</a:t>
            </a:r>
            <a:endParaRPr lang="en-US" altLang="ja-JP" sz="2400" dirty="0"/>
          </a:p>
          <a:p>
            <a:pPr algn="just">
              <a:spcAft>
                <a:spcPts val="0"/>
              </a:spcAft>
            </a:pPr>
            <a:endPar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800" dirty="0"/>
              <a:t>非認知的な能力は</a:t>
            </a:r>
            <a:r>
              <a:rPr lang="en-US" altLang="ja-JP" sz="2800" dirty="0"/>
              <a:t>IQ</a:t>
            </a:r>
            <a:r>
              <a:rPr lang="ja-JP" altLang="ja-JP" sz="2800" dirty="0"/>
              <a:t>に比べて、はるかに順応性が高い</a:t>
            </a:r>
          </a:p>
          <a:p>
            <a:pPr algn="just">
              <a:spcAft>
                <a:spcPts val="0"/>
              </a:spcAft>
            </a:pPr>
            <a:endParaRPr lang="en-US" altLang="ja-JP" sz="28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800" dirty="0"/>
              <a:t>信頼できる人間性こそ雇用者が最も評価する特性</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8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800" dirty="0"/>
              <a:t>粘り強さ、信頼性、首尾一貫性は</a:t>
            </a:r>
            <a:r>
              <a:rPr lang="ja-JP" altLang="ja-JP" sz="2800" dirty="0" smtClean="0"/>
              <a:t>、学習に</a:t>
            </a:r>
            <a:r>
              <a:rPr lang="ja-JP" altLang="en-US" sz="2800" dirty="0" smtClean="0"/>
              <a:t>とって</a:t>
            </a:r>
            <a:endParaRPr lang="en-US" altLang="ja-JP" sz="2800" dirty="0" smtClean="0"/>
          </a:p>
          <a:p>
            <a:r>
              <a:rPr lang="ja-JP" altLang="en-US" sz="2800" dirty="0" smtClean="0"/>
              <a:t>もっとも重要</a:t>
            </a:r>
            <a:endParaRPr lang="en-US" altLang="ja-JP" sz="2800" dirty="0" smtClean="0"/>
          </a:p>
          <a:p>
            <a:endParaRPr lang="en-US" altLang="ja-JP" sz="2800" dirty="0"/>
          </a:p>
        </p:txBody>
      </p:sp>
    </p:spTree>
    <p:extLst>
      <p:ext uri="{BB962C8B-B14F-4D97-AF65-F5344CB8AC3E}">
        <p14:creationId xmlns:p14="http://schemas.microsoft.com/office/powerpoint/2010/main" val="1188758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552656" cy="1121052"/>
          </a:xfrm>
        </p:spPr>
        <p:txBody>
          <a:bodyPr>
            <a:normAutofit/>
          </a:bodyPr>
          <a:lstStyle/>
          <a:p>
            <a:pPr>
              <a:defRPr/>
            </a:pPr>
            <a:r>
              <a:rPr lang="ja-JP" altLang="en-US" sz="2800" b="1" dirty="0" smtClean="0">
                <a:solidFill>
                  <a:srgbClr val="FFFF00"/>
                </a:solidFill>
              </a:rPr>
              <a:t>我々の</a:t>
            </a:r>
            <a:r>
              <a:rPr lang="en-US" altLang="ja-JP" sz="2800" b="1" dirty="0" smtClean="0">
                <a:solidFill>
                  <a:srgbClr val="FFFF00"/>
                </a:solidFill>
              </a:rPr>
              <a:t> </a:t>
            </a:r>
            <a:r>
              <a:rPr lang="ja-JP" altLang="en-US" sz="2800" b="1" dirty="0" smtClean="0">
                <a:solidFill>
                  <a:srgbClr val="FFFF00"/>
                </a:solidFill>
              </a:rPr>
              <a:t>「</a:t>
            </a:r>
            <a:r>
              <a:rPr lang="en-US" altLang="ja-JP" sz="2800" b="1" dirty="0" smtClean="0">
                <a:solidFill>
                  <a:srgbClr val="FFFF00"/>
                </a:solidFill>
              </a:rPr>
              <a:t> </a:t>
            </a:r>
            <a:r>
              <a:rPr lang="ja-JP" altLang="ja-JP" sz="2800" b="1" dirty="0" smtClean="0">
                <a:solidFill>
                  <a:srgbClr val="FFFF00"/>
                </a:solidFill>
              </a:rPr>
              <a:t>躾、学歴</a:t>
            </a:r>
            <a:r>
              <a:rPr lang="ja-JP" altLang="ja-JP" sz="2800" b="1" dirty="0">
                <a:solidFill>
                  <a:srgbClr val="FFFF00"/>
                </a:solidFill>
              </a:rPr>
              <a:t>、倫理</a:t>
            </a:r>
            <a:r>
              <a:rPr lang="ja-JP" altLang="ja-JP" sz="2800" b="1" dirty="0" smtClean="0">
                <a:solidFill>
                  <a:srgbClr val="FFFF00"/>
                </a:solidFill>
              </a:rPr>
              <a:t>観と</a:t>
            </a:r>
            <a:r>
              <a:rPr lang="ja-JP" altLang="ja-JP" sz="2800" b="1" dirty="0">
                <a:solidFill>
                  <a:srgbClr val="FFFF00"/>
                </a:solidFill>
              </a:rPr>
              <a:t>所得に関する</a:t>
            </a:r>
            <a:r>
              <a:rPr lang="ja-JP" altLang="ja-JP" sz="2800" b="1" dirty="0" smtClean="0">
                <a:solidFill>
                  <a:srgbClr val="FFFF00"/>
                </a:solidFill>
              </a:rPr>
              <a:t>調査</a:t>
            </a:r>
            <a:r>
              <a:rPr lang="ja-JP" altLang="en-US" sz="2800" b="1" dirty="0" smtClean="0">
                <a:solidFill>
                  <a:srgbClr val="FFFF00"/>
                </a:solidFill>
              </a:rPr>
              <a:t>」</a:t>
            </a:r>
            <a:endParaRPr lang="ja-JP" altLang="en-US" dirty="0">
              <a:solidFill>
                <a:srgbClr val="FFFF00"/>
              </a:solidFill>
            </a:endParaRPr>
          </a:p>
        </p:txBody>
      </p:sp>
      <p:sp>
        <p:nvSpPr>
          <p:cNvPr id="23555" name="コンテンツ プレースホルダー 2"/>
          <p:cNvSpPr>
            <a:spLocks noGrp="1"/>
          </p:cNvSpPr>
          <p:nvPr>
            <p:ph idx="1"/>
          </p:nvPr>
        </p:nvSpPr>
        <p:spPr>
          <a:xfrm>
            <a:off x="206616" y="1502652"/>
            <a:ext cx="8856984" cy="3489251"/>
          </a:xfrm>
        </p:spPr>
        <p:txBody>
          <a:bodyPr>
            <a:normAutofit fontScale="92500" lnSpcReduction="20000"/>
          </a:bodyPr>
          <a:lstStyle/>
          <a:p>
            <a:pPr eaLnBrk="1" hangingPunct="1">
              <a:buFont typeface="Georgia" pitchFamily="18" charset="0"/>
              <a:buNone/>
            </a:pPr>
            <a:r>
              <a:rPr lang="ja-JP" altLang="en-US" dirty="0" smtClean="0"/>
              <a:t>非認知能力に関わる躾を代表するものとして、</a:t>
            </a:r>
            <a:endParaRPr lang="en-US" altLang="ja-JP" dirty="0" smtClean="0"/>
          </a:p>
          <a:p>
            <a:pPr eaLnBrk="1" hangingPunct="1">
              <a:buFont typeface="Georgia" pitchFamily="18" charset="0"/>
              <a:buNone/>
            </a:pPr>
            <a:r>
              <a:rPr lang="ja-JP" altLang="en-US" dirty="0" smtClean="0"/>
              <a:t>子供</a:t>
            </a:r>
            <a:r>
              <a:rPr lang="ja-JP" altLang="en-US" dirty="0"/>
              <a:t>の時</a:t>
            </a:r>
            <a:r>
              <a:rPr lang="ja-JP" altLang="en-US" dirty="0" smtClean="0"/>
              <a:t>に親</a:t>
            </a:r>
            <a:r>
              <a:rPr lang="ja-JP" altLang="en-US" dirty="0"/>
              <a:t>から</a:t>
            </a:r>
            <a:r>
              <a:rPr lang="ja-JP" altLang="en-US" dirty="0" smtClean="0"/>
              <a:t>言われてよく記憶</a:t>
            </a:r>
            <a:r>
              <a:rPr lang="ja-JP" altLang="en-US" dirty="0"/>
              <a:t>して</a:t>
            </a:r>
            <a:r>
              <a:rPr lang="ja-JP" altLang="en-US" dirty="0" smtClean="0"/>
              <a:t>いる</a:t>
            </a:r>
            <a:r>
              <a:rPr lang="ja-JP" altLang="en-US" dirty="0"/>
              <a:t>規範</a:t>
            </a:r>
            <a:endParaRPr lang="en-US" altLang="ja-JP" dirty="0" smtClean="0"/>
          </a:p>
          <a:p>
            <a:pPr eaLnBrk="1" hangingPunct="1">
              <a:buFont typeface="Georgia" pitchFamily="18" charset="0"/>
              <a:buNone/>
            </a:pPr>
            <a:r>
              <a:rPr lang="ja-JP" altLang="en-US" dirty="0" smtClean="0"/>
              <a:t>を</a:t>
            </a:r>
            <a:r>
              <a:rPr lang="ja-JP" altLang="en-US" dirty="0"/>
              <a:t>尋</a:t>
            </a:r>
            <a:r>
              <a:rPr lang="ja-JP" altLang="en-US" dirty="0" smtClean="0"/>
              <a:t>ね、以下の事項について調査する</a:t>
            </a:r>
            <a:endParaRPr lang="en-US" altLang="ja-JP" dirty="0" smtClean="0"/>
          </a:p>
          <a:p>
            <a:pPr eaLnBrk="1" hangingPunct="1">
              <a:buFont typeface="Georgia" pitchFamily="18" charset="0"/>
              <a:buNone/>
            </a:pPr>
            <a:endParaRPr lang="en-US" altLang="ja-JP" dirty="0"/>
          </a:p>
          <a:p>
            <a:pPr eaLnBrk="1" hangingPunct="1"/>
            <a:r>
              <a:rPr lang="ja-JP" altLang="en-US" dirty="0" smtClean="0"/>
              <a:t>学歴、所得</a:t>
            </a:r>
            <a:endParaRPr lang="en-US" altLang="ja-JP" dirty="0" smtClean="0"/>
          </a:p>
          <a:p>
            <a:pPr marL="0" indent="0" eaLnBrk="1" hangingPunct="1">
              <a:buNone/>
            </a:pPr>
            <a:endParaRPr lang="en-US" altLang="ja-JP" dirty="0"/>
          </a:p>
          <a:p>
            <a:pPr eaLnBrk="1" hangingPunct="1"/>
            <a:r>
              <a:rPr lang="ja-JP" altLang="en-US" dirty="0" smtClean="0"/>
              <a:t>倫理的判断</a:t>
            </a:r>
            <a:endParaRPr lang="en-US" altLang="ja-JP" dirty="0" smtClean="0"/>
          </a:p>
        </p:txBody>
      </p:sp>
      <p:sp>
        <p:nvSpPr>
          <p:cNvPr id="26628"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ja-JP" altLang="en-US" dirty="0" smtClean="0"/>
              <a:t>」</a:t>
            </a:r>
            <a:fld id="{BFC453FC-028B-4CEE-AEE7-7D525B889551}" type="slidenum">
              <a:rPr lang="ja-JP" altLang="en-US" smtClean="0"/>
              <a:pPr fontAlgn="base">
                <a:spcBef>
                  <a:spcPct val="0"/>
                </a:spcBef>
                <a:spcAft>
                  <a:spcPct val="0"/>
                </a:spcAft>
                <a:defRPr/>
              </a:pPr>
              <a:t>32</a:t>
            </a:fld>
            <a:endParaRPr lang="ja-JP" altLang="en-US" dirty="0" smtClean="0"/>
          </a:p>
        </p:txBody>
      </p:sp>
      <p:sp>
        <p:nvSpPr>
          <p:cNvPr id="5" name="コンテンツ プレースホルダー 2"/>
          <p:cNvSpPr txBox="1">
            <a:spLocks/>
          </p:cNvSpPr>
          <p:nvPr/>
        </p:nvSpPr>
        <p:spPr>
          <a:xfrm>
            <a:off x="573020" y="260649"/>
            <a:ext cx="7283152" cy="756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Georgia" pitchFamily="18" charset="0"/>
              <a:buNone/>
            </a:pPr>
            <a:endParaRPr lang="en-US" altLang="ja-JP" dirty="0" smtClean="0"/>
          </a:p>
          <a:p>
            <a:pPr marL="0" indent="0">
              <a:buNone/>
            </a:pPr>
            <a:endParaRPr lang="en-US" altLang="ja-JP" dirty="0" smtClean="0"/>
          </a:p>
          <a:p>
            <a:pPr marL="0" indent="0">
              <a:buFont typeface="Arial" pitchFamily="34" charset="0"/>
              <a:buNone/>
            </a:pPr>
            <a:endParaRPr lang="en-US" altLang="ja-JP" dirty="0" smtClean="0"/>
          </a:p>
        </p:txBody>
      </p:sp>
    </p:spTree>
    <p:extLst>
      <p:ext uri="{BB962C8B-B14F-4D97-AF65-F5344CB8AC3E}">
        <p14:creationId xmlns:p14="http://schemas.microsoft.com/office/powerpoint/2010/main" val="1317465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pPr eaLnBrk="1" hangingPunct="1"/>
            <a:r>
              <a:rPr lang="ja-JP" altLang="en-US" sz="2800" dirty="0" smtClean="0">
                <a:solidFill>
                  <a:srgbClr val="FFFF00"/>
                </a:solidFill>
              </a:rPr>
              <a:t>調査概要</a:t>
            </a:r>
          </a:p>
        </p:txBody>
      </p:sp>
      <p:sp>
        <p:nvSpPr>
          <p:cNvPr id="24579" name="コンテンツ プレースホルダー 2"/>
          <p:cNvSpPr>
            <a:spLocks noGrp="1"/>
          </p:cNvSpPr>
          <p:nvPr>
            <p:ph idx="1"/>
          </p:nvPr>
        </p:nvSpPr>
        <p:spPr/>
        <p:txBody>
          <a:bodyPr/>
          <a:lstStyle/>
          <a:p>
            <a:pPr marL="0" indent="0" eaLnBrk="1" hangingPunct="1">
              <a:buNone/>
            </a:pPr>
            <a:endParaRPr lang="en-US" altLang="ja-JP" sz="2000" dirty="0" smtClean="0"/>
          </a:p>
          <a:p>
            <a:r>
              <a:rPr lang="en-US" altLang="ja-JP" sz="2400" dirty="0">
                <a:latin typeface="ＭＳ 明朝" pitchFamily="17" charset="-128"/>
                <a:ea typeface="ＭＳ 明朝" pitchFamily="17" charset="-128"/>
              </a:rPr>
              <a:t>Goo Research</a:t>
            </a:r>
            <a:r>
              <a:rPr lang="ja-JP" altLang="en-US" sz="2400" dirty="0" smtClean="0">
                <a:latin typeface="ＭＳ 明朝" pitchFamily="17" charset="-128"/>
                <a:ea typeface="ＭＳ 明朝" pitchFamily="17" charset="-128"/>
              </a:rPr>
              <a:t>を通じた</a:t>
            </a:r>
            <a:r>
              <a:rPr lang="ja-JP" altLang="en-US" sz="2400" b="1" dirty="0" smtClean="0">
                <a:latin typeface="HG明朝E" pitchFamily="17" charset="-128"/>
                <a:ea typeface="HG明朝E" pitchFamily="17" charset="-128"/>
              </a:rPr>
              <a:t>インターネット調査</a:t>
            </a:r>
            <a:r>
              <a:rPr lang="en-US" altLang="ja-JP" sz="2400" dirty="0" smtClean="0">
                <a:latin typeface="ＭＳ 明朝" pitchFamily="17" charset="-128"/>
                <a:ea typeface="ＭＳ 明朝" pitchFamily="17" charset="-128"/>
              </a:rPr>
              <a:t>(2012</a:t>
            </a:r>
            <a:r>
              <a:rPr lang="ja-JP" altLang="en-US" sz="2400" dirty="0" smtClean="0">
                <a:latin typeface="ＭＳ 明朝" pitchFamily="17" charset="-128"/>
                <a:ea typeface="ＭＳ 明朝" pitchFamily="17" charset="-128"/>
              </a:rPr>
              <a:t>年</a:t>
            </a:r>
            <a:r>
              <a:rPr lang="en-US" altLang="ja-JP" sz="2400" dirty="0" smtClean="0">
                <a:latin typeface="ＭＳ 明朝" pitchFamily="17" charset="-128"/>
                <a:ea typeface="ＭＳ 明朝" pitchFamily="17" charset="-128"/>
              </a:rPr>
              <a:t>2</a:t>
            </a:r>
            <a:r>
              <a:rPr lang="ja-JP" altLang="en-US" sz="2400" dirty="0" smtClean="0">
                <a:latin typeface="ＭＳ 明朝" pitchFamily="17" charset="-128"/>
                <a:ea typeface="ＭＳ 明朝" pitchFamily="17" charset="-128"/>
              </a:rPr>
              <a:t>月）</a:t>
            </a:r>
            <a:endParaRPr lang="en-US" altLang="ja-JP" sz="2400" dirty="0" smtClean="0">
              <a:latin typeface="ＭＳ 明朝" pitchFamily="17" charset="-128"/>
              <a:ea typeface="ＭＳ 明朝" pitchFamily="17" charset="-128"/>
            </a:endParaRPr>
          </a:p>
          <a:p>
            <a:pPr eaLnBrk="1" hangingPunct="1"/>
            <a:endParaRPr lang="en-US" altLang="ja-JP" sz="2400" dirty="0" smtClean="0">
              <a:latin typeface="ＭＳ 明朝" pitchFamily="17" charset="-128"/>
              <a:ea typeface="ＭＳ 明朝" pitchFamily="17" charset="-128"/>
            </a:endParaRPr>
          </a:p>
          <a:p>
            <a:r>
              <a:rPr lang="ja-JP" altLang="ja-JP" sz="2400" dirty="0">
                <a:latin typeface="ＭＳ 明朝" pitchFamily="17" charset="-128"/>
                <a:ea typeface="ＭＳ 明朝" pitchFamily="17" charset="-128"/>
              </a:rPr>
              <a:t>モニターの中</a:t>
            </a:r>
            <a:r>
              <a:rPr lang="ja-JP" altLang="ja-JP" sz="2400" dirty="0" smtClean="0">
                <a:latin typeface="ＭＳ 明朝" pitchFamily="17" charset="-128"/>
                <a:ea typeface="ＭＳ 明朝" pitchFamily="17" charset="-128"/>
              </a:rPr>
              <a:t>から</a:t>
            </a:r>
            <a:r>
              <a:rPr lang="en-US" altLang="ja-JP" sz="2400" b="1" dirty="0" smtClean="0">
                <a:latin typeface="HG明朝E" pitchFamily="17" charset="-128"/>
                <a:ea typeface="HG明朝E" pitchFamily="17" charset="-128"/>
              </a:rPr>
              <a:t>90000</a:t>
            </a:r>
            <a:r>
              <a:rPr lang="ja-JP" altLang="ja-JP" sz="2400" b="1" dirty="0" smtClean="0">
                <a:latin typeface="HG明朝E" pitchFamily="17" charset="-128"/>
                <a:ea typeface="HG明朝E" pitchFamily="17" charset="-128"/>
              </a:rPr>
              <a:t>件</a:t>
            </a:r>
            <a:r>
              <a:rPr lang="ja-JP" altLang="en-US" sz="2400" dirty="0" smtClean="0">
                <a:latin typeface="ＭＳ 明朝" pitchFamily="17" charset="-128"/>
                <a:ea typeface="ＭＳ 明朝" pitchFamily="17" charset="-128"/>
              </a:rPr>
              <a:t>を</a:t>
            </a:r>
            <a:r>
              <a:rPr lang="ja-JP" altLang="ja-JP" sz="2400" dirty="0">
                <a:latin typeface="ＭＳ 明朝" pitchFamily="17" charset="-128"/>
                <a:ea typeface="ＭＳ 明朝" pitchFamily="17" charset="-128"/>
              </a:rPr>
              <a:t>無作為</a:t>
            </a:r>
            <a:r>
              <a:rPr lang="ja-JP" altLang="ja-JP" sz="2400" dirty="0" smtClean="0">
                <a:latin typeface="ＭＳ 明朝" pitchFamily="17" charset="-128"/>
                <a:ea typeface="ＭＳ 明朝" pitchFamily="17" charset="-128"/>
              </a:rPr>
              <a:t>に</a:t>
            </a:r>
            <a:r>
              <a:rPr lang="ja-JP" altLang="en-US" sz="2400" dirty="0" smtClean="0">
                <a:latin typeface="ＭＳ 明朝" pitchFamily="17" charset="-128"/>
                <a:ea typeface="ＭＳ 明朝" pitchFamily="17" charset="-128"/>
              </a:rPr>
              <a:t>抽出し、</a:t>
            </a:r>
            <a:r>
              <a:rPr lang="en-US" altLang="ja-JP" sz="2400" b="1" dirty="0" smtClean="0">
                <a:latin typeface="HG明朝B" pitchFamily="17" charset="-128"/>
                <a:ea typeface="HG明朝B" pitchFamily="17" charset="-128"/>
              </a:rPr>
              <a:t>1</a:t>
            </a:r>
            <a:r>
              <a:rPr lang="ja-JP" altLang="en-US" sz="2400" b="1" dirty="0" smtClean="0">
                <a:latin typeface="HG明朝B" pitchFamily="17" charset="-128"/>
                <a:ea typeface="HG明朝B" pitchFamily="17" charset="-128"/>
              </a:rPr>
              <a:t>万</a:t>
            </a:r>
            <a:r>
              <a:rPr lang="en-US" altLang="ja-JP" sz="2400" b="1" dirty="0">
                <a:latin typeface="HG明朝B" pitchFamily="17" charset="-128"/>
                <a:ea typeface="HG明朝B" pitchFamily="17" charset="-128"/>
              </a:rPr>
              <a:t>6427</a:t>
            </a:r>
            <a:r>
              <a:rPr lang="ja-JP" altLang="en-US" sz="2400" b="1" dirty="0" smtClean="0">
                <a:latin typeface="HG明朝B" pitchFamily="17" charset="-128"/>
                <a:ea typeface="HG明朝B" pitchFamily="17" charset="-128"/>
              </a:rPr>
              <a:t>人</a:t>
            </a:r>
            <a:r>
              <a:rPr lang="ja-JP" altLang="en-US" sz="2400" dirty="0" smtClean="0">
                <a:latin typeface="ＭＳ 明朝" pitchFamily="17" charset="-128"/>
                <a:ea typeface="ＭＳ 明朝" pitchFamily="17" charset="-128"/>
              </a:rPr>
              <a:t>からの回答（</a:t>
            </a:r>
            <a:r>
              <a:rPr lang="ja-JP" altLang="ja-JP" sz="2400" dirty="0">
                <a:latin typeface="ＭＳ 明朝" pitchFamily="17" charset="-128"/>
                <a:ea typeface="ＭＳ 明朝" pitchFamily="17" charset="-128"/>
              </a:rPr>
              <a:t>回収率は、</a:t>
            </a:r>
            <a:r>
              <a:rPr lang="en-US" altLang="ja-JP" sz="2400" dirty="0">
                <a:latin typeface="ＭＳ 明朝" pitchFamily="17" charset="-128"/>
                <a:ea typeface="ＭＳ 明朝" pitchFamily="17" charset="-128"/>
              </a:rPr>
              <a:t>18.25</a:t>
            </a:r>
            <a:r>
              <a:rPr lang="en-US" altLang="ja-JP" sz="2400" dirty="0" smtClean="0">
                <a:latin typeface="ＭＳ 明朝" pitchFamily="17" charset="-128"/>
                <a:ea typeface="ＭＳ 明朝" pitchFamily="17" charset="-128"/>
              </a:rPr>
              <a:t>%</a:t>
            </a:r>
            <a:r>
              <a:rPr lang="ja-JP" altLang="en-US" sz="2400" dirty="0" smtClean="0">
                <a:latin typeface="ＭＳ 明朝" pitchFamily="17" charset="-128"/>
                <a:ea typeface="ＭＳ 明朝" pitchFamily="17" charset="-128"/>
              </a:rPr>
              <a:t>）</a:t>
            </a:r>
            <a:endParaRPr lang="en-US" altLang="ja-JP" sz="2400" dirty="0" smtClean="0">
              <a:latin typeface="ＭＳ 明朝" pitchFamily="17" charset="-128"/>
              <a:ea typeface="ＭＳ 明朝" pitchFamily="17" charset="-128"/>
            </a:endParaRPr>
          </a:p>
          <a:p>
            <a:pPr eaLnBrk="1" hangingPunct="1"/>
            <a:endParaRPr lang="en-US" altLang="ja-JP" sz="2400" dirty="0" smtClean="0">
              <a:latin typeface="ＭＳ 明朝" pitchFamily="17" charset="-128"/>
              <a:ea typeface="ＭＳ 明朝" pitchFamily="17" charset="-128"/>
            </a:endParaRPr>
          </a:p>
          <a:p>
            <a:r>
              <a:rPr lang="ja-JP" altLang="ja-JP" sz="2400" dirty="0">
                <a:latin typeface="ＭＳ 明朝" pitchFamily="17" charset="-128"/>
                <a:ea typeface="ＭＳ 明朝" pitchFamily="17" charset="-128"/>
              </a:rPr>
              <a:t>男性比率が</a:t>
            </a:r>
            <a:r>
              <a:rPr lang="en-US" altLang="ja-JP" sz="2400" dirty="0" smtClean="0">
                <a:latin typeface="ＭＳ 明朝" pitchFamily="17" charset="-128"/>
                <a:ea typeface="ＭＳ 明朝" pitchFamily="17" charset="-128"/>
              </a:rPr>
              <a:t>52.7%</a:t>
            </a: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女性</a:t>
            </a:r>
            <a:r>
              <a:rPr lang="ja-JP" altLang="ja-JP" sz="2400" dirty="0">
                <a:latin typeface="ＭＳ 明朝" pitchFamily="17" charset="-128"/>
                <a:ea typeface="ＭＳ 明朝" pitchFamily="17" charset="-128"/>
              </a:rPr>
              <a:t>比率が</a:t>
            </a:r>
            <a:r>
              <a:rPr lang="en-US" altLang="ja-JP" sz="2400" dirty="0">
                <a:latin typeface="ＭＳ 明朝" pitchFamily="17" charset="-128"/>
                <a:ea typeface="ＭＳ 明朝" pitchFamily="17" charset="-128"/>
              </a:rPr>
              <a:t>47.3</a:t>
            </a:r>
            <a:r>
              <a:rPr lang="en-US" altLang="ja-JP" sz="2400" dirty="0" smtClean="0">
                <a:latin typeface="ＭＳ 明朝" pitchFamily="17" charset="-128"/>
                <a:ea typeface="ＭＳ 明朝" pitchFamily="17" charset="-128"/>
              </a:rPr>
              <a:t>%</a:t>
            </a:r>
          </a:p>
          <a:p>
            <a:pPr marL="0" indent="0">
              <a:buNone/>
            </a:pPr>
            <a:endParaRPr lang="en-US" altLang="ja-JP" sz="2400" dirty="0" smtClean="0">
              <a:latin typeface="ＭＳ 明朝" pitchFamily="17" charset="-128"/>
              <a:ea typeface="ＭＳ 明朝" pitchFamily="17" charset="-128"/>
            </a:endParaRPr>
          </a:p>
          <a:p>
            <a:r>
              <a:rPr lang="ja-JP" altLang="ja-JP" sz="2400" dirty="0">
                <a:latin typeface="ＭＳ 明朝" pitchFamily="17" charset="-128"/>
                <a:ea typeface="ＭＳ 明朝" pitchFamily="17" charset="-128"/>
              </a:rPr>
              <a:t>大卒</a:t>
            </a:r>
            <a:r>
              <a:rPr lang="ja-JP" altLang="ja-JP" sz="2400" dirty="0" smtClean="0">
                <a:latin typeface="ＭＳ 明朝" pitchFamily="17" charset="-128"/>
                <a:ea typeface="ＭＳ 明朝" pitchFamily="17" charset="-128"/>
              </a:rPr>
              <a:t>以上の</a:t>
            </a:r>
            <a:r>
              <a:rPr lang="ja-JP" altLang="ja-JP" sz="2400" dirty="0">
                <a:latin typeface="ＭＳ 明朝" pitchFamily="17" charset="-128"/>
                <a:ea typeface="ＭＳ 明朝" pitchFamily="17" charset="-128"/>
              </a:rPr>
              <a:t>比率は</a:t>
            </a:r>
            <a:r>
              <a:rPr lang="en-US" altLang="ja-JP" sz="2400" dirty="0">
                <a:latin typeface="ＭＳ 明朝" pitchFamily="17" charset="-128"/>
                <a:ea typeface="ＭＳ 明朝" pitchFamily="17" charset="-128"/>
              </a:rPr>
              <a:t>49.9%</a:t>
            </a:r>
            <a:r>
              <a:rPr lang="ja-JP" altLang="ja-JP" sz="2400" dirty="0" err="1" smtClean="0">
                <a:latin typeface="ＭＳ 明朝" pitchFamily="17" charset="-128"/>
                <a:ea typeface="ＭＳ 明朝" pitchFamily="17" charset="-128"/>
              </a:rPr>
              <a:t>、</a:t>
            </a:r>
            <a:endParaRPr lang="en-US" altLang="ja-JP" sz="2400" dirty="0" smtClean="0">
              <a:latin typeface="ＭＳ 明朝" pitchFamily="17" charset="-128"/>
              <a:ea typeface="ＭＳ 明朝" pitchFamily="17" charset="-128"/>
            </a:endParaRPr>
          </a:p>
          <a:p>
            <a:pPr marL="0" indent="0">
              <a:buNone/>
            </a:pP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平均</a:t>
            </a:r>
            <a:r>
              <a:rPr lang="ja-JP" altLang="ja-JP" sz="2400" dirty="0">
                <a:latin typeface="ＭＳ 明朝" pitchFamily="17" charset="-128"/>
                <a:ea typeface="ＭＳ 明朝" pitchFamily="17" charset="-128"/>
              </a:rPr>
              <a:t>年齢が</a:t>
            </a:r>
            <a:r>
              <a:rPr lang="en-US" altLang="ja-JP" sz="2400" b="1" dirty="0">
                <a:latin typeface="HG明朝E" pitchFamily="17" charset="-128"/>
                <a:ea typeface="HG明朝E" pitchFamily="17" charset="-128"/>
              </a:rPr>
              <a:t>43.27</a:t>
            </a:r>
            <a:r>
              <a:rPr lang="ja-JP" altLang="ja-JP" sz="2400" b="1" dirty="0" smtClean="0">
                <a:latin typeface="HG明朝E" pitchFamily="17" charset="-128"/>
                <a:ea typeface="HG明朝E" pitchFamily="17" charset="-128"/>
              </a:rPr>
              <a:t>歳</a:t>
            </a:r>
            <a:r>
              <a:rPr lang="ja-JP" altLang="ja-JP" sz="2400" dirty="0" smtClean="0">
                <a:latin typeface="ＭＳ 明朝" pitchFamily="17" charset="-128"/>
                <a:ea typeface="ＭＳ 明朝" pitchFamily="17" charset="-128"/>
              </a:rPr>
              <a:t>、</a:t>
            </a:r>
            <a:endParaRPr lang="en-US" altLang="ja-JP" sz="2400" dirty="0" smtClean="0">
              <a:latin typeface="ＭＳ 明朝" pitchFamily="17" charset="-128"/>
              <a:ea typeface="ＭＳ 明朝" pitchFamily="17" charset="-128"/>
            </a:endParaRPr>
          </a:p>
          <a:p>
            <a:pPr marL="0" indent="0">
              <a:buNone/>
            </a:pP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全標本</a:t>
            </a:r>
            <a:r>
              <a:rPr lang="ja-JP" altLang="ja-JP" sz="2400" dirty="0">
                <a:latin typeface="ＭＳ 明朝" pitchFamily="17" charset="-128"/>
                <a:ea typeface="ＭＳ 明朝" pitchFamily="17" charset="-128"/>
              </a:rPr>
              <a:t>平均所得は</a:t>
            </a:r>
            <a:r>
              <a:rPr lang="en-US" altLang="ja-JP" sz="2400" b="1" dirty="0">
                <a:latin typeface="HG明朝E" pitchFamily="17" charset="-128"/>
                <a:ea typeface="HG明朝E" pitchFamily="17" charset="-128"/>
              </a:rPr>
              <a:t>346.25</a:t>
            </a:r>
            <a:r>
              <a:rPr lang="ja-JP" altLang="ja-JP" sz="2400" b="1" dirty="0">
                <a:latin typeface="HG明朝E" pitchFamily="17" charset="-128"/>
                <a:ea typeface="HG明朝E" pitchFamily="17" charset="-128"/>
              </a:rPr>
              <a:t>万円</a:t>
            </a:r>
            <a:endParaRPr lang="ja-JP" altLang="en-US" sz="2400" b="1" dirty="0" smtClean="0">
              <a:latin typeface="HG明朝E" pitchFamily="17" charset="-128"/>
              <a:ea typeface="HG明朝E" pitchFamily="17" charset="-128"/>
            </a:endParaRPr>
          </a:p>
        </p:txBody>
      </p:sp>
      <p:sp>
        <p:nvSpPr>
          <p:cNvPr id="27652"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F0064BE-DCDE-4A26-9770-D34FEFC4B128}" type="slidenum">
              <a:rPr lang="ja-JP" altLang="en-US" smtClean="0"/>
              <a:pPr fontAlgn="base">
                <a:spcBef>
                  <a:spcPct val="0"/>
                </a:spcBef>
                <a:spcAft>
                  <a:spcPct val="0"/>
                </a:spcAft>
                <a:defRPr/>
              </a:pPr>
              <a:t>33</a:t>
            </a:fld>
            <a:endParaRPr lang="ja-JP" altLang="en-US" dirty="0" smtClean="0"/>
          </a:p>
        </p:txBody>
      </p:sp>
    </p:spTree>
    <p:extLst>
      <p:ext uri="{BB962C8B-B14F-4D97-AF65-F5344CB8AC3E}">
        <p14:creationId xmlns:p14="http://schemas.microsoft.com/office/powerpoint/2010/main" val="1311641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b="1" dirty="0" smtClean="0">
                <a:solidFill>
                  <a:srgbClr val="FFFF00"/>
                </a:solidFill>
              </a:rPr>
              <a:t>しつけと</a:t>
            </a:r>
            <a:r>
              <a:rPr lang="zh-TW" altLang="ja-JP" sz="2800" b="1" dirty="0" smtClean="0">
                <a:solidFill>
                  <a:srgbClr val="FFFF00"/>
                </a:solidFill>
                <a:latin typeface="ＭＳ ゴシック" pitchFamily="49" charset="-128"/>
                <a:ea typeface="ＭＳ ゴシック" pitchFamily="49" charset="-128"/>
              </a:rPr>
              <a:t>学歴</a:t>
            </a:r>
            <a:endParaRPr kumimoji="1" lang="ja-JP" altLang="en-US" sz="2800" b="1" dirty="0">
              <a:solidFill>
                <a:srgbClr val="FFFF00"/>
              </a:solidFill>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2"/>
          </p:nvPr>
        </p:nvSpPr>
        <p:spPr/>
        <p:txBody>
          <a:bodyPr/>
          <a:lstStyle/>
          <a:p>
            <a:fld id="{71E8BBDC-E503-47D1-8A14-45870D10448E}" type="slidenum">
              <a:rPr kumimoji="1" lang="ja-JP" altLang="en-US" smtClean="0"/>
              <a:pPr/>
              <a:t>34</a:t>
            </a:fld>
            <a:endParaRPr kumimoji="1" lang="ja-JP" altLang="en-US"/>
          </a:p>
        </p:txBody>
      </p:sp>
      <p:sp>
        <p:nvSpPr>
          <p:cNvPr id="6" name="Rectangle 1"/>
          <p:cNvSpPr>
            <a:spLocks noGrp="1" noChangeArrowheads="1"/>
          </p:cNvSpPr>
          <p:nvPr>
            <p:ph type="body" orient="vert" idx="1"/>
          </p:nvPr>
        </p:nvSpPr>
        <p:spPr bwMode="auto">
          <a:xfrm>
            <a:off x="457200" y="3475744"/>
            <a:ext cx="3129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478194156"/>
              </p:ext>
            </p:extLst>
          </p:nvPr>
        </p:nvGraphicFramePr>
        <p:xfrm>
          <a:off x="1259632" y="1464773"/>
          <a:ext cx="7351759" cy="4163514"/>
        </p:xfrm>
        <a:graphic>
          <a:graphicData uri="http://schemas.openxmlformats.org/presentationml/2006/ole">
            <mc:AlternateContent xmlns:mc="http://schemas.openxmlformats.org/markup-compatibility/2006">
              <mc:Choice xmlns:v="urn:schemas-microsoft-com:vml" Requires="v">
                <p:oleObj spid="_x0000_s1072" name="文書" r:id="rId4" imgW="5826893" imgH="3296586" progId="Word.Document.12">
                  <p:embed/>
                </p:oleObj>
              </mc:Choice>
              <mc:Fallback>
                <p:oleObj name="文書" r:id="rId4" imgW="5826893" imgH="3296586" progId="Word.Document.12">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464773"/>
                        <a:ext cx="7351759" cy="4163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正方形/長方形 4"/>
          <p:cNvSpPr/>
          <p:nvPr/>
        </p:nvSpPr>
        <p:spPr>
          <a:xfrm>
            <a:off x="611560" y="980728"/>
            <a:ext cx="2185214" cy="369332"/>
          </a:xfrm>
          <a:prstGeom prst="rect">
            <a:avLst/>
          </a:prstGeom>
        </p:spPr>
        <p:txBody>
          <a:bodyPr wrap="none">
            <a:spAutoFit/>
          </a:bodyPr>
          <a:lstStyle/>
          <a:p>
            <a:r>
              <a:rPr lang="ja-JP" altLang="en-US" dirty="0"/>
              <a:t>　学歴別躾経験分布</a:t>
            </a:r>
          </a:p>
        </p:txBody>
      </p:sp>
      <p:sp>
        <p:nvSpPr>
          <p:cNvPr id="7" name="正方形/長方形 6"/>
          <p:cNvSpPr/>
          <p:nvPr/>
        </p:nvSpPr>
        <p:spPr>
          <a:xfrm>
            <a:off x="796000" y="5876964"/>
            <a:ext cx="7200800" cy="646331"/>
          </a:xfrm>
          <a:prstGeom prst="rect">
            <a:avLst/>
          </a:prstGeom>
        </p:spPr>
        <p:txBody>
          <a:bodyPr wrap="square">
            <a:spAutoFit/>
          </a:bodyPr>
          <a:lstStyle/>
          <a:p>
            <a:r>
              <a:rPr lang="ja-JP" altLang="en-US" dirty="0"/>
              <a:t>注</a:t>
            </a:r>
            <a:r>
              <a:rPr lang="en-US" altLang="ja-JP" dirty="0"/>
              <a:t>:*</a:t>
            </a:r>
            <a:r>
              <a:rPr lang="ja-JP" altLang="en-US" dirty="0"/>
              <a:t>はそれぞれ</a:t>
            </a:r>
            <a:r>
              <a:rPr lang="en-US" altLang="ja-JP" dirty="0"/>
              <a:t>10%</a:t>
            </a:r>
            <a:r>
              <a:rPr lang="ja-JP" altLang="en-US" dirty="0"/>
              <a:t>水準、**は</a:t>
            </a:r>
            <a:r>
              <a:rPr lang="en-US" altLang="ja-JP" dirty="0"/>
              <a:t>5%</a:t>
            </a:r>
            <a:r>
              <a:rPr lang="ja-JP" altLang="en-US" dirty="0"/>
              <a:t>水準、***は</a:t>
            </a:r>
            <a:r>
              <a:rPr lang="en-US" altLang="ja-JP" dirty="0"/>
              <a:t>1%</a:t>
            </a:r>
            <a:r>
              <a:rPr lang="ja-JP" altLang="en-US" dirty="0"/>
              <a:t>水準で統計的に高学歴者と非高学歴者の差が有意であることを示している。</a:t>
            </a:r>
          </a:p>
        </p:txBody>
      </p:sp>
    </p:spTree>
    <p:extLst>
      <p:ext uri="{BB962C8B-B14F-4D97-AF65-F5344CB8AC3E}">
        <p14:creationId xmlns:p14="http://schemas.microsoft.com/office/powerpoint/2010/main" val="442366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71438"/>
            <a:ext cx="7429500" cy="642937"/>
          </a:xfrm>
        </p:spPr>
        <p:txBody>
          <a:bodyPr>
            <a:normAutofit fontScale="90000"/>
          </a:bodyPr>
          <a:lstStyle/>
          <a:p>
            <a:pPr>
              <a:defRPr/>
            </a:pPr>
            <a:r>
              <a:rPr lang="ja-JP" altLang="en-US" dirty="0" smtClean="0">
                <a:solidFill>
                  <a:srgbClr val="FFFF00"/>
                </a:solidFill>
              </a:rPr>
              <a:t>躾と所得</a:t>
            </a:r>
            <a:endParaRPr lang="ja-JP" altLang="en-US" dirty="0">
              <a:solidFill>
                <a:srgbClr val="FFFF00"/>
              </a:solidFill>
            </a:endParaRPr>
          </a:p>
        </p:txBody>
      </p:sp>
      <p:sp>
        <p:nvSpPr>
          <p:cNvPr id="31747" name="スライド番号プレースホルダ 2"/>
          <p:cNvSpPr>
            <a:spLocks noGrp="1"/>
          </p:cNvSpPr>
          <p:nvPr>
            <p:ph type="sldNum" sz="quarter" idx="10"/>
          </p:nvPr>
        </p:nvSpPr>
        <p:spPr>
          <a:noFill/>
        </p:spPr>
        <p:txBody>
          <a:bodyPr/>
          <a:lstStyle/>
          <a:p>
            <a:fld id="{A0D4AEAC-4642-4DFA-9310-285FB703CAEB}" type="slidenum">
              <a:rPr lang="en-US" altLang="ja-JP"/>
              <a:pPr/>
              <a:t>35</a:t>
            </a:fld>
            <a:endParaRPr lang="en-US" altLang="ja-JP"/>
          </a:p>
        </p:txBody>
      </p:sp>
      <p:graphicFrame>
        <p:nvGraphicFramePr>
          <p:cNvPr id="8" name="グラフ 7"/>
          <p:cNvGraphicFramePr/>
          <p:nvPr>
            <p:extLst>
              <p:ext uri="{D42A27DB-BD31-4B8C-83A1-F6EECF244321}">
                <p14:modId xmlns:p14="http://schemas.microsoft.com/office/powerpoint/2010/main" val="4169665498"/>
              </p:ext>
            </p:extLst>
          </p:nvPr>
        </p:nvGraphicFramePr>
        <p:xfrm>
          <a:off x="1187625" y="1196752"/>
          <a:ext cx="6670500"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741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71438"/>
            <a:ext cx="7429500" cy="642937"/>
          </a:xfrm>
        </p:spPr>
        <p:txBody>
          <a:bodyPr>
            <a:normAutofit fontScale="90000"/>
          </a:bodyPr>
          <a:lstStyle/>
          <a:p>
            <a:pPr>
              <a:defRPr/>
            </a:pPr>
            <a:r>
              <a:rPr lang="ja-JP" altLang="en-US" dirty="0" smtClean="0">
                <a:solidFill>
                  <a:srgbClr val="FFFF00"/>
                </a:solidFill>
              </a:rPr>
              <a:t>躾と所得</a:t>
            </a:r>
            <a:endParaRPr lang="ja-JP" altLang="en-US" dirty="0">
              <a:solidFill>
                <a:srgbClr val="FFFF00"/>
              </a:solidFill>
            </a:endParaRPr>
          </a:p>
        </p:txBody>
      </p:sp>
      <p:sp>
        <p:nvSpPr>
          <p:cNvPr id="31747" name="スライド番号プレースホルダ 2"/>
          <p:cNvSpPr>
            <a:spLocks noGrp="1"/>
          </p:cNvSpPr>
          <p:nvPr>
            <p:ph type="sldNum" sz="quarter" idx="10"/>
          </p:nvPr>
        </p:nvSpPr>
        <p:spPr>
          <a:noFill/>
        </p:spPr>
        <p:txBody>
          <a:bodyPr/>
          <a:lstStyle/>
          <a:p>
            <a:fld id="{A0D4AEAC-4642-4DFA-9310-285FB703CAEB}" type="slidenum">
              <a:rPr lang="en-US" altLang="ja-JP"/>
              <a:pPr/>
              <a:t>36</a:t>
            </a:fld>
            <a:endParaRPr lang="en-US" altLang="ja-JP"/>
          </a:p>
        </p:txBody>
      </p:sp>
      <p:graphicFrame>
        <p:nvGraphicFramePr>
          <p:cNvPr id="9" name="グラフ 8"/>
          <p:cNvGraphicFramePr/>
          <p:nvPr>
            <p:extLst>
              <p:ext uri="{D42A27DB-BD31-4B8C-83A1-F6EECF244321}">
                <p14:modId xmlns:p14="http://schemas.microsoft.com/office/powerpoint/2010/main" val="633621066"/>
              </p:ext>
            </p:extLst>
          </p:nvPr>
        </p:nvGraphicFramePr>
        <p:xfrm>
          <a:off x="1331640" y="1412776"/>
          <a:ext cx="6696744" cy="460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047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1438"/>
            <a:ext cx="7462589" cy="642937"/>
          </a:xfrm>
        </p:spPr>
        <p:txBody>
          <a:bodyPr>
            <a:normAutofit fontScale="90000"/>
          </a:bodyPr>
          <a:lstStyle/>
          <a:p>
            <a:pPr>
              <a:defRPr/>
            </a:pPr>
            <a:r>
              <a:rPr lang="ja-JP" altLang="en-US" dirty="0">
                <a:solidFill>
                  <a:srgbClr val="FFFF00"/>
                </a:solidFill>
              </a:rPr>
              <a:t>基本的モラルと</a:t>
            </a:r>
            <a:r>
              <a:rPr lang="ja-JP" altLang="en-US" dirty="0" smtClean="0">
                <a:solidFill>
                  <a:srgbClr val="FFFF00"/>
                </a:solidFill>
              </a:rPr>
              <a:t>所得</a:t>
            </a:r>
            <a:endParaRPr lang="ja-JP" altLang="en-US" dirty="0">
              <a:solidFill>
                <a:srgbClr val="FFFF00"/>
              </a:solidFill>
            </a:endParaRPr>
          </a:p>
        </p:txBody>
      </p:sp>
      <p:sp>
        <p:nvSpPr>
          <p:cNvPr id="31747" name="スライド番号プレースホルダ 2"/>
          <p:cNvSpPr>
            <a:spLocks noGrp="1"/>
          </p:cNvSpPr>
          <p:nvPr>
            <p:ph type="sldNum" sz="quarter" idx="10"/>
          </p:nvPr>
        </p:nvSpPr>
        <p:spPr>
          <a:noFill/>
        </p:spPr>
        <p:txBody>
          <a:bodyPr/>
          <a:lstStyle/>
          <a:p>
            <a:fld id="{A0D4AEAC-4642-4DFA-9310-285FB703CAEB}" type="slidenum">
              <a:rPr lang="en-US" altLang="ja-JP"/>
              <a:pPr/>
              <a:t>37</a:t>
            </a:fld>
            <a:endParaRPr lang="en-US" altLang="ja-JP"/>
          </a:p>
        </p:txBody>
      </p:sp>
      <p:graphicFrame>
        <p:nvGraphicFramePr>
          <p:cNvPr id="6" name="グラフ 5"/>
          <p:cNvGraphicFramePr/>
          <p:nvPr>
            <p:extLst>
              <p:ext uri="{D42A27DB-BD31-4B8C-83A1-F6EECF244321}">
                <p14:modId xmlns:p14="http://schemas.microsoft.com/office/powerpoint/2010/main" val="953447365"/>
              </p:ext>
            </p:extLst>
          </p:nvPr>
        </p:nvGraphicFramePr>
        <p:xfrm>
          <a:off x="1619672" y="1628800"/>
          <a:ext cx="5652348" cy="385130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1547664" y="5589240"/>
            <a:ext cx="6552728" cy="1015663"/>
          </a:xfrm>
          <a:prstGeom prst="rect">
            <a:avLst/>
          </a:prstGeom>
        </p:spPr>
        <p:txBody>
          <a:bodyPr wrap="square">
            <a:spAutoFit/>
          </a:bodyPr>
          <a:lstStyle/>
          <a:p>
            <a:pPr>
              <a:defRPr sz="1050" b="1" i="0" u="none" strike="noStrike" kern="1200" baseline="0">
                <a:solidFill>
                  <a:prstClr val="black"/>
                </a:solidFill>
                <a:latin typeface="+mn-lt"/>
                <a:ea typeface="+mn-ea"/>
                <a:cs typeface="+mn-cs"/>
              </a:defRPr>
            </a:pPr>
            <a:r>
              <a:rPr lang="ja-JP" altLang="en-US" sz="2000" dirty="0"/>
              <a:t>４つの躾（うそをつかない、他人に親切にする、ルールを守る、勉強をする）をすべて受けた者と、１つでも欠けているもの平均所得比較</a:t>
            </a:r>
          </a:p>
        </p:txBody>
      </p:sp>
    </p:spTree>
    <p:extLst>
      <p:ext uri="{BB962C8B-B14F-4D97-AF65-F5344CB8AC3E}">
        <p14:creationId xmlns:p14="http://schemas.microsoft.com/office/powerpoint/2010/main" val="3771714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71438"/>
            <a:ext cx="7429500" cy="642937"/>
          </a:xfrm>
        </p:spPr>
        <p:txBody>
          <a:bodyPr>
            <a:normAutofit fontScale="90000"/>
          </a:bodyPr>
          <a:lstStyle/>
          <a:p>
            <a:pPr>
              <a:defRPr/>
            </a:pPr>
            <a:r>
              <a:rPr lang="ja-JP" altLang="en-US" dirty="0">
                <a:solidFill>
                  <a:srgbClr val="FFFF00"/>
                </a:solidFill>
              </a:rPr>
              <a:t>基本的モラルと所得</a:t>
            </a:r>
          </a:p>
        </p:txBody>
      </p:sp>
      <p:sp>
        <p:nvSpPr>
          <p:cNvPr id="31747" name="スライド番号プレースホルダ 2"/>
          <p:cNvSpPr>
            <a:spLocks noGrp="1"/>
          </p:cNvSpPr>
          <p:nvPr>
            <p:ph type="sldNum" sz="quarter" idx="10"/>
          </p:nvPr>
        </p:nvSpPr>
        <p:spPr>
          <a:noFill/>
        </p:spPr>
        <p:txBody>
          <a:bodyPr/>
          <a:lstStyle/>
          <a:p>
            <a:fld id="{A0D4AEAC-4642-4DFA-9310-285FB703CAEB}" type="slidenum">
              <a:rPr lang="en-US" altLang="ja-JP"/>
              <a:pPr/>
              <a:t>38</a:t>
            </a:fld>
            <a:endParaRPr lang="en-US" altLang="ja-JP"/>
          </a:p>
        </p:txBody>
      </p:sp>
      <p:sp>
        <p:nvSpPr>
          <p:cNvPr id="4" name="正方形/長方形 3"/>
          <p:cNvSpPr/>
          <p:nvPr/>
        </p:nvSpPr>
        <p:spPr>
          <a:xfrm>
            <a:off x="1547664" y="5589240"/>
            <a:ext cx="6552728" cy="1015663"/>
          </a:xfrm>
          <a:prstGeom prst="rect">
            <a:avLst/>
          </a:prstGeom>
        </p:spPr>
        <p:txBody>
          <a:bodyPr wrap="square">
            <a:spAutoFit/>
          </a:bodyPr>
          <a:lstStyle/>
          <a:p>
            <a:pPr>
              <a:defRPr sz="1050" b="1" i="0" u="none" strike="noStrike" kern="1200" baseline="0">
                <a:solidFill>
                  <a:prstClr val="black"/>
                </a:solidFill>
                <a:latin typeface="+mn-lt"/>
                <a:ea typeface="+mn-ea"/>
                <a:cs typeface="+mn-cs"/>
              </a:defRPr>
            </a:pPr>
            <a:r>
              <a:rPr lang="ja-JP" altLang="en-US" sz="2000" dirty="0"/>
              <a:t>４つの躾（うそをつかない、他人に親切にする、ルールを守る、勉強をする）をすべて</a:t>
            </a:r>
            <a:r>
              <a:rPr lang="ja-JP" altLang="en-US" sz="2000" dirty="0" smtClean="0"/>
              <a:t>受けたグループと</a:t>
            </a:r>
            <a:r>
              <a:rPr lang="ja-JP" altLang="en-US" sz="2000" dirty="0"/>
              <a:t>、</a:t>
            </a:r>
            <a:r>
              <a:rPr lang="ja-JP" altLang="en-US" sz="2000" dirty="0" smtClean="0"/>
              <a:t>１つも受けていないグループの平均</a:t>
            </a:r>
            <a:r>
              <a:rPr lang="ja-JP" altLang="en-US" sz="2000" dirty="0"/>
              <a:t>所得比較</a:t>
            </a:r>
          </a:p>
        </p:txBody>
      </p:sp>
      <p:graphicFrame>
        <p:nvGraphicFramePr>
          <p:cNvPr id="8" name="グラフ 7"/>
          <p:cNvGraphicFramePr/>
          <p:nvPr>
            <p:extLst>
              <p:ext uri="{D42A27DB-BD31-4B8C-83A1-F6EECF244321}">
                <p14:modId xmlns:p14="http://schemas.microsoft.com/office/powerpoint/2010/main" val="4154058034"/>
              </p:ext>
            </p:extLst>
          </p:nvPr>
        </p:nvGraphicFramePr>
        <p:xfrm>
          <a:off x="1871980" y="1268760"/>
          <a:ext cx="5652348" cy="3924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518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8"/>
          <p:cNvSpPr>
            <a:spLocks noGrp="1"/>
          </p:cNvSpPr>
          <p:nvPr>
            <p:ph type="title"/>
          </p:nvPr>
        </p:nvSpPr>
        <p:spPr>
          <a:xfrm>
            <a:off x="428625" y="71438"/>
            <a:ext cx="7429500" cy="642937"/>
          </a:xfrm>
        </p:spPr>
        <p:txBody>
          <a:bodyPr>
            <a:normAutofit fontScale="90000"/>
          </a:bodyPr>
          <a:lstStyle/>
          <a:p>
            <a:pPr eaLnBrk="1" hangingPunct="1">
              <a:defRPr/>
            </a:pPr>
            <a:r>
              <a:rPr lang="ja-JP" altLang="en-US" dirty="0"/>
              <a:t>親が家庭で子供に言う</a:t>
            </a:r>
            <a:r>
              <a:rPr lang="ja-JP" altLang="en-US" dirty="0" smtClean="0"/>
              <a:t>言葉</a:t>
            </a:r>
          </a:p>
        </p:txBody>
      </p:sp>
      <p:sp>
        <p:nvSpPr>
          <p:cNvPr id="75779" name="スライド番号プレースホルダ 5"/>
          <p:cNvSpPr>
            <a:spLocks noGrp="1"/>
          </p:cNvSpPr>
          <p:nvPr>
            <p:ph type="sldNum" sz="quarter" idx="10"/>
          </p:nvPr>
        </p:nvSpPr>
        <p:spPr>
          <a:noFill/>
        </p:spPr>
        <p:txBody>
          <a:bodyPr/>
          <a:lstStyle/>
          <a:p>
            <a:fld id="{FE561389-14CB-4EEA-90F4-77CA10E911F5}" type="slidenum">
              <a:rPr kumimoji="0" lang="ja-JP" altLang="en-US" smtClean="0">
                <a:latin typeface="Times New Roman" pitchFamily="18" charset="0"/>
              </a:rPr>
              <a:pPr/>
              <a:t>39</a:t>
            </a:fld>
            <a:endParaRPr kumimoji="0" lang="en-US" altLang="ja-JP" smtClean="0">
              <a:latin typeface="Times New Roman" pitchFamily="18" charset="0"/>
            </a:endParaRPr>
          </a:p>
        </p:txBody>
      </p:sp>
      <p:grpSp>
        <p:nvGrpSpPr>
          <p:cNvPr id="2" name="グループ化 6"/>
          <p:cNvGrpSpPr>
            <a:grpSpLocks/>
          </p:cNvGrpSpPr>
          <p:nvPr/>
        </p:nvGrpSpPr>
        <p:grpSpPr bwMode="auto">
          <a:xfrm>
            <a:off x="611188" y="2060575"/>
            <a:ext cx="7858125" cy="3571875"/>
            <a:chOff x="611532" y="1988830"/>
            <a:chExt cx="7858180" cy="3571900"/>
          </a:xfrm>
        </p:grpSpPr>
        <p:sp>
          <p:nvSpPr>
            <p:cNvPr id="6" name="Rectangle 4"/>
            <p:cNvSpPr>
              <a:spLocks noChangeArrowheads="1"/>
            </p:cNvSpPr>
            <p:nvPr/>
          </p:nvSpPr>
          <p:spPr bwMode="auto">
            <a:xfrm>
              <a:off x="611532" y="1988830"/>
              <a:ext cx="7858180" cy="3571900"/>
            </a:xfrm>
            <a:prstGeom prst="rect">
              <a:avLst/>
            </a:prstGeom>
            <a:solidFill>
              <a:srgbClr val="FFFFFF"/>
            </a:solidFill>
            <a:ln w="9525">
              <a:solidFill>
                <a:srgbClr val="000000"/>
              </a:solidFill>
              <a:miter lim="800000"/>
              <a:headEnd/>
              <a:tailEnd/>
            </a:ln>
          </p:spPr>
          <p:txBody>
            <a:bodyPr lIns="74295" tIns="8890" rIns="74295" bIns="8890"/>
            <a:lstStyle/>
            <a:p>
              <a:pPr indent="533400" eaLnBrk="1" hangingPunct="1">
                <a:defRPr/>
              </a:pPr>
              <a:endParaRPr lang="en-US" altLang="ja-JP" sz="1600" u="sng" dirty="0">
                <a:solidFill>
                  <a:srgbClr val="000000"/>
                </a:solidFill>
                <a:latin typeface="Century" pitchFamily="18" charset="0"/>
                <a:ea typeface="ＭＳ 明朝" pitchFamily="17" charset="-128"/>
                <a:cs typeface="Times New Roman" pitchFamily="18" charset="0"/>
              </a:endParaRPr>
            </a:p>
            <a:p>
              <a:pPr eaLnBrk="1" hangingPunct="1">
                <a:defRPr/>
              </a:pPr>
              <a:r>
                <a:rPr lang="ja-JP" altLang="en-US" sz="1600" dirty="0">
                  <a:solidFill>
                    <a:srgbClr val="000000"/>
                  </a:solidFill>
                  <a:latin typeface="Century" pitchFamily="18" charset="0"/>
                  <a:ea typeface="ＭＳ 明朝" pitchFamily="17" charset="-128"/>
                  <a:cs typeface="Times New Roman" pitchFamily="18" charset="0"/>
                </a:rPr>
                <a:t>　</a:t>
              </a:r>
              <a:r>
                <a:rPr lang="ja-JP" altLang="en-US" sz="1600" dirty="0">
                  <a:latin typeface="Times New Roman" charset="0"/>
                  <a:ea typeface="ＭＳ Ｐゴシック" charset="-128"/>
                </a:rPr>
                <a:t> 　　　　　　　　　　　　　　　　　　 　　　　</a:t>
              </a:r>
              <a:endParaRPr lang="en-US" altLang="ja-JP" sz="1600" dirty="0">
                <a:latin typeface="Times New Roman" charset="0"/>
                <a:ea typeface="ＭＳ Ｐゴシック" charset="-128"/>
              </a:endParaRPr>
            </a:p>
            <a:p>
              <a:pPr eaLnBrk="1" hangingPunct="1">
                <a:defRPr/>
              </a:pPr>
              <a:r>
                <a:rPr lang="ja-JP" altLang="en-US" sz="1600" dirty="0">
                  <a:latin typeface="Times New Roman" charset="0"/>
                  <a:ea typeface="ＭＳ Ｐゴシック" charset="-128"/>
                </a:rPr>
                <a:t>　　　　　　　　　　　　　　　　　　　　　　　    　日本　　　 　  中国　　　        韓国</a:t>
              </a:r>
            </a:p>
            <a:p>
              <a:pPr eaLnBrk="1" hangingPunct="1">
                <a:defRPr/>
              </a:pPr>
              <a:r>
                <a:rPr lang="ja-JP" altLang="en-US" sz="1600" dirty="0">
                  <a:latin typeface="Times New Roman" charset="0"/>
                  <a:ea typeface="ＭＳ Ｐゴシック" charset="-128"/>
                </a:rPr>
                <a:t>　　　　</a:t>
              </a:r>
              <a:r>
                <a:rPr lang="ja-JP" altLang="en-US" sz="1600" b="1" u="sng" dirty="0">
                  <a:solidFill>
                    <a:srgbClr val="00B050"/>
                  </a:solidFill>
                  <a:latin typeface="Times New Roman" charset="0"/>
                  <a:ea typeface="ＭＳ Ｐゴシック" charset="-128"/>
                </a:rPr>
                <a:t>友達と仲良くしなさい</a:t>
              </a:r>
              <a:r>
                <a:rPr lang="ja-JP" altLang="en-US" sz="1600" u="sng" dirty="0">
                  <a:solidFill>
                    <a:srgbClr val="00B050"/>
                  </a:solidFill>
                  <a:latin typeface="Times New Roman" charset="0"/>
                  <a:ea typeface="ＭＳ Ｐゴシック" charset="-128"/>
                </a:rPr>
                <a:t>　　</a:t>
              </a:r>
              <a:r>
                <a:rPr lang="ja-JP" altLang="en-US" sz="1600" u="sng" dirty="0">
                  <a:latin typeface="Times New Roman" charset="0"/>
                  <a:ea typeface="ＭＳ Ｐゴシック" charset="-128"/>
                </a:rPr>
                <a:t>　　　　　</a:t>
              </a:r>
              <a:r>
                <a:rPr lang="ja-JP" altLang="en-US" sz="2000" u="sng" dirty="0">
                  <a:latin typeface="Times New Roman" charset="0"/>
                  <a:ea typeface="ＭＳ Ｐゴシック" charset="-128"/>
                </a:rPr>
                <a:t>　     </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３６</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３０</a:t>
              </a:r>
              <a:r>
                <a:rPr lang="en-US" altLang="ja-JP" sz="1600" u="sng" dirty="0">
                  <a:latin typeface="Times New Roman" charset="0"/>
                  <a:ea typeface="ＭＳ Ｐゴシック" charset="-128"/>
                </a:rPr>
                <a:t>%</a:t>
              </a:r>
            </a:p>
            <a:p>
              <a:pPr eaLnBrk="1" hangingPunct="1">
                <a:defRPr/>
              </a:pPr>
              <a:endParaRPr lang="ja-JP" altLang="en-US" sz="1600" b="1" u="sng" dirty="0">
                <a:latin typeface="Times New Roman" charset="0"/>
                <a:ea typeface="ＭＳ Ｐゴシック" charset="-128"/>
              </a:endParaRPr>
            </a:p>
            <a:p>
              <a:pPr eaLnBrk="1" hangingPunct="1">
                <a:defRPr/>
              </a:pPr>
              <a:r>
                <a:rPr lang="ja-JP" altLang="en-US" sz="1600" b="1" dirty="0">
                  <a:latin typeface="Times New Roman" charset="0"/>
                  <a:ea typeface="ＭＳ Ｐゴシック" charset="-128"/>
                </a:rPr>
                <a:t>　　　</a:t>
              </a:r>
              <a:r>
                <a:rPr lang="ja-JP" altLang="en-US" sz="1600" b="1" dirty="0">
                  <a:solidFill>
                    <a:srgbClr val="FF0000"/>
                  </a:solidFill>
                  <a:latin typeface="Times New Roman" charset="0"/>
                  <a:ea typeface="ＭＳ Ｐゴシック" charset="-128"/>
                </a:rPr>
                <a:t>　</a:t>
              </a:r>
              <a:r>
                <a:rPr lang="ja-JP" altLang="en-US" sz="1600" b="1" u="sng" dirty="0">
                  <a:solidFill>
                    <a:srgbClr val="FF0000"/>
                  </a:solidFill>
                  <a:latin typeface="Times New Roman" charset="0"/>
                  <a:ea typeface="ＭＳ Ｐゴシック" charset="-128"/>
                </a:rPr>
                <a:t>嘘をついてはいけません</a:t>
              </a:r>
              <a:r>
                <a:rPr lang="ja-JP" altLang="en-US" sz="1600" u="sng" dirty="0">
                  <a:solidFill>
                    <a:srgbClr val="FF0000"/>
                  </a:solidFill>
                  <a:latin typeface="Times New Roman" charset="0"/>
                  <a:ea typeface="ＭＳ Ｐゴシック" charset="-128"/>
                </a:rPr>
                <a:t>　</a:t>
              </a:r>
              <a:r>
                <a:rPr lang="ja-JP" altLang="en-US" sz="1600" u="sng" dirty="0">
                  <a:latin typeface="Times New Roman" charset="0"/>
                  <a:ea typeface="ＭＳ Ｐゴシック" charset="-128"/>
                </a:rPr>
                <a:t>　　　　       </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４６</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４０</a:t>
              </a:r>
              <a:r>
                <a:rPr lang="en-US" altLang="ja-JP" sz="1600" u="sng" dirty="0">
                  <a:latin typeface="Times New Roman" charset="0"/>
                  <a:ea typeface="ＭＳ Ｐゴシック" charset="-128"/>
                </a:rPr>
                <a:t>%</a:t>
              </a:r>
            </a:p>
            <a:p>
              <a:pPr eaLnBrk="1" hangingPunct="1">
                <a:defRPr/>
              </a:pPr>
              <a:endParaRPr lang="ja-JP" altLang="en-US" sz="1600" u="sng" dirty="0">
                <a:latin typeface="Times New Roman" charset="0"/>
                <a:ea typeface="ＭＳ Ｐゴシック" charset="-128"/>
              </a:endParaRPr>
            </a:p>
            <a:p>
              <a:pPr eaLnBrk="1" hangingPunct="1">
                <a:defRPr/>
              </a:pPr>
              <a:r>
                <a:rPr lang="ja-JP" altLang="en-US" sz="1600" dirty="0">
                  <a:latin typeface="Times New Roman" charset="0"/>
                  <a:ea typeface="ＭＳ Ｐゴシック" charset="-128"/>
                </a:rPr>
                <a:t>　　　　</a:t>
              </a:r>
              <a:r>
                <a:rPr lang="ja-JP" altLang="en-US" sz="1600" b="1" u="sng" dirty="0">
                  <a:solidFill>
                    <a:srgbClr val="7030A0"/>
                  </a:solidFill>
                  <a:latin typeface="Times New Roman" charset="0"/>
                  <a:ea typeface="ＭＳ Ｐゴシック" charset="-128"/>
                </a:rPr>
                <a:t>約束を守りなさい</a:t>
              </a:r>
              <a:r>
                <a:rPr lang="ja-JP" altLang="en-US" sz="1600" u="sng" dirty="0">
                  <a:latin typeface="Times New Roman" charset="0"/>
                  <a:ea typeface="ＭＳ Ｐゴシック" charset="-128"/>
                </a:rPr>
                <a:t>　　　　　　　　　　      </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４７</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３１</a:t>
              </a:r>
              <a:r>
                <a:rPr lang="en-US" altLang="ja-JP" sz="1600" u="sng" dirty="0">
                  <a:latin typeface="Times New Roman" charset="0"/>
                  <a:ea typeface="ＭＳ Ｐゴシック" charset="-128"/>
                </a:rPr>
                <a:t>%</a:t>
              </a:r>
            </a:p>
            <a:p>
              <a:pPr eaLnBrk="1" hangingPunct="1">
                <a:defRPr/>
              </a:pPr>
              <a:endParaRPr lang="ja-JP" altLang="en-US" sz="1600" u="sng" dirty="0">
                <a:solidFill>
                  <a:srgbClr val="00007A"/>
                </a:solidFill>
                <a:latin typeface="Times New Roman" charset="0"/>
                <a:ea typeface="ＭＳ Ｐゴシック" charset="-128"/>
              </a:endParaRPr>
            </a:p>
            <a:p>
              <a:pPr eaLnBrk="1" hangingPunct="1">
                <a:defRPr/>
              </a:pPr>
              <a:r>
                <a:rPr lang="ja-JP" altLang="en-US" sz="1600" dirty="0">
                  <a:solidFill>
                    <a:srgbClr val="00007A"/>
                  </a:solidFill>
                  <a:latin typeface="Times New Roman" charset="0"/>
                  <a:ea typeface="ＭＳ Ｐゴシック" charset="-128"/>
                </a:rPr>
                <a:t>　　　　</a:t>
              </a:r>
              <a:r>
                <a:rPr lang="ja-JP" altLang="en-US" sz="1600" b="1" u="sng" dirty="0">
                  <a:solidFill>
                    <a:srgbClr val="00007A"/>
                  </a:solidFill>
                  <a:latin typeface="Times New Roman" charset="0"/>
                  <a:ea typeface="ＭＳ Ｐゴシック" charset="-128"/>
                </a:rPr>
                <a:t>勉強しなさい</a:t>
              </a:r>
              <a:r>
                <a:rPr lang="ja-JP" altLang="en-US" sz="1600" u="sng" dirty="0">
                  <a:solidFill>
                    <a:srgbClr val="00007A"/>
                  </a:solidFill>
                  <a:latin typeface="Times New Roman" charset="0"/>
                  <a:ea typeface="ＭＳ Ｐゴシック" charset="-128"/>
                </a:rPr>
                <a:t>　</a:t>
              </a:r>
              <a:r>
                <a:rPr lang="ja-JP" altLang="en-US" sz="1600" u="sng" dirty="0">
                  <a:latin typeface="Times New Roman" charset="0"/>
                  <a:ea typeface="ＭＳ Ｐゴシック" charset="-128"/>
                </a:rPr>
                <a:t>　　　　　　　　　　　　３１　</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３２</a:t>
              </a:r>
              <a:r>
                <a:rPr lang="en-US" altLang="ja-JP" sz="1600" u="sng" dirty="0">
                  <a:latin typeface="Times New Roman" charset="0"/>
                  <a:ea typeface="ＭＳ Ｐゴシック" charset="-128"/>
                </a:rPr>
                <a:t>%</a:t>
              </a:r>
              <a:r>
                <a:rPr lang="ja-JP" altLang="en-US" sz="1600" u="sng" dirty="0">
                  <a:latin typeface="Times New Roman" charset="0"/>
                  <a:ea typeface="ＭＳ Ｐゴシック" charset="-128"/>
                </a:rPr>
                <a:t>　　　　　 ４７</a:t>
              </a:r>
              <a:r>
                <a:rPr lang="en-US" altLang="ja-JP" sz="1600" u="sng" dirty="0">
                  <a:latin typeface="Times New Roman" charset="0"/>
                  <a:ea typeface="ＭＳ Ｐゴシック" charset="-128"/>
                </a:rPr>
                <a:t>%</a:t>
              </a:r>
            </a:p>
            <a:p>
              <a:pPr eaLnBrk="1" hangingPunct="1">
                <a:defRPr/>
              </a:pPr>
              <a:r>
                <a:rPr lang="ja-JP" altLang="en-US" sz="1600" u="sng" dirty="0">
                  <a:solidFill>
                    <a:srgbClr val="000000"/>
                  </a:solidFill>
                  <a:latin typeface="Century" pitchFamily="18" charset="0"/>
                  <a:ea typeface="ＭＳ 明朝" pitchFamily="17" charset="-128"/>
                  <a:cs typeface="Times New Roman" pitchFamily="18" charset="0"/>
                </a:rPr>
                <a:t>                                                                               </a:t>
              </a:r>
              <a:endParaRPr lang="en-US" altLang="ja-JP" sz="1600" u="sng" dirty="0">
                <a:solidFill>
                  <a:srgbClr val="000000"/>
                </a:solidFill>
                <a:latin typeface="Century" pitchFamily="18" charset="0"/>
                <a:ea typeface="ＭＳ 明朝" pitchFamily="17" charset="-128"/>
                <a:cs typeface="Times New Roman" pitchFamily="18" charset="0"/>
              </a:endParaRPr>
            </a:p>
            <a:p>
              <a:pPr eaLnBrk="1" hangingPunct="1">
                <a:defRPr/>
              </a:pPr>
              <a:r>
                <a:rPr lang="en-US" altLang="ja-JP" sz="1600" dirty="0">
                  <a:solidFill>
                    <a:srgbClr val="000000"/>
                  </a:solidFill>
                  <a:latin typeface="Century" pitchFamily="18" charset="0"/>
                  <a:ea typeface="ＭＳ 明朝" pitchFamily="17" charset="-128"/>
                  <a:cs typeface="Times New Roman" pitchFamily="18" charset="0"/>
                </a:rPr>
                <a:t>                                                                                 </a:t>
              </a:r>
              <a:r>
                <a:rPr lang="ja-JP" altLang="en-US" sz="1600" dirty="0">
                  <a:solidFill>
                    <a:srgbClr val="000000"/>
                  </a:solidFill>
                  <a:latin typeface="Century" pitchFamily="18" charset="0"/>
                  <a:ea typeface="ＭＳ 明朝" pitchFamily="17" charset="-128"/>
                  <a:cs typeface="Times New Roman" pitchFamily="18" charset="0"/>
                </a:rPr>
                <a:t>日本青少年研究所（</a:t>
              </a:r>
              <a:r>
                <a:rPr lang="en-US" altLang="ja-JP" sz="1600" dirty="0">
                  <a:solidFill>
                    <a:srgbClr val="000000"/>
                  </a:solidFill>
                  <a:latin typeface="Century" pitchFamily="18" charset="0"/>
                  <a:ea typeface="ＭＳ 明朝" pitchFamily="17" charset="-128"/>
                  <a:cs typeface="Times New Roman" pitchFamily="18" charset="0"/>
                </a:rPr>
                <a:t>2006</a:t>
              </a:r>
              <a:r>
                <a:rPr lang="ja-JP" altLang="en-US" sz="1600" dirty="0">
                  <a:solidFill>
                    <a:srgbClr val="000000"/>
                  </a:solidFill>
                  <a:latin typeface="Century" pitchFamily="18" charset="0"/>
                  <a:ea typeface="ＭＳ 明朝" pitchFamily="17" charset="-128"/>
                  <a:cs typeface="Times New Roman" pitchFamily="18" charset="0"/>
                </a:rPr>
                <a:t>年）</a:t>
              </a:r>
              <a:endParaRPr lang="ja-JP" altLang="en-US" sz="1600" dirty="0">
                <a:cs typeface="ＭＳ Ｐゴシック" pitchFamily="50" charset="-128"/>
              </a:endParaRPr>
            </a:p>
            <a:p>
              <a:pPr eaLnBrk="1" hangingPunct="1">
                <a:defRPr/>
              </a:pPr>
              <a:endParaRPr lang="ja-JP" altLang="en-US" sz="1600" u="sng" dirty="0">
                <a:latin typeface="Times New Roman" charset="0"/>
                <a:ea typeface="ＭＳ Ｐゴシック" charset="-128"/>
              </a:endParaRPr>
            </a:p>
            <a:p>
              <a:pPr indent="533400" eaLnBrk="1" hangingPunct="1">
                <a:defRPr/>
              </a:pPr>
              <a:endParaRPr lang="ja-JP" altLang="en-US" sz="4000" u="sng" dirty="0">
                <a:cs typeface="ＭＳ Ｐゴシック" pitchFamily="50" charset="-128"/>
              </a:endParaRPr>
            </a:p>
          </p:txBody>
        </p:sp>
        <p:sp>
          <p:nvSpPr>
            <p:cNvPr id="75787" name="テキスト ボックス 6"/>
            <p:cNvSpPr txBox="1">
              <a:spLocks noChangeArrowheads="1"/>
            </p:cNvSpPr>
            <p:nvPr/>
          </p:nvSpPr>
          <p:spPr bwMode="auto">
            <a:xfrm>
              <a:off x="857224" y="2071678"/>
              <a:ext cx="4362848" cy="461665"/>
            </a:xfrm>
            <a:prstGeom prst="rect">
              <a:avLst/>
            </a:prstGeom>
            <a:noFill/>
            <a:ln w="9525">
              <a:noFill/>
              <a:miter lim="800000"/>
              <a:headEnd/>
              <a:tailEnd/>
            </a:ln>
          </p:spPr>
          <p:txBody>
            <a:bodyPr>
              <a:spAutoFit/>
            </a:bodyPr>
            <a:lstStyle/>
            <a:p>
              <a:pPr eaLnBrk="1" hangingPunct="1"/>
              <a:r>
                <a:rPr lang="ja-JP" altLang="en-US" sz="2400" b="1">
                  <a:latin typeface="Times New Roman" pitchFamily="18" charset="0"/>
                </a:rPr>
                <a:t>親が家で子どもに言う言葉</a:t>
              </a:r>
            </a:p>
          </p:txBody>
        </p:sp>
      </p:grpSp>
      <p:sp>
        <p:nvSpPr>
          <p:cNvPr id="75785" name="テキスト ボックス 10"/>
          <p:cNvSpPr txBox="1">
            <a:spLocks noChangeArrowheads="1"/>
          </p:cNvSpPr>
          <p:nvPr/>
        </p:nvSpPr>
        <p:spPr bwMode="auto">
          <a:xfrm>
            <a:off x="1031875" y="1125538"/>
            <a:ext cx="6481763" cy="460375"/>
          </a:xfrm>
          <a:prstGeom prst="rect">
            <a:avLst/>
          </a:prstGeom>
          <a:noFill/>
          <a:ln w="9525">
            <a:noFill/>
            <a:miter lim="800000"/>
            <a:headEnd/>
            <a:tailEnd/>
          </a:ln>
        </p:spPr>
        <p:txBody>
          <a:bodyPr>
            <a:spAutoFit/>
          </a:bodyPr>
          <a:lstStyle/>
          <a:p>
            <a:pPr eaLnBrk="1" hangingPunct="1"/>
            <a:r>
              <a:rPr lang="ja-JP" altLang="en-US" sz="2400">
                <a:solidFill>
                  <a:srgbClr val="0070C0"/>
                </a:solidFill>
              </a:rPr>
              <a:t>友達と仲良くしなさいは何％だとおもいますか？</a:t>
            </a:r>
          </a:p>
        </p:txBody>
      </p:sp>
    </p:spTree>
    <p:extLst>
      <p:ext uri="{BB962C8B-B14F-4D97-AF65-F5344CB8AC3E}">
        <p14:creationId xmlns:p14="http://schemas.microsoft.com/office/powerpoint/2010/main" val="311219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2000</a:t>
            </a:r>
            <a:r>
              <a:rPr lang="ja-JP" altLang="en-US" dirty="0" smtClean="0"/>
              <a:t>年調査：数学受験・未受験と所得</a:t>
            </a:r>
            <a:endParaRPr kumimoji="1" lang="ja-JP" altLang="en-US" dirty="0"/>
          </a:p>
        </p:txBody>
      </p:sp>
      <p:sp>
        <p:nvSpPr>
          <p:cNvPr id="7" name="スライド番号プレースホルダ 6"/>
          <p:cNvSpPr>
            <a:spLocks noGrp="1"/>
          </p:cNvSpPr>
          <p:nvPr>
            <p:ph type="sldNum" sz="quarter" idx="12"/>
          </p:nvPr>
        </p:nvSpPr>
        <p:spPr/>
        <p:txBody>
          <a:bodyPr/>
          <a:lstStyle/>
          <a:p>
            <a:fld id="{12FB00C5-68B2-4BF9-AA0D-CDD85AEE5AE7}" type="slidenum">
              <a:rPr kumimoji="1" lang="ja-JP" altLang="en-US" smtClean="0"/>
              <a:pPr/>
              <a:t>4</a:t>
            </a:fld>
            <a:endParaRPr kumimoji="1" lang="ja-JP" altLang="en-US"/>
          </a:p>
        </p:txBody>
      </p:sp>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75696901"/>
              </p:ext>
            </p:extLst>
          </p:nvPr>
        </p:nvGraphicFramePr>
        <p:xfrm>
          <a:off x="395536" y="2132856"/>
          <a:ext cx="7095928" cy="314548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23528" y="980728"/>
            <a:ext cx="8208912" cy="923330"/>
          </a:xfrm>
          <a:prstGeom prst="rect">
            <a:avLst/>
          </a:prstGeom>
          <a:noFill/>
        </p:spPr>
        <p:txBody>
          <a:bodyPr wrap="square" rtlCol="0">
            <a:spAutoFit/>
          </a:bodyPr>
          <a:lstStyle/>
          <a:p>
            <a:r>
              <a:rPr kumimoji="1" lang="en-US" altLang="ja-JP" dirty="0" smtClean="0"/>
              <a:t>【</a:t>
            </a:r>
            <a:r>
              <a:rPr kumimoji="1" lang="ja-JP" altLang="en-US" dirty="0" smtClean="0"/>
              <a:t>論文</a:t>
            </a:r>
            <a:r>
              <a:rPr kumimoji="1" lang="en-US" altLang="ja-JP" dirty="0" smtClean="0"/>
              <a:t>】</a:t>
            </a:r>
            <a:r>
              <a:rPr kumimoji="1" lang="ja-JP" altLang="en-US" dirty="0" smtClean="0">
                <a:solidFill>
                  <a:schemeClr val="accent2"/>
                </a:solidFill>
              </a:rPr>
              <a:t>浦坂純子・西村和雄・平田純一・八木匡［</a:t>
            </a:r>
            <a:r>
              <a:rPr kumimoji="1" lang="en-US" altLang="ja-JP" dirty="0" smtClean="0">
                <a:solidFill>
                  <a:schemeClr val="accent2"/>
                </a:solidFill>
              </a:rPr>
              <a:t>2002</a:t>
            </a:r>
            <a:r>
              <a:rPr kumimoji="1" lang="ja-JP" altLang="en-US" dirty="0" smtClean="0">
                <a:solidFill>
                  <a:schemeClr val="accent2"/>
                </a:solidFill>
              </a:rPr>
              <a:t>］</a:t>
            </a:r>
            <a:endParaRPr kumimoji="1" lang="en-US" altLang="ja-JP" dirty="0" smtClean="0">
              <a:solidFill>
                <a:schemeClr val="accent2"/>
              </a:solidFill>
            </a:endParaRPr>
          </a:p>
          <a:p>
            <a:r>
              <a:rPr kumimoji="1" lang="ja-JP" altLang="en-US" dirty="0" smtClean="0">
                <a:solidFill>
                  <a:schemeClr val="accent2"/>
                </a:solidFill>
              </a:rPr>
              <a:t>　　　　「数学学習と大学教育・所得・昇進」</a:t>
            </a:r>
            <a:endParaRPr kumimoji="1" lang="en-US" altLang="ja-JP" dirty="0" smtClean="0">
              <a:solidFill>
                <a:schemeClr val="accent2"/>
              </a:solidFill>
            </a:endParaRPr>
          </a:p>
          <a:p>
            <a:r>
              <a:rPr kumimoji="1" lang="ja-JP" altLang="en-US" dirty="0" smtClean="0">
                <a:solidFill>
                  <a:schemeClr val="accent2"/>
                </a:solidFill>
              </a:rPr>
              <a:t>　　　　</a:t>
            </a:r>
            <a:r>
              <a:rPr kumimoji="1" lang="en-US" altLang="ja-JP" dirty="0" smtClean="0">
                <a:solidFill>
                  <a:schemeClr val="accent2"/>
                </a:solidFill>
              </a:rPr>
              <a:t>『</a:t>
            </a:r>
            <a:r>
              <a:rPr kumimoji="1" lang="ja-JP" altLang="en-US" b="1" dirty="0" smtClean="0">
                <a:solidFill>
                  <a:schemeClr val="accent2"/>
                </a:solidFill>
              </a:rPr>
              <a:t>日本経済研究</a:t>
            </a:r>
            <a:r>
              <a:rPr kumimoji="1" lang="en-US" altLang="ja-JP" dirty="0" smtClean="0">
                <a:solidFill>
                  <a:schemeClr val="accent2"/>
                </a:solidFill>
              </a:rPr>
              <a:t>』</a:t>
            </a:r>
            <a:r>
              <a:rPr kumimoji="1" lang="ja-JP" altLang="en-US" dirty="0" smtClean="0">
                <a:solidFill>
                  <a:schemeClr val="accent2"/>
                </a:solidFill>
              </a:rPr>
              <a:t>（日本経済研究センター）</a:t>
            </a:r>
            <a:r>
              <a:rPr kumimoji="1" lang="en-US" altLang="ja-JP" dirty="0" smtClean="0">
                <a:solidFill>
                  <a:schemeClr val="accent2"/>
                </a:solidFill>
              </a:rPr>
              <a:t>46</a:t>
            </a:r>
            <a:r>
              <a:rPr kumimoji="1" lang="ja-JP" altLang="en-US" dirty="0" smtClean="0">
                <a:solidFill>
                  <a:schemeClr val="accent2"/>
                </a:solidFill>
              </a:rPr>
              <a:t>号</a:t>
            </a:r>
            <a:r>
              <a:rPr lang="ja-JP" altLang="en-US" dirty="0">
                <a:solidFill>
                  <a:schemeClr val="accent2"/>
                </a:solidFill>
              </a:rPr>
              <a:t>，</a:t>
            </a:r>
            <a:r>
              <a:rPr kumimoji="1" lang="en-US" altLang="ja-JP" dirty="0" smtClean="0">
                <a:solidFill>
                  <a:schemeClr val="accent2"/>
                </a:solidFill>
              </a:rPr>
              <a:t>pp.22-43</a:t>
            </a:r>
            <a:endParaRPr kumimoji="1" lang="ja-JP" altLang="en-US" dirty="0">
              <a:solidFill>
                <a:schemeClr val="accent2"/>
              </a:solidFill>
            </a:endParaRPr>
          </a:p>
        </p:txBody>
      </p:sp>
      <p:sp>
        <p:nvSpPr>
          <p:cNvPr id="3" name="テキスト ボックス 2"/>
          <p:cNvSpPr txBox="1"/>
          <p:nvPr/>
        </p:nvSpPr>
        <p:spPr>
          <a:xfrm>
            <a:off x="1310184" y="5502423"/>
            <a:ext cx="5112568" cy="461665"/>
          </a:xfrm>
          <a:prstGeom prst="rect">
            <a:avLst/>
          </a:prstGeom>
          <a:noFill/>
        </p:spPr>
        <p:txBody>
          <a:bodyPr wrap="square" rtlCol="0">
            <a:spAutoFit/>
          </a:bodyPr>
          <a:lstStyle/>
          <a:p>
            <a:r>
              <a:rPr kumimoji="1" lang="en-US" altLang="ja-JP" sz="2400" dirty="0" smtClean="0"/>
              <a:t>1983</a:t>
            </a:r>
            <a:r>
              <a:rPr kumimoji="1" lang="ja-JP" altLang="en-US" sz="2400" dirty="0" smtClean="0"/>
              <a:t>年はどのような年か？</a:t>
            </a:r>
            <a:endParaRPr kumimoji="1" lang="ja-JP" altLang="en-US" sz="2400" dirty="0"/>
          </a:p>
        </p:txBody>
      </p:sp>
    </p:spTree>
    <p:extLst>
      <p:ext uri="{BB962C8B-B14F-4D97-AF65-F5344CB8AC3E}">
        <p14:creationId xmlns:p14="http://schemas.microsoft.com/office/powerpoint/2010/main" val="172695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000" dirty="0"/>
              <a:t>急いでいる場合は、行列の途中に割り込んでもよい（平均値</a:t>
            </a:r>
            <a:r>
              <a:rPr lang="ja-JP" altLang="en-US" sz="2000" dirty="0" smtClean="0"/>
              <a:t>）</a:t>
            </a:r>
            <a:endParaRPr kumimoji="1" lang="ja-JP" altLang="en-US" sz="20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40</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2827568629"/>
              </p:ext>
            </p:extLst>
          </p:nvPr>
        </p:nvGraphicFramePr>
        <p:xfrm>
          <a:off x="395536" y="980728"/>
          <a:ext cx="8397895" cy="5633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1191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酒を飲んだら絶対に運転してはいけない</a:t>
            </a:r>
            <a:r>
              <a:rPr lang="en-US" altLang="ja-JP" sz="2400" dirty="0"/>
              <a:t>(</a:t>
            </a:r>
            <a:r>
              <a:rPr lang="ja-JP" altLang="en-US" sz="2400" dirty="0" smtClean="0"/>
              <a:t>平均値）</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41</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3860905518"/>
              </p:ext>
            </p:extLst>
          </p:nvPr>
        </p:nvGraphicFramePr>
        <p:xfrm>
          <a:off x="467544" y="908720"/>
          <a:ext cx="8253879" cy="5489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0435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年老いた親の面倒は子どもが見るべきである</a:t>
            </a:r>
            <a:r>
              <a:rPr lang="en-US" altLang="ja-JP" sz="2400" dirty="0"/>
              <a:t>(</a:t>
            </a:r>
            <a:r>
              <a:rPr lang="ja-JP" altLang="en-US" sz="2400" dirty="0"/>
              <a:t>平均値</a:t>
            </a:r>
            <a:r>
              <a:rPr lang="ja-JP" altLang="en-US" sz="2400" dirty="0" smtClean="0"/>
              <a:t>）</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42</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1559378850"/>
              </p:ext>
            </p:extLst>
          </p:nvPr>
        </p:nvGraphicFramePr>
        <p:xfrm>
          <a:off x="179512" y="990859"/>
          <a:ext cx="8685927" cy="5849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4836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政治家が利権や不正な資金を入手するのはやむを得ない</a:t>
            </a:r>
            <a:r>
              <a:rPr lang="en-US" altLang="ja-JP" sz="2400" dirty="0"/>
              <a:t>(</a:t>
            </a:r>
            <a:r>
              <a:rPr lang="ja-JP" altLang="en-US" sz="2400" dirty="0"/>
              <a:t>平均値</a:t>
            </a:r>
            <a:r>
              <a:rPr lang="ja-JP" altLang="en-US" sz="2400" dirty="0" smtClean="0"/>
              <a:t>）</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43</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1757906292"/>
              </p:ext>
            </p:extLst>
          </p:nvPr>
        </p:nvGraphicFramePr>
        <p:xfrm>
          <a:off x="395536" y="836712"/>
          <a:ext cx="8325887" cy="5849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7626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不正を発見すれば、速やかに通告すべきである</a:t>
            </a:r>
            <a:r>
              <a:rPr lang="en-US" altLang="ja-JP" sz="2400" dirty="0"/>
              <a:t>(</a:t>
            </a:r>
            <a:r>
              <a:rPr lang="ja-JP" altLang="en-US" sz="2400" dirty="0"/>
              <a:t>平均値</a:t>
            </a:r>
            <a:r>
              <a:rPr lang="ja-JP" altLang="en-US" sz="2400" dirty="0" smtClean="0"/>
              <a:t>）</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44</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2963889375"/>
              </p:ext>
            </p:extLst>
          </p:nvPr>
        </p:nvGraphicFramePr>
        <p:xfrm>
          <a:off x="251520" y="980728"/>
          <a:ext cx="8613919" cy="5705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6578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700" dirty="0"/>
              <a:t>面倒事にはなるべく関わりたくない</a:t>
            </a:r>
            <a:r>
              <a:rPr lang="en-US" altLang="ja-JP" sz="2700" dirty="0"/>
              <a:t>(</a:t>
            </a:r>
            <a:r>
              <a:rPr lang="ja-JP" altLang="en-US" sz="2700" dirty="0"/>
              <a:t>平均値</a:t>
            </a:r>
            <a:r>
              <a:rPr lang="ja-JP" altLang="en-US" sz="2700" dirty="0" smtClean="0"/>
              <a:t>）</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45</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184209840"/>
              </p:ext>
            </p:extLst>
          </p:nvPr>
        </p:nvGraphicFramePr>
        <p:xfrm>
          <a:off x="179512" y="836712"/>
          <a:ext cx="8757935" cy="5777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8291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ライバルが困っていても手を差し伸べようとは思わない</a:t>
            </a:r>
            <a:r>
              <a:rPr lang="en-US" altLang="ja-JP" sz="2400" dirty="0"/>
              <a:t>(</a:t>
            </a:r>
            <a:r>
              <a:rPr lang="ja-JP" altLang="en-US" sz="2400" dirty="0"/>
              <a:t>平均値</a:t>
            </a:r>
            <a:r>
              <a:rPr lang="ja-JP" altLang="en-US" sz="2400" dirty="0" smtClean="0"/>
              <a:t>）</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46</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3898923247"/>
              </p:ext>
            </p:extLst>
          </p:nvPr>
        </p:nvGraphicFramePr>
        <p:xfrm>
          <a:off x="323528" y="908720"/>
          <a:ext cx="8469903" cy="55613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ext uri="{D42A27DB-BD31-4B8C-83A1-F6EECF244321}">
                <p14:modId xmlns:p14="http://schemas.microsoft.com/office/powerpoint/2010/main" val="908371561"/>
              </p:ext>
            </p:extLst>
          </p:nvPr>
        </p:nvGraphicFramePr>
        <p:xfrm>
          <a:off x="406108" y="1340768"/>
          <a:ext cx="7865724" cy="5739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5663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脱税行為は許されない</a:t>
            </a:r>
            <a:r>
              <a:rPr lang="en-US" altLang="ja-JP" sz="2400" dirty="0"/>
              <a:t>(</a:t>
            </a:r>
            <a:r>
              <a:rPr lang="ja-JP" altLang="en-US" sz="2400" dirty="0"/>
              <a:t>平均値</a:t>
            </a:r>
            <a:r>
              <a:rPr lang="ja-JP" altLang="en-US" sz="2400" dirty="0" smtClean="0"/>
              <a:t>）</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47</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3111937169"/>
              </p:ext>
            </p:extLst>
          </p:nvPr>
        </p:nvGraphicFramePr>
        <p:xfrm>
          <a:off x="179512" y="764704"/>
          <a:ext cx="8541911" cy="5777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5282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法令順守はどんな場合でも最優先される（平均値</a:t>
            </a:r>
            <a:r>
              <a:rPr lang="ja-JP" altLang="en-US" sz="2400" dirty="0" smtClean="0"/>
              <a:t>）</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1B129414-C58D-4936-B719-4A0D3DF6F672}" type="slidenum">
              <a:rPr lang="en-US" altLang="ja-JP" smtClean="0"/>
              <a:pPr>
                <a:defRPr/>
              </a:pPr>
              <a:t>48</a:t>
            </a:fld>
            <a:endParaRPr lang="en-US" altLang="ja-JP" dirty="0"/>
          </a:p>
        </p:txBody>
      </p:sp>
      <p:graphicFrame>
        <p:nvGraphicFramePr>
          <p:cNvPr id="4" name="グラフ 3"/>
          <p:cNvGraphicFramePr>
            <a:graphicFrameLocks noGrp="1"/>
          </p:cNvGraphicFramePr>
          <p:nvPr>
            <p:extLst>
              <p:ext uri="{D42A27DB-BD31-4B8C-83A1-F6EECF244321}">
                <p14:modId xmlns:p14="http://schemas.microsoft.com/office/powerpoint/2010/main" val="2469120474"/>
              </p:ext>
            </p:extLst>
          </p:nvPr>
        </p:nvGraphicFramePr>
        <p:xfrm>
          <a:off x="251520" y="836712"/>
          <a:ext cx="8613919" cy="5777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848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71E8BBDC-E503-47D1-8A14-45870D10448E}" type="slidenum">
              <a:rPr kumimoji="1" lang="ja-JP" altLang="en-US" smtClean="0"/>
              <a:pPr/>
              <a:t>49</a:t>
            </a:fld>
            <a:endParaRPr kumimoji="1" lang="ja-JP" altLang="en-US"/>
          </a:p>
        </p:txBody>
      </p:sp>
      <p:graphicFrame>
        <p:nvGraphicFramePr>
          <p:cNvPr id="3" name="グラフ 2"/>
          <p:cNvGraphicFramePr/>
          <p:nvPr/>
        </p:nvGraphicFramePr>
        <p:xfrm>
          <a:off x="1475656" y="1772816"/>
          <a:ext cx="6084396" cy="3782021"/>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251520" y="188640"/>
            <a:ext cx="1800493" cy="369332"/>
          </a:xfrm>
          <a:prstGeom prst="rect">
            <a:avLst/>
          </a:prstGeom>
        </p:spPr>
        <p:txBody>
          <a:bodyPr wrap="none">
            <a:spAutoFit/>
          </a:bodyPr>
          <a:lstStyle/>
          <a:p>
            <a:r>
              <a:rPr lang="ja-JP" altLang="en-US" dirty="0" smtClean="0">
                <a:solidFill>
                  <a:schemeClr val="bg1"/>
                </a:solidFill>
              </a:rPr>
              <a:t>年齢階層別分析</a:t>
            </a:r>
            <a:endParaRPr lang="ja-JP"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428625" y="71438"/>
            <a:ext cx="7429500" cy="642937"/>
          </a:xfrm>
        </p:spPr>
        <p:txBody>
          <a:bodyPr>
            <a:normAutofit fontScale="90000"/>
          </a:bodyPr>
          <a:lstStyle/>
          <a:p>
            <a:r>
              <a:rPr lang="ja-JP" altLang="en-US" smtClean="0"/>
              <a:t>数学受験と転職</a:t>
            </a:r>
          </a:p>
        </p:txBody>
      </p:sp>
      <p:sp>
        <p:nvSpPr>
          <p:cNvPr id="5" name="スライド番号プレースホルダ 4"/>
          <p:cNvSpPr>
            <a:spLocks noGrp="1"/>
          </p:cNvSpPr>
          <p:nvPr>
            <p:ph type="sldNum" sz="quarter" idx="10"/>
          </p:nvPr>
        </p:nvSpPr>
        <p:spPr/>
        <p:txBody>
          <a:bodyPr/>
          <a:lstStyle/>
          <a:p>
            <a:pPr>
              <a:defRPr/>
            </a:pPr>
            <a:fld id="{1B129414-C58D-4936-B719-4A0D3DF6F672}" type="slidenum">
              <a:rPr lang="en-US" altLang="ja-JP" smtClean="0"/>
              <a:pPr>
                <a:defRPr/>
              </a:pPr>
              <a:t>5</a:t>
            </a:fld>
            <a:endParaRPr lang="en-US" altLang="ja-JP" dirty="0"/>
          </a:p>
        </p:txBody>
      </p:sp>
      <p:graphicFrame>
        <p:nvGraphicFramePr>
          <p:cNvPr id="6" name="グラフ 5"/>
          <p:cNvGraphicFramePr/>
          <p:nvPr/>
        </p:nvGraphicFramePr>
        <p:xfrm>
          <a:off x="1403648" y="1412776"/>
          <a:ext cx="6336704"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579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スライド番号プレースホルダ 3"/>
          <p:cNvSpPr>
            <a:spLocks noGrp="1"/>
          </p:cNvSpPr>
          <p:nvPr>
            <p:ph type="sldNum" sz="quarter" idx="10"/>
          </p:nvPr>
        </p:nvSpPr>
        <p:spPr>
          <a:noFill/>
        </p:spPr>
        <p:txBody>
          <a:bodyPr/>
          <a:lstStyle/>
          <a:p>
            <a:fld id="{74219962-7443-44B6-854D-8C52CAF4658E}" type="slidenum">
              <a:rPr lang="en-US" altLang="ja-JP"/>
              <a:pPr/>
              <a:t>50</a:t>
            </a:fld>
            <a:endParaRPr lang="en-US" altLang="ja-JP"/>
          </a:p>
        </p:txBody>
      </p:sp>
      <p:sp>
        <p:nvSpPr>
          <p:cNvPr id="30724" name="Rectangle 1"/>
          <p:cNvSpPr>
            <a:spLocks noChangeArrowheads="1"/>
          </p:cNvSpPr>
          <p:nvPr/>
        </p:nvSpPr>
        <p:spPr bwMode="auto">
          <a:xfrm>
            <a:off x="539552" y="1340768"/>
            <a:ext cx="7993062" cy="4154984"/>
          </a:xfrm>
          <a:prstGeom prst="rect">
            <a:avLst/>
          </a:prstGeom>
          <a:noFill/>
          <a:ln w="9525">
            <a:noFill/>
            <a:miter lim="800000"/>
            <a:headEnd/>
            <a:tailEnd/>
          </a:ln>
        </p:spPr>
        <p:txBody>
          <a:bodyPr anchor="ctr">
            <a:spAutoFit/>
          </a:bodyPr>
          <a:lstStyle/>
          <a:p>
            <a:pPr algn="just">
              <a:spcAft>
                <a:spcPts val="0"/>
              </a:spcAft>
            </a:pPr>
            <a:r>
              <a:rPr lang="en-US" altLang="ja-JP" sz="2400" kern="100" dirty="0" smtClean="0">
                <a:latin typeface="Century"/>
                <a:ea typeface="ＭＳ 明朝"/>
                <a:cs typeface="Times New Roman"/>
              </a:rPr>
              <a:t>『</a:t>
            </a:r>
            <a:r>
              <a:rPr lang="ja-JP" altLang="en-US" kern="100" dirty="0">
                <a:latin typeface="Century"/>
                <a:ea typeface="ＭＳ 明朝"/>
                <a:cs typeface="Times New Roman"/>
              </a:rPr>
              <a:t>稲盛</a:t>
            </a:r>
            <a:r>
              <a:rPr lang="ja-JP" altLang="en-US" kern="100" dirty="0" smtClean="0">
                <a:latin typeface="Century"/>
                <a:ea typeface="ＭＳ 明朝"/>
                <a:cs typeface="Times New Roman"/>
              </a:rPr>
              <a:t>和夫の</a:t>
            </a:r>
            <a:r>
              <a:rPr lang="ja-JP" altLang="en-US" sz="2400" kern="100" dirty="0" smtClean="0">
                <a:latin typeface="Century"/>
                <a:ea typeface="ＭＳ 明朝"/>
                <a:cs typeface="Times New Roman"/>
              </a:rPr>
              <a:t>哲学</a:t>
            </a:r>
            <a:r>
              <a:rPr lang="en-US" altLang="ja-JP" sz="2400" kern="100" dirty="0" smtClean="0">
                <a:latin typeface="Century"/>
                <a:ea typeface="ＭＳ 明朝"/>
                <a:cs typeface="Times New Roman"/>
              </a:rPr>
              <a:t>』</a:t>
            </a:r>
            <a:r>
              <a:rPr lang="ja-JP" altLang="en-US" sz="2400" kern="100" dirty="0" smtClean="0">
                <a:latin typeface="Century"/>
                <a:ea typeface="ＭＳ 明朝"/>
                <a:cs typeface="Times New Roman"/>
              </a:rPr>
              <a:t>　</a:t>
            </a:r>
            <a:r>
              <a:rPr lang="en-US" altLang="ja-JP" sz="2400" kern="100" dirty="0" smtClean="0">
                <a:latin typeface="Century"/>
                <a:ea typeface="ＭＳ 明朝"/>
                <a:cs typeface="Times New Roman"/>
              </a:rPr>
              <a:t>PHP</a:t>
            </a:r>
            <a:r>
              <a:rPr lang="ja-JP" altLang="en-US" sz="2400" kern="100" dirty="0" smtClean="0">
                <a:latin typeface="Century"/>
                <a:ea typeface="ＭＳ 明朝"/>
                <a:cs typeface="Times New Roman"/>
              </a:rPr>
              <a:t>文庫</a:t>
            </a:r>
            <a:endParaRPr lang="en-US" altLang="ja-JP" sz="2400" kern="100" dirty="0" smtClean="0">
              <a:latin typeface="Century"/>
              <a:ea typeface="ＭＳ 明朝"/>
              <a:cs typeface="Times New Roman"/>
            </a:endParaRPr>
          </a:p>
          <a:p>
            <a:pPr algn="just">
              <a:spcAft>
                <a:spcPts val="0"/>
              </a:spcAft>
            </a:pPr>
            <a:r>
              <a:rPr lang="ja-JP" altLang="en-US" sz="2400" kern="100" dirty="0" smtClean="0">
                <a:latin typeface="Century"/>
                <a:ea typeface="ＭＳ 明朝"/>
                <a:cs typeface="Times New Roman"/>
              </a:rPr>
              <a:t>教育を通じて、「人間として</a:t>
            </a:r>
            <a:r>
              <a:rPr lang="ja-JP" altLang="en-US" sz="2400" b="1" kern="100" dirty="0" smtClean="0">
                <a:solidFill>
                  <a:srgbClr val="0070C0"/>
                </a:solidFill>
                <a:latin typeface="Century"/>
                <a:ea typeface="ＭＳ 明朝"/>
                <a:cs typeface="Times New Roman"/>
              </a:rPr>
              <a:t>やってよいこと</a:t>
            </a:r>
            <a:r>
              <a:rPr lang="ja-JP" altLang="en-US" sz="2400" kern="100" dirty="0" smtClean="0">
                <a:latin typeface="Century"/>
                <a:ea typeface="ＭＳ 明朝"/>
                <a:cs typeface="Times New Roman"/>
              </a:rPr>
              <a:t>と</a:t>
            </a:r>
            <a:r>
              <a:rPr lang="ja-JP" altLang="en-US" sz="2400" b="1" kern="100" dirty="0" smtClean="0">
                <a:solidFill>
                  <a:srgbClr val="FF0000"/>
                </a:solidFill>
                <a:latin typeface="Century"/>
                <a:ea typeface="ＭＳ 明朝"/>
                <a:cs typeface="Times New Roman"/>
              </a:rPr>
              <a:t>悪い</a:t>
            </a:r>
            <a:r>
              <a:rPr lang="ja-JP" altLang="en-US" sz="2400" b="1" kern="100" dirty="0" err="1" smtClean="0">
                <a:solidFill>
                  <a:srgbClr val="FF0000"/>
                </a:solidFill>
                <a:latin typeface="Century"/>
                <a:ea typeface="ＭＳ 明朝"/>
                <a:cs typeface="Times New Roman"/>
              </a:rPr>
              <a:t>こ　　　　</a:t>
            </a:r>
            <a:r>
              <a:rPr lang="ja-JP" altLang="en-US" sz="2400" b="1" kern="100" dirty="0" smtClean="0">
                <a:solidFill>
                  <a:srgbClr val="FF0000"/>
                </a:solidFill>
                <a:latin typeface="Century"/>
                <a:ea typeface="ＭＳ 明朝"/>
                <a:cs typeface="Times New Roman"/>
              </a:rPr>
              <a:t>　と</a:t>
            </a:r>
            <a:r>
              <a:rPr lang="ja-JP" altLang="en-US" sz="2400" kern="100" dirty="0" smtClean="0">
                <a:latin typeface="Century"/>
                <a:ea typeface="ＭＳ 明朝"/>
                <a:cs typeface="Times New Roman"/>
              </a:rPr>
              <a:t>」をきちんと子供の時に教えなければならないのです。</a:t>
            </a:r>
            <a:endParaRPr lang="en-US" altLang="ja-JP" sz="2400" kern="100" dirty="0" smtClean="0">
              <a:latin typeface="Century"/>
              <a:ea typeface="ＭＳ 明朝"/>
              <a:cs typeface="Times New Roman"/>
            </a:endParaRPr>
          </a:p>
          <a:p>
            <a:pPr algn="just">
              <a:spcAft>
                <a:spcPts val="0"/>
              </a:spcAft>
            </a:pPr>
            <a:endParaRPr lang="en-US" altLang="ja-JP" sz="2400" kern="100" dirty="0">
              <a:latin typeface="Century"/>
              <a:ea typeface="ＭＳ 明朝"/>
              <a:cs typeface="Times New Roman"/>
            </a:endParaRPr>
          </a:p>
          <a:p>
            <a:pPr algn="just"/>
            <a:r>
              <a:rPr lang="en-US" altLang="ja-JP" sz="2400" kern="100" dirty="0" smtClean="0">
                <a:latin typeface="Century"/>
                <a:ea typeface="ＭＳ 明朝"/>
                <a:cs typeface="Times New Roman"/>
              </a:rPr>
              <a:t>『</a:t>
            </a:r>
            <a:r>
              <a:rPr lang="ja-JP" altLang="en-US" sz="2400" kern="100" dirty="0" smtClean="0">
                <a:latin typeface="Century"/>
                <a:ea typeface="ＭＳ 明朝"/>
                <a:cs typeface="Times New Roman"/>
              </a:rPr>
              <a:t>人生と経営</a:t>
            </a:r>
            <a:r>
              <a:rPr lang="en-US" altLang="ja-JP" sz="2400" kern="100" dirty="0" smtClean="0">
                <a:latin typeface="Century"/>
                <a:ea typeface="ＭＳ 明朝"/>
                <a:cs typeface="Times New Roman"/>
              </a:rPr>
              <a:t>』</a:t>
            </a:r>
            <a:r>
              <a:rPr lang="ja-JP" altLang="en-US" sz="2400" kern="100" dirty="0">
                <a:latin typeface="Century"/>
                <a:ea typeface="ＭＳ 明朝"/>
                <a:cs typeface="Times New Roman"/>
              </a:rPr>
              <a:t>　</a:t>
            </a:r>
            <a:r>
              <a:rPr lang="ja-JP" altLang="en-US" sz="2400" kern="100" dirty="0" smtClean="0">
                <a:latin typeface="Century"/>
                <a:ea typeface="ＭＳ 明朝"/>
                <a:cs typeface="Times New Roman"/>
              </a:rPr>
              <a:t>致知出版社</a:t>
            </a:r>
            <a:endParaRPr lang="en-US" altLang="ja-JP" sz="2400" kern="100" dirty="0" smtClean="0">
              <a:latin typeface="Century"/>
              <a:ea typeface="ＭＳ 明朝"/>
              <a:cs typeface="Times New Roman"/>
            </a:endParaRPr>
          </a:p>
          <a:p>
            <a:pPr algn="just"/>
            <a:r>
              <a:rPr lang="ja-JP" altLang="en-US" sz="2400" b="1" kern="100" dirty="0">
                <a:latin typeface="Century"/>
                <a:ea typeface="ＭＳ 明朝"/>
                <a:cs typeface="Times New Roman"/>
              </a:rPr>
              <a:t>内的</a:t>
            </a:r>
            <a:r>
              <a:rPr lang="ja-JP" altLang="en-US" sz="2400" b="1" kern="100" dirty="0" smtClean="0">
                <a:latin typeface="Century"/>
                <a:ea typeface="ＭＳ 明朝"/>
                <a:cs typeface="Times New Roman"/>
              </a:rPr>
              <a:t>規範</a:t>
            </a:r>
            <a:r>
              <a:rPr lang="ja-JP" altLang="en-US" sz="2400" kern="100" dirty="0" smtClean="0">
                <a:latin typeface="Century"/>
                <a:ea typeface="ＭＳ 明朝"/>
                <a:cs typeface="Times New Roman"/>
              </a:rPr>
              <a:t>というものは、古来から道徳や倫理、そして宗教として伝えられてきた。</a:t>
            </a:r>
            <a:endParaRPr lang="en-US" altLang="ja-JP" sz="2400" kern="100" dirty="0" smtClean="0">
              <a:latin typeface="Century"/>
              <a:ea typeface="ＭＳ 明朝"/>
              <a:cs typeface="Times New Roman"/>
            </a:endParaRPr>
          </a:p>
          <a:p>
            <a:pPr algn="just"/>
            <a:endParaRPr lang="en-US" altLang="ja-JP" sz="2400" kern="100" dirty="0">
              <a:latin typeface="Century"/>
              <a:ea typeface="ＭＳ 明朝"/>
              <a:cs typeface="Times New Roman"/>
            </a:endParaRPr>
          </a:p>
          <a:p>
            <a:pPr algn="just"/>
            <a:r>
              <a:rPr lang="ja-JP" altLang="en-US" sz="2400" b="1" kern="100" dirty="0" smtClean="0">
                <a:latin typeface="Century"/>
                <a:ea typeface="ＭＳ 明朝"/>
                <a:cs typeface="Times New Roman"/>
              </a:rPr>
              <a:t>内的規範</a:t>
            </a:r>
            <a:r>
              <a:rPr lang="ja-JP" altLang="en-US" sz="2400" kern="100" dirty="0" smtClean="0">
                <a:latin typeface="Century"/>
                <a:ea typeface="ＭＳ 明朝"/>
                <a:cs typeface="Times New Roman"/>
              </a:rPr>
              <a:t>とは、人間の</a:t>
            </a:r>
            <a:r>
              <a:rPr lang="ja-JP" altLang="en-US" sz="2400" b="1" kern="100" dirty="0" smtClean="0">
                <a:latin typeface="Century"/>
                <a:ea typeface="ＭＳ 明朝"/>
                <a:cs typeface="Times New Roman"/>
              </a:rPr>
              <a:t>普遍的価値観</a:t>
            </a:r>
            <a:r>
              <a:rPr lang="ja-JP" altLang="en-US" sz="2400" kern="100" dirty="0" smtClean="0">
                <a:latin typeface="Century"/>
                <a:ea typeface="ＭＳ 明朝"/>
                <a:cs typeface="Times New Roman"/>
              </a:rPr>
              <a:t>に基づいたものでなければならない。</a:t>
            </a:r>
            <a:endParaRPr lang="en-US" altLang="ja-JP" sz="2400" kern="100" dirty="0" smtClean="0">
              <a:latin typeface="Century"/>
              <a:ea typeface="ＭＳ 明朝"/>
              <a:cs typeface="Times New Roman"/>
            </a:endParaRPr>
          </a:p>
          <a:p>
            <a:pPr algn="just">
              <a:spcAft>
                <a:spcPts val="0"/>
              </a:spcAft>
            </a:pPr>
            <a:endParaRPr lang="ja-JP" altLang="ja-JP" sz="2400" kern="100" dirty="0">
              <a:latin typeface="Century"/>
              <a:ea typeface="ＭＳ 明朝"/>
              <a:cs typeface="Times New Roman"/>
            </a:endParaRPr>
          </a:p>
        </p:txBody>
      </p:sp>
      <p:sp>
        <p:nvSpPr>
          <p:cNvPr id="5" name="タイトル 4"/>
          <p:cNvSpPr>
            <a:spLocks noGrp="1"/>
          </p:cNvSpPr>
          <p:nvPr>
            <p:ph type="title"/>
          </p:nvPr>
        </p:nvSpPr>
        <p:spPr/>
        <p:txBody>
          <a:bodyPr>
            <a:normAutofit fontScale="90000"/>
          </a:bodyPr>
          <a:lstStyle/>
          <a:p>
            <a:r>
              <a:rPr lang="ja-JP" altLang="en-US" kern="100" dirty="0">
                <a:latin typeface="Century"/>
                <a:ea typeface="ＭＳ 明朝"/>
                <a:cs typeface="Times New Roman"/>
              </a:rPr>
              <a:t>稲盛和夫</a:t>
            </a:r>
            <a:endParaRPr kumimoji="1" lang="ja-JP" altLang="en-US" dirty="0"/>
          </a:p>
        </p:txBody>
      </p:sp>
    </p:spTree>
    <p:extLst>
      <p:ext uri="{BB962C8B-B14F-4D97-AF65-F5344CB8AC3E}">
        <p14:creationId xmlns:p14="http://schemas.microsoft.com/office/powerpoint/2010/main" val="3040050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71438"/>
            <a:ext cx="7429500" cy="642937"/>
          </a:xfrm>
        </p:spPr>
        <p:txBody>
          <a:bodyPr>
            <a:normAutofit fontScale="90000"/>
          </a:bodyPr>
          <a:lstStyle/>
          <a:p>
            <a:pPr>
              <a:defRPr/>
            </a:pPr>
            <a:r>
              <a:rPr lang="ja-JP" altLang="en-US" dirty="0" smtClean="0"/>
              <a:t>福澤諭吉　心訓</a:t>
            </a:r>
            <a:endParaRPr lang="ja-JP" altLang="en-US" dirty="0"/>
          </a:p>
        </p:txBody>
      </p:sp>
      <p:sp>
        <p:nvSpPr>
          <p:cNvPr id="30723" name="スライド番号プレースホルダ 3"/>
          <p:cNvSpPr>
            <a:spLocks noGrp="1"/>
          </p:cNvSpPr>
          <p:nvPr>
            <p:ph type="sldNum" sz="quarter" idx="10"/>
          </p:nvPr>
        </p:nvSpPr>
        <p:spPr>
          <a:noFill/>
        </p:spPr>
        <p:txBody>
          <a:bodyPr/>
          <a:lstStyle/>
          <a:p>
            <a:fld id="{74219962-7443-44B6-854D-8C52CAF4658E}" type="slidenum">
              <a:rPr lang="en-US" altLang="ja-JP"/>
              <a:pPr/>
              <a:t>51</a:t>
            </a:fld>
            <a:endParaRPr lang="en-US" altLang="ja-JP"/>
          </a:p>
        </p:txBody>
      </p:sp>
      <p:sp>
        <p:nvSpPr>
          <p:cNvPr id="30724" name="Rectangle 1"/>
          <p:cNvSpPr>
            <a:spLocks noChangeArrowheads="1"/>
          </p:cNvSpPr>
          <p:nvPr/>
        </p:nvSpPr>
        <p:spPr bwMode="auto">
          <a:xfrm>
            <a:off x="611560" y="872716"/>
            <a:ext cx="6696744" cy="5940088"/>
          </a:xfrm>
          <a:prstGeom prst="rect">
            <a:avLst/>
          </a:prstGeom>
          <a:noFill/>
          <a:ln w="9525">
            <a:noFill/>
            <a:miter lim="800000"/>
            <a:headEnd/>
            <a:tailEnd/>
          </a:ln>
        </p:spPr>
        <p:txBody>
          <a:bodyPr wrap="square" anchor="ctr">
            <a:spAutoFit/>
          </a:bodyPr>
          <a:lstStyle/>
          <a:p>
            <a:pPr algn="just">
              <a:spcAft>
                <a:spcPts val="0"/>
              </a:spcAft>
            </a:pPr>
            <a:r>
              <a:rPr lang="ja-JP" altLang="en-US" kern="100" dirty="0" smtClean="0">
                <a:solidFill>
                  <a:srgbClr val="0070C0"/>
                </a:solidFill>
                <a:latin typeface="Century"/>
                <a:ea typeface="ＭＳ 明朝"/>
                <a:cs typeface="Times New Roman"/>
              </a:rPr>
              <a:t>世の中で一番楽しく立派なことは</a:t>
            </a:r>
          </a:p>
          <a:p>
            <a:pPr algn="just">
              <a:spcAft>
                <a:spcPts val="0"/>
              </a:spcAft>
            </a:pPr>
            <a:r>
              <a:rPr lang="ja-JP" altLang="en-US" kern="100" dirty="0" smtClean="0">
                <a:solidFill>
                  <a:srgbClr val="0070C0"/>
                </a:solidFill>
                <a:latin typeface="Century"/>
                <a:ea typeface="ＭＳ 明朝"/>
                <a:cs typeface="Times New Roman"/>
              </a:rPr>
              <a:t>一生涯を貫く仕事を持つことです</a:t>
            </a:r>
          </a:p>
          <a:p>
            <a:pPr algn="just">
              <a:spcAft>
                <a:spcPts val="0"/>
              </a:spcAft>
            </a:pPr>
            <a:endParaRPr lang="ja-JP" altLang="en-US" kern="100" dirty="0" smtClean="0">
              <a:latin typeface="Century"/>
              <a:ea typeface="ＭＳ 明朝"/>
              <a:cs typeface="Times New Roman"/>
            </a:endParaRPr>
          </a:p>
          <a:p>
            <a:pPr algn="just">
              <a:spcAft>
                <a:spcPts val="0"/>
              </a:spcAft>
            </a:pPr>
            <a:r>
              <a:rPr lang="ja-JP" altLang="en-US" kern="100" dirty="0" smtClean="0">
                <a:solidFill>
                  <a:srgbClr val="0070C0"/>
                </a:solidFill>
                <a:latin typeface="Century"/>
                <a:ea typeface="ＭＳ 明朝"/>
                <a:cs typeface="Times New Roman"/>
              </a:rPr>
              <a:t>世の中で一番みじめなことは</a:t>
            </a:r>
          </a:p>
          <a:p>
            <a:pPr algn="just">
              <a:spcAft>
                <a:spcPts val="0"/>
              </a:spcAft>
            </a:pPr>
            <a:r>
              <a:rPr lang="ja-JP" altLang="en-US" kern="100" dirty="0" smtClean="0">
                <a:solidFill>
                  <a:srgbClr val="0070C0"/>
                </a:solidFill>
                <a:latin typeface="Century"/>
                <a:ea typeface="ＭＳ 明朝"/>
                <a:cs typeface="Times New Roman"/>
              </a:rPr>
              <a:t>教養のないことです</a:t>
            </a:r>
          </a:p>
          <a:p>
            <a:pPr algn="just">
              <a:spcAft>
                <a:spcPts val="0"/>
              </a:spcAft>
            </a:pPr>
            <a:endParaRPr lang="ja-JP" altLang="en-US" kern="100" dirty="0" smtClean="0">
              <a:latin typeface="Century"/>
              <a:ea typeface="ＭＳ 明朝"/>
              <a:cs typeface="Times New Roman"/>
            </a:endParaRPr>
          </a:p>
          <a:p>
            <a:pPr algn="just">
              <a:spcAft>
                <a:spcPts val="0"/>
              </a:spcAft>
            </a:pPr>
            <a:r>
              <a:rPr lang="ja-JP" altLang="en-US" kern="100" dirty="0" smtClean="0">
                <a:solidFill>
                  <a:srgbClr val="0070C0"/>
                </a:solidFill>
                <a:latin typeface="Century"/>
                <a:ea typeface="ＭＳ 明朝"/>
                <a:cs typeface="Times New Roman"/>
              </a:rPr>
              <a:t>世の中で一番寂しいことは</a:t>
            </a:r>
          </a:p>
          <a:p>
            <a:pPr algn="just">
              <a:spcAft>
                <a:spcPts val="0"/>
              </a:spcAft>
            </a:pPr>
            <a:r>
              <a:rPr lang="ja-JP" altLang="en-US" kern="100" dirty="0" smtClean="0">
                <a:solidFill>
                  <a:srgbClr val="0070C0"/>
                </a:solidFill>
                <a:latin typeface="Century"/>
                <a:ea typeface="ＭＳ 明朝"/>
                <a:cs typeface="Times New Roman"/>
              </a:rPr>
              <a:t>仕事のないことです</a:t>
            </a:r>
          </a:p>
          <a:p>
            <a:pPr algn="just">
              <a:spcAft>
                <a:spcPts val="0"/>
              </a:spcAft>
            </a:pPr>
            <a:endParaRPr lang="ja-JP" altLang="en-US" kern="100" dirty="0" smtClean="0">
              <a:latin typeface="Century"/>
              <a:ea typeface="ＭＳ 明朝"/>
              <a:cs typeface="Times New Roman"/>
            </a:endParaRPr>
          </a:p>
          <a:p>
            <a:pPr algn="just">
              <a:spcAft>
                <a:spcPts val="0"/>
              </a:spcAft>
            </a:pPr>
            <a:r>
              <a:rPr lang="ja-JP" altLang="en-US" kern="100" dirty="0" smtClean="0">
                <a:solidFill>
                  <a:srgbClr val="7030A0"/>
                </a:solidFill>
                <a:latin typeface="Century"/>
                <a:ea typeface="ＭＳ 明朝"/>
                <a:cs typeface="Times New Roman"/>
              </a:rPr>
              <a:t>世の中で一番醜いことは</a:t>
            </a:r>
          </a:p>
          <a:p>
            <a:pPr algn="just">
              <a:spcAft>
                <a:spcPts val="0"/>
              </a:spcAft>
            </a:pPr>
            <a:r>
              <a:rPr lang="ja-JP" altLang="en-US" kern="100" dirty="0" smtClean="0">
                <a:solidFill>
                  <a:srgbClr val="7030A0"/>
                </a:solidFill>
                <a:latin typeface="Century"/>
                <a:ea typeface="ＭＳ 明朝"/>
                <a:cs typeface="Times New Roman"/>
              </a:rPr>
              <a:t>他人の生活を羨むことです</a:t>
            </a:r>
          </a:p>
          <a:p>
            <a:pPr algn="just">
              <a:spcAft>
                <a:spcPts val="0"/>
              </a:spcAft>
            </a:pPr>
            <a:endParaRPr lang="ja-JP" altLang="en-US" kern="100" dirty="0" smtClean="0">
              <a:latin typeface="Century"/>
              <a:ea typeface="ＭＳ 明朝"/>
              <a:cs typeface="Times New Roman"/>
            </a:endParaRPr>
          </a:p>
          <a:p>
            <a:pPr algn="just">
              <a:spcAft>
                <a:spcPts val="0"/>
              </a:spcAft>
            </a:pPr>
            <a:r>
              <a:rPr lang="ja-JP" altLang="en-US" kern="100" dirty="0" smtClean="0">
                <a:solidFill>
                  <a:srgbClr val="00B050"/>
                </a:solidFill>
                <a:latin typeface="Century"/>
                <a:ea typeface="ＭＳ 明朝"/>
                <a:cs typeface="Times New Roman"/>
              </a:rPr>
              <a:t>世の中で一番尊いことは</a:t>
            </a:r>
          </a:p>
          <a:p>
            <a:pPr algn="just">
              <a:spcAft>
                <a:spcPts val="0"/>
              </a:spcAft>
            </a:pPr>
            <a:r>
              <a:rPr lang="ja-JP" altLang="en-US" kern="100" dirty="0" smtClean="0">
                <a:solidFill>
                  <a:srgbClr val="00B050"/>
                </a:solidFill>
                <a:latin typeface="Century"/>
                <a:ea typeface="ＭＳ 明朝"/>
                <a:cs typeface="Times New Roman"/>
              </a:rPr>
              <a:t>人のために奉仕して</a:t>
            </a:r>
          </a:p>
          <a:p>
            <a:pPr algn="just">
              <a:spcAft>
                <a:spcPts val="0"/>
              </a:spcAft>
            </a:pPr>
            <a:r>
              <a:rPr lang="ja-JP" altLang="en-US" kern="100" dirty="0" smtClean="0">
                <a:solidFill>
                  <a:srgbClr val="00B050"/>
                </a:solidFill>
                <a:latin typeface="Century"/>
                <a:ea typeface="ＭＳ 明朝"/>
                <a:cs typeface="Times New Roman"/>
              </a:rPr>
              <a:t>決して恩に着せぬことです</a:t>
            </a:r>
          </a:p>
          <a:p>
            <a:pPr algn="just">
              <a:spcAft>
                <a:spcPts val="0"/>
              </a:spcAft>
            </a:pPr>
            <a:endParaRPr lang="ja-JP" altLang="en-US" kern="100" dirty="0" smtClean="0">
              <a:solidFill>
                <a:srgbClr val="00B050"/>
              </a:solidFill>
              <a:latin typeface="Century"/>
              <a:ea typeface="ＭＳ 明朝"/>
              <a:cs typeface="Times New Roman"/>
            </a:endParaRPr>
          </a:p>
          <a:p>
            <a:pPr algn="just">
              <a:spcAft>
                <a:spcPts val="0"/>
              </a:spcAft>
            </a:pPr>
            <a:r>
              <a:rPr lang="ja-JP" altLang="en-US" kern="100" dirty="0" smtClean="0">
                <a:solidFill>
                  <a:srgbClr val="00B050"/>
                </a:solidFill>
                <a:latin typeface="Century"/>
                <a:ea typeface="ＭＳ 明朝"/>
                <a:cs typeface="Times New Roman"/>
              </a:rPr>
              <a:t>世の中で一番美しいことは</a:t>
            </a:r>
          </a:p>
          <a:p>
            <a:pPr algn="just">
              <a:spcAft>
                <a:spcPts val="0"/>
              </a:spcAft>
            </a:pPr>
            <a:r>
              <a:rPr lang="ja-JP" altLang="en-US" kern="100" dirty="0" smtClean="0">
                <a:solidFill>
                  <a:srgbClr val="00B050"/>
                </a:solidFill>
                <a:latin typeface="Century"/>
                <a:ea typeface="ＭＳ 明朝"/>
                <a:cs typeface="Times New Roman"/>
              </a:rPr>
              <a:t>全てのものに愛情を持つことです</a:t>
            </a:r>
          </a:p>
          <a:p>
            <a:pPr algn="just">
              <a:spcAft>
                <a:spcPts val="0"/>
              </a:spcAft>
            </a:pPr>
            <a:endParaRPr lang="ja-JP" altLang="en-US" kern="100" dirty="0" smtClean="0">
              <a:latin typeface="Century"/>
              <a:ea typeface="ＭＳ 明朝"/>
              <a:cs typeface="Times New Roman"/>
            </a:endParaRPr>
          </a:p>
          <a:p>
            <a:pPr algn="just">
              <a:spcAft>
                <a:spcPts val="0"/>
              </a:spcAft>
            </a:pPr>
            <a:r>
              <a:rPr lang="ja-JP" altLang="en-US" kern="100" dirty="0" smtClean="0">
                <a:solidFill>
                  <a:srgbClr val="FF0000"/>
                </a:solidFill>
                <a:latin typeface="Century"/>
                <a:ea typeface="ＭＳ 明朝"/>
                <a:cs typeface="Times New Roman"/>
              </a:rPr>
              <a:t>世の中で一番悲しいことは</a:t>
            </a:r>
          </a:p>
          <a:p>
            <a:pPr algn="just">
              <a:spcAft>
                <a:spcPts val="0"/>
              </a:spcAft>
            </a:pPr>
            <a:r>
              <a:rPr lang="ja-JP" altLang="en-US" sz="2000" kern="100" dirty="0" smtClean="0">
                <a:solidFill>
                  <a:srgbClr val="FF0000"/>
                </a:solidFill>
                <a:latin typeface="Century"/>
                <a:ea typeface="ＭＳ 明朝"/>
                <a:cs typeface="Times New Roman"/>
              </a:rPr>
              <a:t>うそをつくことです</a:t>
            </a:r>
            <a:endParaRPr lang="ja-JP" altLang="ja-JP" sz="2000" kern="100" dirty="0">
              <a:solidFill>
                <a:srgbClr val="FF0000"/>
              </a:solidFill>
              <a:latin typeface="Century"/>
              <a:ea typeface="ＭＳ 明朝"/>
              <a:cs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二宮尊</a:t>
            </a:r>
            <a:r>
              <a:rPr lang="ja-JP" altLang="ja-JP" dirty="0" smtClean="0"/>
              <a:t>徳</a:t>
            </a:r>
            <a:r>
              <a:rPr lang="ja-JP" altLang="en-US" dirty="0" smtClean="0"/>
              <a:t>　</a:t>
            </a:r>
            <a:r>
              <a:rPr lang="en-US" altLang="ja-JP" dirty="0"/>
              <a:t> 1787-1856</a:t>
            </a:r>
            <a:r>
              <a:rPr lang="ja-JP" altLang="ja-JP" dirty="0"/>
              <a:t>年</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448CBD8E-2B18-4320-843B-4992DFD076F1}" type="slidenum">
              <a:rPr lang="en-US" altLang="ja-JP" smtClean="0"/>
              <a:pPr>
                <a:defRPr/>
              </a:pPr>
              <a:t>52</a:t>
            </a:fld>
            <a:endParaRPr lang="en-US" altLang="ja-JP"/>
          </a:p>
        </p:txBody>
      </p:sp>
      <p:sp>
        <p:nvSpPr>
          <p:cNvPr id="4" name="正方形/長方形 3"/>
          <p:cNvSpPr/>
          <p:nvPr/>
        </p:nvSpPr>
        <p:spPr>
          <a:xfrm>
            <a:off x="899592" y="1052736"/>
            <a:ext cx="7560840" cy="2554545"/>
          </a:xfrm>
          <a:prstGeom prst="rect">
            <a:avLst/>
          </a:prstGeom>
        </p:spPr>
        <p:txBody>
          <a:bodyPr wrap="square">
            <a:spAutoFit/>
          </a:bodyPr>
          <a:lstStyle/>
          <a:p>
            <a:r>
              <a:rPr lang="ja-JP" altLang="ja-JP" sz="2000" dirty="0"/>
              <a:t>二宮尊徳とは江戸時代後期の思想家で農政家。通称は金次郎</a:t>
            </a:r>
            <a:r>
              <a:rPr lang="ja-JP" altLang="ja-JP" sz="2000" dirty="0" smtClean="0"/>
              <a:t>。</a:t>
            </a:r>
            <a:endParaRPr lang="ja-JP" altLang="ja-JP" sz="2000" dirty="0"/>
          </a:p>
          <a:p>
            <a:r>
              <a:rPr lang="ja-JP" altLang="ja-JP" sz="2000" dirty="0"/>
              <a:t>報徳思想（ほうとくしそう）は、</a:t>
            </a:r>
          </a:p>
          <a:p>
            <a:endParaRPr lang="en-US" altLang="ja-JP" sz="2000" dirty="0" smtClean="0"/>
          </a:p>
          <a:p>
            <a:endParaRPr lang="en-US" altLang="ja-JP" sz="2000" dirty="0"/>
          </a:p>
          <a:p>
            <a:r>
              <a:rPr lang="ja-JP" altLang="ja-JP" sz="2000" dirty="0" smtClean="0"/>
              <a:t>「</a:t>
            </a:r>
            <a:r>
              <a:rPr lang="ja-JP" altLang="ja-JP" sz="2000" dirty="0"/>
              <a:t>私利私欲に走るのではなく社会に貢献 すれば、いずれ自らに還元される」</a:t>
            </a:r>
          </a:p>
          <a:p>
            <a:r>
              <a:rPr lang="ja-JP" altLang="ja-JP" sz="2000" dirty="0"/>
              <a:t>「道徳なき経済は罪悪であり　</a:t>
            </a:r>
            <a:r>
              <a:rPr lang="ja-JP" altLang="ja-JP" sz="2000" b="1" dirty="0"/>
              <a:t>経済の裏付けなき道徳は寝言である</a:t>
            </a:r>
            <a:r>
              <a:rPr lang="ja-JP" altLang="ja-JP" sz="2000" dirty="0"/>
              <a:t>」</a:t>
            </a:r>
          </a:p>
          <a:p>
            <a:r>
              <a:rPr lang="en-US" altLang="ja-JP" sz="2000" dirty="0"/>
              <a:t> </a:t>
            </a:r>
            <a:endParaRPr lang="ja-JP" altLang="ja-JP" sz="2000" dirty="0"/>
          </a:p>
        </p:txBody>
      </p:sp>
    </p:spTree>
    <p:extLst>
      <p:ext uri="{BB962C8B-B14F-4D97-AF65-F5344CB8AC3E}">
        <p14:creationId xmlns:p14="http://schemas.microsoft.com/office/powerpoint/2010/main" val="540341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395288" y="903288"/>
            <a:ext cx="7429500" cy="642937"/>
          </a:xfrm>
        </p:spPr>
        <p:txBody>
          <a:bodyPr/>
          <a:lstStyle/>
          <a:p>
            <a:r>
              <a:rPr lang="ja-JP" altLang="en-US" sz="2800" smtClean="0">
                <a:solidFill>
                  <a:schemeClr val="tx1"/>
                </a:solidFill>
              </a:rPr>
              <a:t>アダム・スミス</a:t>
            </a:r>
            <a:r>
              <a:rPr lang="ja-JP" altLang="ja-JP" sz="2800" smtClean="0">
                <a:solidFill>
                  <a:schemeClr val="tx1"/>
                </a:solidFill>
              </a:rPr>
              <a:t>（１７２３～９０年）</a:t>
            </a:r>
            <a:endParaRPr lang="ja-JP" altLang="en-US" sz="2800" smtClean="0">
              <a:solidFill>
                <a:schemeClr val="tx1"/>
              </a:solidFill>
            </a:endParaRPr>
          </a:p>
        </p:txBody>
      </p:sp>
      <p:sp>
        <p:nvSpPr>
          <p:cNvPr id="20483" name="スライド番号プレースホルダ 2"/>
          <p:cNvSpPr>
            <a:spLocks noGrp="1"/>
          </p:cNvSpPr>
          <p:nvPr>
            <p:ph type="sldNum" sz="quarter" idx="10"/>
          </p:nvPr>
        </p:nvSpPr>
        <p:spPr>
          <a:noFill/>
        </p:spPr>
        <p:txBody>
          <a:bodyPr/>
          <a:lstStyle/>
          <a:p>
            <a:fld id="{B67FD7D1-367D-4BD2-8B84-6119210BEDF0}" type="slidenum">
              <a:rPr lang="en-US" altLang="ja-JP"/>
              <a:pPr/>
              <a:t>53</a:t>
            </a:fld>
            <a:endParaRPr lang="en-US" altLang="ja-JP"/>
          </a:p>
        </p:txBody>
      </p:sp>
      <p:sp>
        <p:nvSpPr>
          <p:cNvPr id="4" name="Rectangle 10"/>
          <p:cNvSpPr txBox="1">
            <a:spLocks noChangeArrowheads="1"/>
          </p:cNvSpPr>
          <p:nvPr/>
        </p:nvSpPr>
        <p:spPr bwMode="auto">
          <a:xfrm>
            <a:off x="1141413" y="2689225"/>
            <a:ext cx="7777162" cy="1150938"/>
          </a:xfrm>
          <a:prstGeom prst="rect">
            <a:avLst/>
          </a:prstGeom>
          <a:noFill/>
          <a:ln w="9525">
            <a:noFill/>
            <a:miter lim="800000"/>
            <a:headEnd/>
            <a:tailEnd/>
          </a:ln>
        </p:spPr>
        <p:txBody>
          <a:bodyPr anchor="ctr"/>
          <a:lstStyle/>
          <a:p>
            <a:pPr eaLnBrk="1" hangingPunct="1">
              <a:defRPr/>
            </a:pPr>
            <a:r>
              <a:rPr lang="en-US" altLang="ja-JP" sz="2800" dirty="0">
                <a:latin typeface="Arial" charset="0"/>
              </a:rPr>
              <a:t>1759</a:t>
            </a:r>
            <a:r>
              <a:rPr lang="ja-JP" altLang="en-US" sz="2800" dirty="0">
                <a:latin typeface="Arial" charset="0"/>
              </a:rPr>
              <a:t>年</a:t>
            </a:r>
            <a:r>
              <a:rPr lang="ja-JP" altLang="ja-JP" sz="2800" dirty="0">
                <a:latin typeface="Arial" charset="0"/>
              </a:rPr>
              <a:t>「道徳感情論</a:t>
            </a:r>
            <a:r>
              <a:rPr lang="ja-JP" altLang="en-US" sz="2800" dirty="0">
                <a:latin typeface="Arial" charset="0"/>
              </a:rPr>
              <a:t>」、</a:t>
            </a:r>
            <a:r>
              <a:rPr lang="en-US" altLang="ja-JP" sz="2800" dirty="0">
                <a:latin typeface="Arial" charset="0"/>
              </a:rPr>
              <a:t> 1776</a:t>
            </a:r>
            <a:r>
              <a:rPr lang="ja-JP" altLang="ja-JP" sz="2800" dirty="0">
                <a:latin typeface="Arial" charset="0"/>
              </a:rPr>
              <a:t>年「国富論」</a:t>
            </a:r>
            <a:endParaRPr lang="en-US" altLang="ja-JP" sz="2800" dirty="0">
              <a:latin typeface="Arial" charset="0"/>
            </a:endParaRPr>
          </a:p>
          <a:p>
            <a:pPr eaLnBrk="1" hangingPunct="1">
              <a:defRPr/>
            </a:pPr>
            <a:r>
              <a:rPr lang="ja-JP" altLang="en-US" sz="2800" kern="0" dirty="0">
                <a:solidFill>
                  <a:schemeClr val="tx2"/>
                </a:solidFill>
                <a:latin typeface="+mj-lt"/>
                <a:ea typeface="+mj-ea"/>
                <a:cs typeface="+mj-cs"/>
              </a:rPr>
              <a:t>で、</a:t>
            </a:r>
            <a:r>
              <a:rPr lang="en-US" altLang="ja-JP" sz="2800" kern="0" dirty="0">
                <a:solidFill>
                  <a:schemeClr val="tx2"/>
                </a:solidFill>
                <a:latin typeface="+mj-lt"/>
                <a:ea typeface="+mj-ea"/>
                <a:cs typeface="+mj-cs"/>
              </a:rPr>
              <a:t>1</a:t>
            </a:r>
            <a:r>
              <a:rPr lang="ja-JP" altLang="en-US" sz="2800" kern="0" dirty="0">
                <a:solidFill>
                  <a:schemeClr val="tx2"/>
                </a:solidFill>
                <a:latin typeface="+mj-lt"/>
                <a:ea typeface="+mj-ea"/>
                <a:cs typeface="+mj-cs"/>
              </a:rPr>
              <a:t>回ずつ用いられた有名な言葉は？</a:t>
            </a:r>
            <a:endParaRPr lang="en-US" altLang="ja-JP" sz="2800" kern="0" dirty="0">
              <a:solidFill>
                <a:schemeClr val="tx2"/>
              </a:solidFill>
              <a:latin typeface="+mj-lt"/>
              <a:ea typeface="+mj-ea"/>
              <a:cs typeface="+mj-cs"/>
            </a:endParaRPr>
          </a:p>
        </p:txBody>
      </p:sp>
      <p:sp>
        <p:nvSpPr>
          <p:cNvPr id="20485" name="正方形/長方形 1"/>
          <p:cNvSpPr>
            <a:spLocks noChangeArrowheads="1"/>
          </p:cNvSpPr>
          <p:nvPr/>
        </p:nvSpPr>
        <p:spPr bwMode="auto">
          <a:xfrm>
            <a:off x="1179513" y="1673225"/>
            <a:ext cx="2530475" cy="523875"/>
          </a:xfrm>
          <a:prstGeom prst="rect">
            <a:avLst/>
          </a:prstGeom>
          <a:noFill/>
          <a:ln w="9525">
            <a:noFill/>
            <a:miter lim="800000"/>
            <a:headEnd/>
            <a:tailEnd/>
          </a:ln>
        </p:spPr>
        <p:txBody>
          <a:bodyPr wrap="none">
            <a:spAutoFit/>
          </a:bodyPr>
          <a:lstStyle/>
          <a:p>
            <a:pPr eaLnBrk="1" hangingPunct="1"/>
            <a:r>
              <a:rPr lang="ja-JP" altLang="ja-JP" sz="2800" b="1"/>
              <a:t>グラスゴー大学</a:t>
            </a:r>
            <a:endParaRPr lang="ja-JP" altLang="en-US" sz="2800" b="1"/>
          </a:p>
        </p:txBody>
      </p:sp>
      <p:sp>
        <p:nvSpPr>
          <p:cNvPr id="20486" name="正方形/長方形 2"/>
          <p:cNvSpPr>
            <a:spLocks noChangeArrowheads="1"/>
          </p:cNvSpPr>
          <p:nvPr/>
        </p:nvSpPr>
        <p:spPr bwMode="auto">
          <a:xfrm>
            <a:off x="3932238" y="1631950"/>
            <a:ext cx="1719262" cy="522288"/>
          </a:xfrm>
          <a:prstGeom prst="rect">
            <a:avLst/>
          </a:prstGeom>
          <a:noFill/>
          <a:ln w="9525">
            <a:noFill/>
            <a:miter lim="800000"/>
            <a:headEnd/>
            <a:tailEnd/>
          </a:ln>
        </p:spPr>
        <p:txBody>
          <a:bodyPr>
            <a:spAutoFit/>
          </a:bodyPr>
          <a:lstStyle/>
          <a:p>
            <a:pPr eaLnBrk="1" hangingPunct="1"/>
            <a:r>
              <a:rPr lang="ja-JP" altLang="ja-JP" sz="2800" b="1"/>
              <a:t>道徳哲学</a:t>
            </a:r>
            <a:endParaRPr lang="ja-JP" altLang="en-US" sz="2800" b="1"/>
          </a:p>
        </p:txBody>
      </p:sp>
      <p:sp>
        <p:nvSpPr>
          <p:cNvPr id="20487" name="正方形/長方形 4"/>
          <p:cNvSpPr>
            <a:spLocks noChangeArrowheads="1"/>
          </p:cNvSpPr>
          <p:nvPr/>
        </p:nvSpPr>
        <p:spPr bwMode="auto">
          <a:xfrm>
            <a:off x="5795963" y="1606550"/>
            <a:ext cx="1262062" cy="522288"/>
          </a:xfrm>
          <a:prstGeom prst="rect">
            <a:avLst/>
          </a:prstGeom>
          <a:noFill/>
          <a:ln w="9525">
            <a:noFill/>
            <a:miter lim="800000"/>
            <a:headEnd/>
            <a:tailEnd/>
          </a:ln>
        </p:spPr>
        <p:txBody>
          <a:bodyPr wrap="none">
            <a:spAutoFit/>
          </a:bodyPr>
          <a:lstStyle/>
          <a:p>
            <a:pPr eaLnBrk="1" hangingPunct="1"/>
            <a:r>
              <a:rPr lang="ja-JP" altLang="ja-JP" sz="2800" b="1"/>
              <a:t>の教授</a:t>
            </a:r>
            <a:endParaRPr lang="ja-JP" altLang="en-US" sz="2800" b="1"/>
          </a:p>
        </p:txBody>
      </p:sp>
      <p:sp>
        <p:nvSpPr>
          <p:cNvPr id="20489" name="正方形/長方形 6"/>
          <p:cNvSpPr>
            <a:spLocks noChangeArrowheads="1"/>
          </p:cNvSpPr>
          <p:nvPr/>
        </p:nvSpPr>
        <p:spPr bwMode="auto">
          <a:xfrm>
            <a:off x="1155700" y="5229225"/>
            <a:ext cx="7718425" cy="830263"/>
          </a:xfrm>
          <a:prstGeom prst="rect">
            <a:avLst/>
          </a:prstGeom>
          <a:noFill/>
          <a:ln w="9525">
            <a:noFill/>
            <a:miter lim="800000"/>
            <a:headEnd/>
            <a:tailEnd/>
          </a:ln>
        </p:spPr>
        <p:txBody>
          <a:bodyPr wrap="none">
            <a:spAutoFit/>
          </a:bodyPr>
          <a:lstStyle/>
          <a:p>
            <a:pPr eaLnBrk="1" hangingPunct="1"/>
            <a:r>
              <a:rPr lang="ja-JP" altLang="ja-JP" sz="2400"/>
              <a:t>自由放任で、倫理面を無視する経済学</a:t>
            </a:r>
            <a:r>
              <a:rPr lang="ja-JP" altLang="en-US" sz="2400"/>
              <a:t>という批判があるが</a:t>
            </a:r>
            <a:endParaRPr lang="en-US" altLang="ja-JP" sz="2400"/>
          </a:p>
          <a:p>
            <a:pPr eaLnBrk="1" hangingPunct="1"/>
            <a:r>
              <a:rPr lang="ja-JP" altLang="en-US" sz="2400"/>
              <a:t>正しいか</a:t>
            </a:r>
          </a:p>
        </p:txBody>
      </p:sp>
      <p:sp>
        <p:nvSpPr>
          <p:cNvPr id="20490" name="テキスト ボックス 1"/>
          <p:cNvSpPr txBox="1">
            <a:spLocks noChangeArrowheads="1"/>
          </p:cNvSpPr>
          <p:nvPr/>
        </p:nvSpPr>
        <p:spPr bwMode="auto">
          <a:xfrm>
            <a:off x="587375" y="192088"/>
            <a:ext cx="5208588" cy="584200"/>
          </a:xfrm>
          <a:prstGeom prst="rect">
            <a:avLst/>
          </a:prstGeom>
          <a:noFill/>
          <a:ln w="9525">
            <a:noFill/>
            <a:miter lim="800000"/>
            <a:headEnd/>
            <a:tailEnd/>
          </a:ln>
        </p:spPr>
        <p:txBody>
          <a:bodyPr>
            <a:spAutoFit/>
          </a:bodyPr>
          <a:lstStyle/>
          <a:p>
            <a:r>
              <a:rPr lang="ja-JP" altLang="en-US" sz="3200" b="1" dirty="0" smtClean="0">
                <a:solidFill>
                  <a:schemeClr val="bg1"/>
                </a:solidFill>
              </a:rPr>
              <a:t>スミス</a:t>
            </a:r>
            <a:r>
              <a:rPr lang="ja-JP" altLang="en-US" sz="3200" b="1" dirty="0">
                <a:solidFill>
                  <a:schemeClr val="bg1"/>
                </a:solidFill>
              </a:rPr>
              <a:t>は自由放任論者か</a:t>
            </a:r>
          </a:p>
        </p:txBody>
      </p:sp>
    </p:spTree>
    <p:extLst>
      <p:ext uri="{BB962C8B-B14F-4D97-AF65-F5344CB8AC3E}">
        <p14:creationId xmlns:p14="http://schemas.microsoft.com/office/powerpoint/2010/main" val="3975746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28625" y="71438"/>
            <a:ext cx="7429500" cy="642937"/>
          </a:xfrm>
        </p:spPr>
        <p:txBody>
          <a:bodyPr>
            <a:normAutofit fontScale="90000"/>
          </a:bodyPr>
          <a:lstStyle/>
          <a:p>
            <a:r>
              <a:rPr lang="ja-JP" altLang="ja-JP" smtClean="0"/>
              <a:t>自由放任</a:t>
            </a:r>
            <a:r>
              <a:rPr lang="ja-JP" altLang="en-US" smtClean="0"/>
              <a:t>か</a:t>
            </a:r>
            <a:r>
              <a:rPr lang="ja-JP" altLang="ja-JP" smtClean="0"/>
              <a:t>自由競争</a:t>
            </a:r>
            <a:r>
              <a:rPr lang="ja-JP" altLang="en-US" smtClean="0"/>
              <a:t>か</a:t>
            </a:r>
          </a:p>
        </p:txBody>
      </p:sp>
      <p:sp>
        <p:nvSpPr>
          <p:cNvPr id="21507" name="スライド番号プレースホルダ 2"/>
          <p:cNvSpPr>
            <a:spLocks noGrp="1"/>
          </p:cNvSpPr>
          <p:nvPr>
            <p:ph type="sldNum" sz="quarter" idx="10"/>
          </p:nvPr>
        </p:nvSpPr>
        <p:spPr>
          <a:noFill/>
        </p:spPr>
        <p:txBody>
          <a:bodyPr/>
          <a:lstStyle/>
          <a:p>
            <a:fld id="{32DFC0F1-06CB-4D95-AD0F-18049C86906E}" type="slidenum">
              <a:rPr lang="en-US" altLang="ja-JP"/>
              <a:pPr/>
              <a:t>54</a:t>
            </a:fld>
            <a:endParaRPr lang="en-US" altLang="ja-JP"/>
          </a:p>
        </p:txBody>
      </p:sp>
      <p:sp>
        <p:nvSpPr>
          <p:cNvPr id="21508" name="Rectangle 10"/>
          <p:cNvSpPr txBox="1">
            <a:spLocks noChangeArrowheads="1"/>
          </p:cNvSpPr>
          <p:nvPr/>
        </p:nvSpPr>
        <p:spPr bwMode="auto">
          <a:xfrm>
            <a:off x="187325" y="1125538"/>
            <a:ext cx="8891588" cy="1565275"/>
          </a:xfrm>
          <a:prstGeom prst="rect">
            <a:avLst/>
          </a:prstGeom>
          <a:noFill/>
          <a:ln w="9525">
            <a:noFill/>
            <a:miter lim="800000"/>
            <a:headEnd/>
            <a:tailEnd/>
          </a:ln>
        </p:spPr>
        <p:txBody>
          <a:bodyPr anchor="ctr"/>
          <a:lstStyle/>
          <a:p>
            <a:pPr eaLnBrk="1" hangingPunct="1"/>
            <a:r>
              <a:rPr lang="ja-JP" altLang="en-US" sz="2800" dirty="0"/>
              <a:t>みんな</a:t>
            </a:r>
            <a:r>
              <a:rPr lang="ja-JP" altLang="ja-JP" sz="2800" dirty="0"/>
              <a:t>が自分のために行動するなら、競争が生じる</a:t>
            </a:r>
            <a:endParaRPr lang="en-US" altLang="ja-JP" sz="2800" dirty="0"/>
          </a:p>
        </p:txBody>
      </p:sp>
      <p:sp>
        <p:nvSpPr>
          <p:cNvPr id="17413" name="Rectangle 11"/>
          <p:cNvSpPr>
            <a:spLocks noChangeArrowheads="1"/>
          </p:cNvSpPr>
          <p:nvPr/>
        </p:nvSpPr>
        <p:spPr bwMode="auto">
          <a:xfrm>
            <a:off x="1331913" y="4797425"/>
            <a:ext cx="4535487" cy="936625"/>
          </a:xfrm>
          <a:prstGeom prst="rect">
            <a:avLst/>
          </a:prstGeom>
          <a:noFill/>
          <a:ln w="9525">
            <a:noFill/>
            <a:miter lim="800000"/>
            <a:headEnd/>
            <a:tailEnd/>
          </a:ln>
        </p:spPr>
        <p:txBody>
          <a:bodyPr wrap="none" anchor="ctr"/>
          <a:lstStyle/>
          <a:p>
            <a:pPr eaLnBrk="1" hangingPunct="1"/>
            <a:r>
              <a:rPr lang="ja-JP" altLang="ja-JP" sz="2400" b="1">
                <a:solidFill>
                  <a:srgbClr val="FF0000"/>
                </a:solidFill>
              </a:rPr>
              <a:t>放任</a:t>
            </a:r>
            <a:r>
              <a:rPr lang="ja-JP" altLang="ja-JP" sz="2400" b="1">
                <a:solidFill>
                  <a:schemeClr val="tx2"/>
                </a:solidFill>
              </a:rPr>
              <a:t>はルールを伴わない</a:t>
            </a:r>
            <a:endParaRPr lang="ja-JP" altLang="en-US" sz="2800" b="1">
              <a:solidFill>
                <a:schemeClr val="tx2"/>
              </a:solidFill>
            </a:endParaRPr>
          </a:p>
        </p:txBody>
      </p:sp>
      <p:sp>
        <p:nvSpPr>
          <p:cNvPr id="8" name="Rectangle 10"/>
          <p:cNvSpPr txBox="1">
            <a:spLocks noChangeArrowheads="1"/>
          </p:cNvSpPr>
          <p:nvPr/>
        </p:nvSpPr>
        <p:spPr bwMode="auto">
          <a:xfrm>
            <a:off x="1331913" y="2565400"/>
            <a:ext cx="7273925" cy="1643063"/>
          </a:xfrm>
          <a:prstGeom prst="rect">
            <a:avLst/>
          </a:prstGeom>
          <a:noFill/>
          <a:ln w="9525">
            <a:noFill/>
            <a:miter lim="800000"/>
            <a:headEnd/>
            <a:tailEnd/>
          </a:ln>
        </p:spPr>
        <p:txBody>
          <a:bodyPr anchor="ctr"/>
          <a:lstStyle/>
          <a:p>
            <a:pPr eaLnBrk="1" hangingPunct="1"/>
            <a:r>
              <a:rPr lang="ja-JP" altLang="ja-JP" sz="2800" dirty="0">
                <a:solidFill>
                  <a:srgbClr val="FF0000"/>
                </a:solidFill>
              </a:rPr>
              <a:t>競争</a:t>
            </a:r>
            <a:r>
              <a:rPr lang="ja-JP" altLang="ja-JP" sz="2800" dirty="0"/>
              <a:t>にはルールがある</a:t>
            </a:r>
            <a:endParaRPr lang="en-US" altLang="ja-JP" sz="2800" dirty="0"/>
          </a:p>
          <a:p>
            <a:pPr eaLnBrk="1" hangingPunct="1"/>
            <a:endParaRPr lang="en-US" altLang="ja-JP" sz="2800" dirty="0"/>
          </a:p>
          <a:p>
            <a:pPr eaLnBrk="1" hangingPunct="1"/>
            <a:r>
              <a:rPr lang="ja-JP" altLang="en-US" sz="2800" dirty="0"/>
              <a:t>スミスは</a:t>
            </a:r>
            <a:r>
              <a:rPr lang="ja-JP" altLang="ja-JP" sz="2800" dirty="0"/>
              <a:t>６２～６３年</a:t>
            </a:r>
            <a:r>
              <a:rPr lang="ja-JP" altLang="en-US" sz="2800" dirty="0"/>
              <a:t>に</a:t>
            </a:r>
            <a:r>
              <a:rPr lang="ja-JP" altLang="ja-JP" sz="2800" dirty="0"/>
              <a:t>グラスゴー大で法学講義</a:t>
            </a:r>
            <a:endParaRPr lang="en-US" altLang="ja-JP" sz="2800" dirty="0"/>
          </a:p>
          <a:p>
            <a:pPr eaLnBrk="1" hangingPunct="1"/>
            <a:endParaRPr lang="ja-JP" altLang="ja-JP" sz="2800" dirty="0"/>
          </a:p>
          <a:p>
            <a:pPr eaLnBrk="1" hangingPunct="1"/>
            <a:r>
              <a:rPr lang="ja-JP" altLang="ja-JP" sz="2800" dirty="0"/>
              <a:t>「道徳感情論」で自由な利己的個人が平和的に共存する社会の可能性を追求</a:t>
            </a:r>
          </a:p>
        </p:txBody>
      </p:sp>
    </p:spTree>
    <p:extLst>
      <p:ext uri="{BB962C8B-B14F-4D97-AF65-F5344CB8AC3E}">
        <p14:creationId xmlns:p14="http://schemas.microsoft.com/office/powerpoint/2010/main" val="185684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アダム・スミスの</a:t>
            </a:r>
            <a:r>
              <a:rPr lang="ja-JP" altLang="ja-JP" dirty="0" smtClean="0"/>
              <a:t>「同感」</a:t>
            </a:r>
            <a:r>
              <a:rPr lang="ja-JP" altLang="en-US" dirty="0" smtClean="0"/>
              <a:t>について</a:t>
            </a:r>
            <a:endParaRPr kumimoji="1" lang="ja-JP" altLang="en-US" dirty="0"/>
          </a:p>
        </p:txBody>
      </p:sp>
      <p:sp>
        <p:nvSpPr>
          <p:cNvPr id="3" name="スライド番号プレースホルダ 2"/>
          <p:cNvSpPr>
            <a:spLocks noGrp="1"/>
          </p:cNvSpPr>
          <p:nvPr>
            <p:ph type="sldNum" sz="quarter" idx="10"/>
          </p:nvPr>
        </p:nvSpPr>
        <p:spPr/>
        <p:txBody>
          <a:bodyPr/>
          <a:lstStyle/>
          <a:p>
            <a:pPr>
              <a:defRPr/>
            </a:pPr>
            <a:fld id="{448CBD8E-2B18-4320-843B-4992DFD076F1}" type="slidenum">
              <a:rPr lang="en-US" altLang="ja-JP" smtClean="0"/>
              <a:pPr>
                <a:defRPr/>
              </a:pPr>
              <a:t>55</a:t>
            </a:fld>
            <a:endParaRPr lang="en-US" altLang="ja-JP"/>
          </a:p>
        </p:txBody>
      </p:sp>
      <p:sp>
        <p:nvSpPr>
          <p:cNvPr id="4" name="正方形/長方形 3"/>
          <p:cNvSpPr/>
          <p:nvPr/>
        </p:nvSpPr>
        <p:spPr>
          <a:xfrm>
            <a:off x="467544" y="1340768"/>
            <a:ext cx="7992888" cy="369332"/>
          </a:xfrm>
          <a:prstGeom prst="rect">
            <a:avLst/>
          </a:prstGeom>
        </p:spPr>
        <p:txBody>
          <a:bodyPr wrap="square">
            <a:spAutoFit/>
          </a:bodyPr>
          <a:lstStyle/>
          <a:p>
            <a:r>
              <a:rPr lang="ja-JP" altLang="ja-JP" dirty="0" smtClean="0"/>
              <a:t>自由競争</a:t>
            </a:r>
            <a:r>
              <a:rPr lang="ja-JP" altLang="en-US" dirty="0" smtClean="0"/>
              <a:t>の</a:t>
            </a:r>
            <a:r>
              <a:rPr lang="ja-JP" altLang="ja-JP" dirty="0" smtClean="0"/>
              <a:t>ルールはどのようにして決まるの</a:t>
            </a:r>
            <a:r>
              <a:rPr lang="ja-JP" altLang="en-US" dirty="0" smtClean="0"/>
              <a:t>か</a:t>
            </a:r>
            <a:r>
              <a:rPr lang="en-US" altLang="ja-JP" dirty="0" smtClean="0"/>
              <a:t>?</a:t>
            </a:r>
            <a:r>
              <a:rPr lang="ja-JP" altLang="ja-JP" dirty="0" smtClean="0"/>
              <a:t>　</a:t>
            </a:r>
          </a:p>
        </p:txBody>
      </p:sp>
      <p:sp>
        <p:nvSpPr>
          <p:cNvPr id="5" name="正方形/長方形 4"/>
          <p:cNvSpPr/>
          <p:nvPr/>
        </p:nvSpPr>
        <p:spPr>
          <a:xfrm>
            <a:off x="467544" y="5661248"/>
            <a:ext cx="7992888" cy="369332"/>
          </a:xfrm>
          <a:prstGeom prst="rect">
            <a:avLst/>
          </a:prstGeom>
        </p:spPr>
        <p:txBody>
          <a:bodyPr wrap="square">
            <a:spAutoFit/>
          </a:bodyPr>
          <a:lstStyle/>
          <a:p>
            <a:r>
              <a:rPr lang="ja-JP" altLang="ja-JP" b="1" dirty="0" smtClean="0"/>
              <a:t>自由競争とはフェアプレーを逸脱しないものであるべきなのである。</a:t>
            </a:r>
            <a:r>
              <a:rPr lang="ja-JP" altLang="ja-JP" dirty="0" smtClean="0"/>
              <a:t>　</a:t>
            </a:r>
          </a:p>
        </p:txBody>
      </p:sp>
      <p:sp>
        <p:nvSpPr>
          <p:cNvPr id="6" name="正方形/長方形 5"/>
          <p:cNvSpPr/>
          <p:nvPr/>
        </p:nvSpPr>
        <p:spPr>
          <a:xfrm>
            <a:off x="467544" y="1916832"/>
            <a:ext cx="7992888" cy="369332"/>
          </a:xfrm>
          <a:prstGeom prst="rect">
            <a:avLst/>
          </a:prstGeom>
        </p:spPr>
        <p:txBody>
          <a:bodyPr wrap="square">
            <a:spAutoFit/>
          </a:bodyPr>
          <a:lstStyle/>
          <a:p>
            <a:r>
              <a:rPr lang="ja-JP" altLang="ja-JP" b="1" dirty="0" smtClean="0"/>
              <a:t>「道徳感情論」</a:t>
            </a:r>
            <a:r>
              <a:rPr lang="ja-JP" altLang="ja-JP" dirty="0" smtClean="0"/>
              <a:t>は「同感について」という章で始まる。</a:t>
            </a:r>
            <a:endParaRPr lang="en-US" altLang="ja-JP" dirty="0" smtClean="0"/>
          </a:p>
        </p:txBody>
      </p:sp>
      <p:sp>
        <p:nvSpPr>
          <p:cNvPr id="7" name="正方形/長方形 6"/>
          <p:cNvSpPr/>
          <p:nvPr/>
        </p:nvSpPr>
        <p:spPr>
          <a:xfrm>
            <a:off x="539552" y="2564904"/>
            <a:ext cx="7992888" cy="923330"/>
          </a:xfrm>
          <a:prstGeom prst="rect">
            <a:avLst/>
          </a:prstGeom>
        </p:spPr>
        <p:txBody>
          <a:bodyPr wrap="square">
            <a:spAutoFit/>
          </a:bodyPr>
          <a:lstStyle/>
          <a:p>
            <a:r>
              <a:rPr lang="ja-JP" altLang="ja-JP" dirty="0" smtClean="0"/>
              <a:t>自分自身を他人の境遇に置き換え</a:t>
            </a:r>
            <a:r>
              <a:rPr lang="en-US" altLang="ja-JP" dirty="0" smtClean="0"/>
              <a:t>,</a:t>
            </a:r>
            <a:r>
              <a:rPr lang="ja-JP" altLang="ja-JP" dirty="0" smtClean="0"/>
              <a:t>他人と同じように自分も感じ、行動すると思うなら、自分はその他人に同感する。同感するならその他人の感情と行為を</a:t>
            </a:r>
            <a:r>
              <a:rPr lang="ja-JP" altLang="en-US" dirty="0" smtClean="0"/>
              <a:t>認め、</a:t>
            </a:r>
            <a:endParaRPr lang="en-US" altLang="ja-JP" dirty="0" smtClean="0"/>
          </a:p>
          <a:p>
            <a:r>
              <a:rPr lang="ja-JP" altLang="ja-JP" dirty="0" smtClean="0"/>
              <a:t>同感しなければ他人の感情と行為を認めることができない。</a:t>
            </a:r>
            <a:endParaRPr lang="en-US" altLang="ja-JP" dirty="0" smtClean="0"/>
          </a:p>
        </p:txBody>
      </p:sp>
      <p:sp>
        <p:nvSpPr>
          <p:cNvPr id="8" name="正方形/長方形 7"/>
          <p:cNvSpPr/>
          <p:nvPr/>
        </p:nvSpPr>
        <p:spPr>
          <a:xfrm>
            <a:off x="539552" y="3789040"/>
            <a:ext cx="7992888" cy="646331"/>
          </a:xfrm>
          <a:prstGeom prst="rect">
            <a:avLst/>
          </a:prstGeom>
        </p:spPr>
        <p:txBody>
          <a:bodyPr wrap="square">
            <a:spAutoFit/>
          </a:bodyPr>
          <a:lstStyle/>
          <a:p>
            <a:r>
              <a:rPr lang="ja-JP" altLang="ja-JP" b="1" dirty="0" smtClean="0"/>
              <a:t>公平で中立的な観察者</a:t>
            </a:r>
            <a:r>
              <a:rPr lang="ja-JP" altLang="ja-JP" dirty="0" smtClean="0"/>
              <a:t>を想像し、自分の感情と行動</a:t>
            </a:r>
            <a:r>
              <a:rPr lang="ja-JP" altLang="en-US" dirty="0" smtClean="0"/>
              <a:t>を</a:t>
            </a:r>
            <a:r>
              <a:rPr lang="ja-JP" altLang="ja-JP" dirty="0" smtClean="0"/>
              <a:t>見る。観察者が同感するか否かで、自分の感情や行動が是認されるか否かを判断するのである。　</a:t>
            </a:r>
          </a:p>
        </p:txBody>
      </p:sp>
      <p:sp>
        <p:nvSpPr>
          <p:cNvPr id="9" name="正方形/長方形 8"/>
          <p:cNvSpPr/>
          <p:nvPr/>
        </p:nvSpPr>
        <p:spPr>
          <a:xfrm>
            <a:off x="755576" y="4509120"/>
            <a:ext cx="8136904" cy="369332"/>
          </a:xfrm>
          <a:prstGeom prst="rect">
            <a:avLst/>
          </a:prstGeom>
        </p:spPr>
        <p:txBody>
          <a:bodyPr wrap="square">
            <a:spAutoFit/>
          </a:bodyPr>
          <a:lstStyle/>
          <a:p>
            <a:r>
              <a:rPr lang="ja-JP" altLang="ja-JP" dirty="0" smtClean="0"/>
              <a:t>　</a:t>
            </a:r>
          </a:p>
        </p:txBody>
      </p:sp>
      <p:sp>
        <p:nvSpPr>
          <p:cNvPr id="10" name="正方形/長方形 9"/>
          <p:cNvSpPr/>
          <p:nvPr/>
        </p:nvSpPr>
        <p:spPr>
          <a:xfrm>
            <a:off x="539552" y="4653136"/>
            <a:ext cx="7992888" cy="646331"/>
          </a:xfrm>
          <a:prstGeom prst="rect">
            <a:avLst/>
          </a:prstGeom>
        </p:spPr>
        <p:txBody>
          <a:bodyPr wrap="square">
            <a:spAutoFit/>
          </a:bodyPr>
          <a:lstStyle/>
          <a:p>
            <a:r>
              <a:rPr lang="ja-JP" altLang="ja-JP" dirty="0" smtClean="0"/>
              <a:t>個人が利己的な行動を採ることを否定しない。しかし、誰かの足を引っ張るような行為をしたり、邪魔をしたりするなら、公平な観察者はそれを認めないはずである。</a:t>
            </a:r>
            <a:endParaRPr lang="en-US" altLang="ja-JP" dirty="0" smtClean="0"/>
          </a:p>
        </p:txBody>
      </p:sp>
    </p:spTree>
    <p:extLst>
      <p:ext uri="{BB962C8B-B14F-4D97-AF65-F5344CB8AC3E}">
        <p14:creationId xmlns:p14="http://schemas.microsoft.com/office/powerpoint/2010/main" val="7135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205" y="261900"/>
            <a:ext cx="7800424" cy="644400"/>
          </a:xfrm>
        </p:spPr>
        <p:txBody>
          <a:bodyPr>
            <a:noAutofit/>
          </a:bodyPr>
          <a:lstStyle/>
          <a:p>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・は</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良くない」と</a:t>
            </a: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い</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う</a:t>
            </a: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よりも</a:t>
            </a:r>
            <a:endParaRPr kumimoji="1" lang="ja-JP" altLang="en-US" sz="2400" b="1" dirty="0"/>
          </a:p>
        </p:txBody>
      </p:sp>
      <p:sp>
        <p:nvSpPr>
          <p:cNvPr id="3" name="コンテンツ プレースホルダー 2"/>
          <p:cNvSpPr>
            <a:spLocks noGrp="1"/>
          </p:cNvSpPr>
          <p:nvPr>
            <p:ph sz="half" idx="1"/>
          </p:nvPr>
        </p:nvSpPr>
        <p:spPr>
          <a:xfrm>
            <a:off x="184205" y="1600201"/>
            <a:ext cx="4311595" cy="2044824"/>
          </a:xfrm>
        </p:spPr>
        <p:txBody>
          <a:bodyPr/>
          <a:lstStyle/>
          <a:p>
            <a:r>
              <a:rPr lang="ja-JP" altLang="ja-JP" b="1" dirty="0"/>
              <a:t>基本的</a:t>
            </a:r>
            <a:r>
              <a:rPr lang="ja-JP" altLang="ja-JP" b="1" dirty="0" smtClean="0"/>
              <a:t>モラル</a:t>
            </a:r>
            <a:endParaRPr lang="en-US" altLang="ja-JP" dirty="0" smtClean="0"/>
          </a:p>
          <a:p>
            <a:pPr marL="0" indent="0">
              <a:buNone/>
            </a:pPr>
            <a:endParaRPr lang="en-US" altLang="ja-JP" dirty="0" smtClean="0"/>
          </a:p>
          <a:p>
            <a:pPr marL="0" indent="0">
              <a:buNone/>
            </a:pPr>
            <a:r>
              <a:rPr lang="ja-JP" altLang="ja-JP" dirty="0" smtClean="0"/>
              <a:t>モラル</a:t>
            </a:r>
            <a:r>
              <a:rPr lang="ja-JP" altLang="ja-JP" dirty="0"/>
              <a:t>は自分のためになり</a:t>
            </a:r>
            <a:r>
              <a:rPr lang="ja-JP" altLang="ja-JP" dirty="0" smtClean="0"/>
              <a:t>、</a:t>
            </a:r>
            <a:endParaRPr lang="ja-JP" altLang="ja-JP" dirty="0"/>
          </a:p>
        </p:txBody>
      </p:sp>
      <p:sp>
        <p:nvSpPr>
          <p:cNvPr id="4" name="コンテンツ プレースホルダー 3"/>
          <p:cNvSpPr>
            <a:spLocks noGrp="1"/>
          </p:cNvSpPr>
          <p:nvPr>
            <p:ph sz="half" idx="2"/>
          </p:nvPr>
        </p:nvSpPr>
        <p:spPr>
          <a:xfrm>
            <a:off x="4648200" y="1600200"/>
            <a:ext cx="4038600" cy="2044825"/>
          </a:xfrm>
        </p:spPr>
        <p:txBody>
          <a:bodyPr/>
          <a:lstStyle/>
          <a:p>
            <a:r>
              <a:rPr lang="ja-JP" altLang="ja-JP" b="1" dirty="0"/>
              <a:t>企業</a:t>
            </a:r>
            <a:r>
              <a:rPr lang="ja-JP" altLang="ja-JP" b="1" dirty="0" smtClean="0"/>
              <a:t>倫理</a:t>
            </a:r>
            <a:endParaRPr lang="en-US" altLang="ja-JP" b="1" dirty="0" smtClean="0"/>
          </a:p>
          <a:p>
            <a:pPr marL="0" indent="0">
              <a:buNone/>
            </a:pPr>
            <a:endParaRPr lang="en-US" altLang="ja-JP" dirty="0" smtClean="0"/>
          </a:p>
          <a:p>
            <a:pPr marL="0" indent="0">
              <a:buNone/>
            </a:pPr>
            <a:r>
              <a:rPr lang="ja-JP" altLang="ja-JP" dirty="0" smtClean="0"/>
              <a:t>企業</a:t>
            </a:r>
            <a:r>
              <a:rPr lang="ja-JP" altLang="ja-JP" dirty="0"/>
              <a:t>倫理を守ることは企業自身のためになります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71E8BBDC-E503-47D1-8A14-45870D10448E}" type="slidenum">
              <a:rPr kumimoji="1" lang="ja-JP" altLang="en-US" smtClean="0"/>
              <a:pPr/>
              <a:t>56</a:t>
            </a:fld>
            <a:endParaRPr kumimoji="1" lang="ja-JP" altLang="en-US"/>
          </a:p>
        </p:txBody>
      </p:sp>
    </p:spTree>
    <p:extLst>
      <p:ext uri="{BB962C8B-B14F-4D97-AF65-F5344CB8AC3E}">
        <p14:creationId xmlns:p14="http://schemas.microsoft.com/office/powerpoint/2010/main" val="36754055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sz="2800" b="1" dirty="0" smtClean="0"/>
              <a:t>『人に親切にする』</a:t>
            </a:r>
            <a:r>
              <a:rPr lang="ja-JP" altLang="en-US" sz="2800" b="1" dirty="0" smtClean="0"/>
              <a:t>　</a:t>
            </a:r>
            <a:r>
              <a:rPr lang="ja-JP" altLang="ja-JP" sz="2800" dirty="0" smtClean="0"/>
              <a:t>消費者本</a:t>
            </a:r>
            <a:r>
              <a:rPr lang="ja-JP" altLang="ja-JP" sz="2800" dirty="0"/>
              <a:t>位、</a:t>
            </a:r>
            <a:r>
              <a:rPr lang="en-US" altLang="ja-JP" sz="2800" dirty="0" smtClean="0"/>
              <a:t>CS(Customer Satisfaction</a:t>
            </a:r>
            <a:r>
              <a:rPr lang="ja-JP" altLang="ja-JP" sz="2800" dirty="0" err="1" smtClean="0"/>
              <a:t>、</a:t>
            </a:r>
            <a:r>
              <a:rPr lang="ja-JP" altLang="ja-JP" sz="2800" dirty="0" smtClean="0"/>
              <a:t>顧客満足</a:t>
            </a:r>
            <a:r>
              <a:rPr lang="en-US" altLang="ja-JP" sz="2800" dirty="0" smtClean="0"/>
              <a:t>) </a:t>
            </a:r>
            <a:endParaRPr lang="ja-JP" altLang="ja-JP" sz="2800" dirty="0"/>
          </a:p>
        </p:txBody>
      </p:sp>
      <p:sp>
        <p:nvSpPr>
          <p:cNvPr id="3" name="コンテンツ プレースホルダー 2"/>
          <p:cNvSpPr>
            <a:spLocks noGrp="1"/>
          </p:cNvSpPr>
          <p:nvPr>
            <p:ph idx="1"/>
          </p:nvPr>
        </p:nvSpPr>
        <p:spPr>
          <a:xfrm>
            <a:off x="827584" y="1268760"/>
            <a:ext cx="7884368" cy="5054617"/>
          </a:xfrm>
        </p:spPr>
        <p:txBody>
          <a:bodyPr>
            <a:normAutofit fontScale="25000" lnSpcReduction="20000"/>
          </a:bodyPr>
          <a:lstStyle/>
          <a:p>
            <a:r>
              <a:rPr lang="ja-JP" altLang="ja-JP" sz="9600" dirty="0"/>
              <a:t>航空会社を考えれば、顧客への</a:t>
            </a:r>
            <a:r>
              <a:rPr lang="ja-JP" altLang="ja-JP" sz="9600" dirty="0">
                <a:solidFill>
                  <a:srgbClr val="00B050"/>
                </a:solidFill>
              </a:rPr>
              <a:t>親切</a:t>
            </a:r>
            <a:r>
              <a:rPr lang="ja-JP" altLang="ja-JP" sz="9600" dirty="0"/>
              <a:t>の価値がわかる。</a:t>
            </a:r>
          </a:p>
          <a:p>
            <a:pPr marL="0" indent="0">
              <a:buNone/>
            </a:pPr>
            <a:endParaRPr lang="en-US" altLang="ja-JP" sz="9600" b="1" dirty="0" smtClean="0"/>
          </a:p>
          <a:p>
            <a:pPr marL="0" indent="0">
              <a:buNone/>
            </a:pPr>
            <a:endParaRPr lang="en-US" altLang="ja-JP" sz="9600" b="1" dirty="0" smtClean="0"/>
          </a:p>
          <a:p>
            <a:pPr marL="0" indent="0">
              <a:buNone/>
            </a:pPr>
            <a:r>
              <a:rPr lang="en-US" altLang="ja-JP" sz="9600" b="1" dirty="0" smtClean="0"/>
              <a:t>【</a:t>
            </a:r>
            <a:r>
              <a:rPr lang="ja-JP" altLang="en-US" sz="9600" b="1" dirty="0"/>
              <a:t>企業</a:t>
            </a:r>
            <a:r>
              <a:rPr lang="en-US" altLang="ja-JP" sz="9600" b="1" dirty="0" smtClean="0"/>
              <a:t>】</a:t>
            </a:r>
            <a:r>
              <a:rPr lang="ja-JP" altLang="ja-JP" sz="9600" dirty="0" smtClean="0"/>
              <a:t>株式</a:t>
            </a:r>
            <a:r>
              <a:rPr lang="ja-JP" altLang="ja-JP" sz="9600" dirty="0"/>
              <a:t>会社ねぎし</a:t>
            </a:r>
            <a:r>
              <a:rPr lang="ja-JP" altLang="ja-JP" sz="9600" dirty="0" smtClean="0"/>
              <a:t>フード</a:t>
            </a:r>
            <a:r>
              <a:rPr lang="ja-JP" altLang="en-US" sz="9600" dirty="0" smtClean="0"/>
              <a:t>：</a:t>
            </a:r>
            <a:endParaRPr lang="en-US" altLang="ja-JP" sz="9600" dirty="0" smtClean="0"/>
          </a:p>
          <a:p>
            <a:pPr marL="0" indent="0">
              <a:buNone/>
            </a:pPr>
            <a:endParaRPr lang="en-US" altLang="ja-JP" sz="9600" dirty="0"/>
          </a:p>
          <a:p>
            <a:pPr marL="0" indent="0">
              <a:buNone/>
            </a:pPr>
            <a:endParaRPr lang="en-US" altLang="ja-JP" sz="9600" dirty="0" smtClean="0"/>
          </a:p>
          <a:p>
            <a:pPr marL="0" indent="0">
              <a:buNone/>
            </a:pPr>
            <a:r>
              <a:rPr lang="en-US" altLang="ja-JP" sz="9600" dirty="0" smtClean="0">
                <a:solidFill>
                  <a:srgbClr val="00B050"/>
                </a:solidFill>
              </a:rPr>
              <a:t>『</a:t>
            </a:r>
            <a:r>
              <a:rPr lang="ja-JP" altLang="ja-JP" sz="9600" dirty="0" smtClean="0">
                <a:solidFill>
                  <a:srgbClr val="00B050"/>
                </a:solidFill>
              </a:rPr>
              <a:t>親切</a:t>
            </a:r>
            <a:r>
              <a:rPr lang="en-US" altLang="ja-JP" sz="9600" dirty="0" smtClean="0">
                <a:solidFill>
                  <a:srgbClr val="00B050"/>
                </a:solidFill>
              </a:rPr>
              <a:t>』</a:t>
            </a:r>
            <a:r>
              <a:rPr lang="ja-JP" altLang="ja-JP" sz="9600" dirty="0" smtClean="0"/>
              <a:t>が</a:t>
            </a:r>
            <a:r>
              <a:rPr lang="ja-JP" altLang="ja-JP" sz="9600" dirty="0"/>
              <a:t>企業文化</a:t>
            </a:r>
            <a:r>
              <a:rPr lang="ja-JP" altLang="ja-JP" sz="9600" dirty="0" smtClean="0">
                <a:solidFill>
                  <a:srgbClr val="00B050"/>
                </a:solidFill>
              </a:rPr>
              <a:t>。</a:t>
            </a:r>
            <a:endParaRPr lang="en-US" altLang="ja-JP" sz="9600" dirty="0" smtClean="0">
              <a:solidFill>
                <a:srgbClr val="00B050"/>
              </a:solidFill>
            </a:endParaRPr>
          </a:p>
          <a:p>
            <a:pPr marL="0" indent="0">
              <a:buNone/>
            </a:pPr>
            <a:endParaRPr lang="en-US" altLang="ja-JP" sz="9600" dirty="0" smtClean="0"/>
          </a:p>
          <a:p>
            <a:pPr marL="0" indent="0">
              <a:buNone/>
            </a:pPr>
            <a:r>
              <a:rPr lang="ja-JP" altLang="ja-JP" sz="9600" dirty="0" smtClean="0"/>
              <a:t>「</a:t>
            </a:r>
            <a:r>
              <a:rPr lang="ja-JP" altLang="ja-JP" sz="9600" dirty="0"/>
              <a:t>本日輝いていたスタッフの名前をご記入</a:t>
            </a:r>
            <a:r>
              <a:rPr lang="ja-JP" altLang="ja-JP" sz="9600" dirty="0" smtClean="0"/>
              <a:t>下さい」</a:t>
            </a:r>
            <a:r>
              <a:rPr lang="ja-JP" altLang="ja-JP" sz="9600" dirty="0"/>
              <a:t>のアンケートに</a:t>
            </a:r>
            <a:r>
              <a:rPr lang="ja-JP" altLang="ja-JP" sz="9600" dirty="0" smtClean="0"/>
              <a:t>、名前</a:t>
            </a:r>
            <a:r>
              <a:rPr lang="ja-JP" altLang="ja-JP" sz="9600" dirty="0"/>
              <a:t>が書かれたスタッフに</a:t>
            </a:r>
            <a:r>
              <a:rPr lang="ja-JP" altLang="ja-JP" sz="9600" dirty="0">
                <a:solidFill>
                  <a:srgbClr val="00B050"/>
                </a:solidFill>
              </a:rPr>
              <a:t>『親切賞』</a:t>
            </a:r>
            <a:r>
              <a:rPr lang="ja-JP" altLang="ja-JP" sz="9600" dirty="0"/>
              <a:t>を与える</a:t>
            </a:r>
            <a:r>
              <a:rPr lang="ja-JP" altLang="ja-JP" sz="9600" dirty="0" smtClean="0"/>
              <a:t>。</a:t>
            </a:r>
            <a:endParaRPr lang="en-US" altLang="ja-JP" sz="9600" dirty="0" smtClean="0"/>
          </a:p>
          <a:p>
            <a:pPr marL="0" indent="0">
              <a:buNone/>
            </a:pPr>
            <a:endParaRPr lang="ja-JP" altLang="ja-JP" sz="9600" dirty="0"/>
          </a:p>
          <a:p>
            <a:r>
              <a:rPr lang="en-US" altLang="ja-JP" sz="2800" dirty="0"/>
              <a:t>	 	 </a:t>
            </a:r>
            <a:endParaRPr lang="ja-JP" altLang="ja-JP" sz="2800" dirty="0"/>
          </a:p>
          <a:p>
            <a:endParaRPr lang="en-US" altLang="ja-JP" sz="13500" dirty="0" smtClean="0"/>
          </a:p>
          <a:p>
            <a:endParaRPr lang="en-US" altLang="ja-JP" dirty="0"/>
          </a:p>
          <a:p>
            <a:pPr marL="0" indent="0">
              <a:buNone/>
            </a:pPr>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71E8BBDC-E503-47D1-8A14-45870D10448E}" type="slidenum">
              <a:rPr kumimoji="1" lang="ja-JP" altLang="en-US" smtClean="0"/>
              <a:pPr/>
              <a:t>57</a:t>
            </a:fld>
            <a:endParaRPr kumimoji="1" lang="ja-JP" altLang="en-US"/>
          </a:p>
        </p:txBody>
      </p:sp>
    </p:spTree>
    <p:extLst>
      <p:ext uri="{BB962C8B-B14F-4D97-AF65-F5344CB8AC3E}">
        <p14:creationId xmlns:p14="http://schemas.microsoft.com/office/powerpoint/2010/main" val="1597364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sz="2800" b="1" dirty="0"/>
              <a:t>『嘘をつかない</a:t>
            </a:r>
            <a:r>
              <a:rPr lang="ja-JP" altLang="ja-JP" sz="2800" b="1" dirty="0" smtClean="0"/>
              <a:t>』</a:t>
            </a:r>
            <a:r>
              <a:rPr lang="ja-JP" altLang="ja-JP" sz="2800" dirty="0" smtClean="0"/>
              <a:t>・・・・・製品の正しい説明、商品についての情報公開</a:t>
            </a:r>
            <a:endParaRPr lang="ja-JP" altLang="ja-JP" sz="2800" dirty="0"/>
          </a:p>
        </p:txBody>
      </p:sp>
      <p:sp>
        <p:nvSpPr>
          <p:cNvPr id="3" name="コンテンツ プレースホルダー 2"/>
          <p:cNvSpPr>
            <a:spLocks noGrp="1"/>
          </p:cNvSpPr>
          <p:nvPr>
            <p:ph idx="1"/>
          </p:nvPr>
        </p:nvSpPr>
        <p:spPr>
          <a:xfrm>
            <a:off x="547944" y="908720"/>
            <a:ext cx="8596056" cy="5384305"/>
          </a:xfrm>
        </p:spPr>
        <p:txBody>
          <a:bodyPr>
            <a:normAutofit fontScale="25000" lnSpcReduction="20000"/>
          </a:bodyPr>
          <a:lstStyle/>
          <a:p>
            <a:pPr marL="0" indent="0">
              <a:buNone/>
            </a:pPr>
            <a:endParaRPr lang="ja-JP" altLang="ja-JP" sz="9600" dirty="0"/>
          </a:p>
          <a:p>
            <a:endParaRPr lang="en-US" altLang="ja-JP" sz="9600" b="1" dirty="0" smtClean="0"/>
          </a:p>
          <a:p>
            <a:r>
              <a:rPr lang="en-US" altLang="ja-JP" sz="9600" b="1" dirty="0" smtClean="0"/>
              <a:t>【</a:t>
            </a:r>
            <a:r>
              <a:rPr lang="ja-JP" altLang="en-US" sz="9600" b="1" dirty="0"/>
              <a:t>企業</a:t>
            </a:r>
            <a:r>
              <a:rPr lang="en-US" altLang="ja-JP" sz="9600" b="1" dirty="0" smtClean="0"/>
              <a:t>】</a:t>
            </a:r>
            <a:r>
              <a:rPr lang="ja-JP" altLang="ja-JP" sz="9600" dirty="0" smtClean="0"/>
              <a:t>倉敷市</a:t>
            </a:r>
            <a:r>
              <a:rPr lang="ja-JP" altLang="ja-JP" sz="9600" dirty="0"/>
              <a:t>のチェーンストア　</a:t>
            </a:r>
            <a:r>
              <a:rPr lang="ja-JP" altLang="ja-JP" sz="9600" dirty="0" smtClean="0"/>
              <a:t>ニシナ</a:t>
            </a:r>
            <a:endParaRPr lang="en-US" altLang="ja-JP" sz="9600" dirty="0" smtClean="0"/>
          </a:p>
          <a:p>
            <a:pPr marL="0" indent="0">
              <a:buNone/>
            </a:pPr>
            <a:endParaRPr lang="en-US" altLang="ja-JP" sz="9600" dirty="0"/>
          </a:p>
          <a:p>
            <a:pPr marL="0" indent="0">
              <a:buNone/>
            </a:pPr>
            <a:endParaRPr lang="en-US" altLang="ja-JP" sz="9600" dirty="0" smtClean="0"/>
          </a:p>
          <a:p>
            <a:pPr marL="0" indent="0">
              <a:buNone/>
            </a:pPr>
            <a:endParaRPr lang="en-US" altLang="ja-JP" sz="9600" dirty="0"/>
          </a:p>
          <a:p>
            <a:pPr marL="0" indent="0">
              <a:buNone/>
            </a:pPr>
            <a:r>
              <a:rPr lang="ja-JP" altLang="en-US" sz="9600" dirty="0" smtClean="0"/>
              <a:t>　　</a:t>
            </a:r>
            <a:r>
              <a:rPr lang="ja-JP" altLang="ja-JP" sz="9600" dirty="0" smtClean="0">
                <a:solidFill>
                  <a:srgbClr val="0070C0"/>
                </a:solidFill>
              </a:rPr>
              <a:t>正直</a:t>
            </a:r>
            <a:r>
              <a:rPr lang="ja-JP" altLang="ja-JP" sz="9600" dirty="0">
                <a:solidFill>
                  <a:srgbClr val="0070C0"/>
                </a:solidFill>
              </a:rPr>
              <a:t>で嘘をつかない</a:t>
            </a:r>
            <a:r>
              <a:rPr lang="ja-JP" altLang="ja-JP" sz="9600" dirty="0"/>
              <a:t>・・</a:t>
            </a:r>
            <a:r>
              <a:rPr lang="ja-JP" altLang="ja-JP" sz="9600" dirty="0">
                <a:solidFill>
                  <a:srgbClr val="0070C0"/>
                </a:solidFill>
              </a:rPr>
              <a:t>正直を旨</a:t>
            </a:r>
            <a:r>
              <a:rPr lang="ja-JP" altLang="ja-JP" sz="9600" dirty="0"/>
              <a:t>とし、薄利多売を</a:t>
            </a:r>
            <a:r>
              <a:rPr lang="ja-JP" altLang="ja-JP" sz="9600" dirty="0" smtClean="0"/>
              <a:t>掲げる</a:t>
            </a:r>
            <a:endParaRPr lang="en-US" altLang="ja-JP" sz="9600" dirty="0" smtClean="0"/>
          </a:p>
          <a:p>
            <a:pPr marL="0" indent="0">
              <a:buNone/>
            </a:pPr>
            <a:endParaRPr lang="ja-JP" altLang="ja-JP" sz="9600" dirty="0"/>
          </a:p>
          <a:p>
            <a:pPr marL="0" indent="0">
              <a:buNone/>
            </a:pPr>
            <a:r>
              <a:rPr lang="ja-JP" altLang="en-US" sz="9600" dirty="0" smtClean="0"/>
              <a:t>　　</a:t>
            </a:r>
            <a:r>
              <a:rPr lang="ja-JP" altLang="ja-JP" sz="9600" dirty="0" smtClean="0"/>
              <a:t>誠心</a:t>
            </a:r>
            <a:r>
              <a:rPr lang="ja-JP" altLang="ja-JP" sz="9600" dirty="0"/>
              <a:t>誠意に立脚して、地域社会の生活文化の向上に寄与</a:t>
            </a:r>
            <a:r>
              <a:rPr lang="ja-JP" altLang="ja-JP" sz="9600" dirty="0" smtClean="0"/>
              <a:t>し</a:t>
            </a:r>
            <a:endParaRPr lang="en-US" altLang="ja-JP" sz="9600" dirty="0" smtClean="0"/>
          </a:p>
          <a:p>
            <a:pPr marL="0" indent="0">
              <a:buNone/>
            </a:pPr>
            <a:r>
              <a:rPr lang="ja-JP" altLang="en-US" sz="9600" dirty="0"/>
              <a:t>　</a:t>
            </a:r>
            <a:r>
              <a:rPr lang="ja-JP" altLang="en-US" sz="9600" dirty="0" smtClean="0"/>
              <a:t>　</a:t>
            </a:r>
            <a:r>
              <a:rPr lang="ja-JP" altLang="ja-JP" sz="9600" dirty="0" err="1" smtClean="0"/>
              <a:t>つつ</a:t>
            </a:r>
            <a:r>
              <a:rPr lang="ja-JP" altLang="ja-JP" sz="9600" dirty="0"/>
              <a:t>企業利益の増大を図り社員の福祉の向上を図る</a:t>
            </a:r>
            <a:r>
              <a:rPr lang="ja-JP" altLang="ja-JP" sz="9600" dirty="0" smtClean="0"/>
              <a:t>。</a:t>
            </a:r>
            <a:endParaRPr lang="en-US" altLang="ja-JP" sz="9600" dirty="0" smtClean="0"/>
          </a:p>
          <a:p>
            <a:pPr marL="0" indent="0">
              <a:buNone/>
            </a:pPr>
            <a:r>
              <a:rPr lang="ja-JP" altLang="en-US" sz="9600" dirty="0"/>
              <a:t>　</a:t>
            </a:r>
            <a:r>
              <a:rPr lang="ja-JP" altLang="en-US" sz="9600" dirty="0" smtClean="0"/>
              <a:t>　</a:t>
            </a:r>
            <a:r>
              <a:rPr lang="ja-JP" altLang="ja-JP" sz="9600" dirty="0" smtClean="0"/>
              <a:t>「</a:t>
            </a:r>
            <a:r>
              <a:rPr lang="ja-JP" altLang="ja-JP" sz="9600" dirty="0"/>
              <a:t>当たり前」を積み重ねて「信用」が生まれる</a:t>
            </a:r>
          </a:p>
          <a:p>
            <a:endParaRPr lang="en-US" altLang="ja-JP" sz="11200" dirty="0" smtClean="0"/>
          </a:p>
          <a:p>
            <a:endParaRPr lang="en-US" altLang="ja-JP" dirty="0"/>
          </a:p>
          <a:p>
            <a:pPr marL="0" indent="0">
              <a:buNone/>
            </a:pPr>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71E8BBDC-E503-47D1-8A14-45870D10448E}" type="slidenum">
              <a:rPr kumimoji="1" lang="ja-JP" altLang="en-US" smtClean="0"/>
              <a:pPr/>
              <a:t>58</a:t>
            </a:fld>
            <a:endParaRPr kumimoji="1" lang="ja-JP" altLang="en-US"/>
          </a:p>
        </p:txBody>
      </p:sp>
    </p:spTree>
    <p:extLst>
      <p:ext uri="{BB962C8B-B14F-4D97-AF65-F5344CB8AC3E}">
        <p14:creationId xmlns:p14="http://schemas.microsoft.com/office/powerpoint/2010/main" val="24703834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sz="2800" b="1" dirty="0"/>
              <a:t>『法を破らない』</a:t>
            </a:r>
            <a:r>
              <a:rPr lang="ja-JP" altLang="ja-JP" sz="2800" dirty="0"/>
              <a:t>・・・・企業コンプライアンス（法令遵守）</a:t>
            </a:r>
          </a:p>
        </p:txBody>
      </p:sp>
      <p:sp>
        <p:nvSpPr>
          <p:cNvPr id="3" name="コンテンツ プレースホルダー 2"/>
          <p:cNvSpPr>
            <a:spLocks noGrp="1"/>
          </p:cNvSpPr>
          <p:nvPr>
            <p:ph idx="1"/>
          </p:nvPr>
        </p:nvSpPr>
        <p:spPr>
          <a:xfrm>
            <a:off x="467544" y="908720"/>
            <a:ext cx="9073007" cy="5054617"/>
          </a:xfrm>
        </p:spPr>
        <p:txBody>
          <a:bodyPr>
            <a:normAutofit fontScale="25000" lnSpcReduction="20000"/>
          </a:bodyPr>
          <a:lstStyle/>
          <a:p>
            <a:pPr marL="0" indent="0">
              <a:buNone/>
            </a:pPr>
            <a:endParaRPr lang="ja-JP" altLang="ja-JP" sz="9600" dirty="0"/>
          </a:p>
          <a:p>
            <a:pPr marL="0" indent="0">
              <a:buNone/>
            </a:pPr>
            <a:r>
              <a:rPr lang="ja-JP" altLang="en-US" sz="9600" dirty="0" smtClean="0"/>
              <a:t>富士ゼロックス</a:t>
            </a:r>
            <a:r>
              <a:rPr lang="ja-JP" altLang="en-US" sz="9600" dirty="0"/>
              <a:t>　</a:t>
            </a:r>
            <a:endParaRPr lang="en-US" altLang="ja-JP" sz="9600" dirty="0" smtClean="0"/>
          </a:p>
          <a:p>
            <a:pPr marL="0" indent="0">
              <a:buNone/>
            </a:pPr>
            <a:r>
              <a:rPr lang="ja-JP" altLang="en-US" sz="9600" dirty="0" smtClean="0"/>
              <a:t>　　「</a:t>
            </a:r>
            <a:r>
              <a:rPr lang="ja-JP" altLang="en-US" sz="9600" dirty="0">
                <a:solidFill>
                  <a:srgbClr val="7030A0"/>
                </a:solidFill>
              </a:rPr>
              <a:t>法令を遵守</a:t>
            </a:r>
            <a:r>
              <a:rPr lang="ja-JP" altLang="en-US" sz="9600" dirty="0"/>
              <a:t>し、フェアで誠実な事業活動を行うことは、</a:t>
            </a:r>
            <a:r>
              <a:rPr lang="ja-JP" altLang="en-US" sz="9600" dirty="0" smtClean="0"/>
              <a:t>当社</a:t>
            </a:r>
            <a:endParaRPr lang="en-US" altLang="ja-JP" sz="9600" dirty="0" smtClean="0"/>
          </a:p>
          <a:p>
            <a:pPr marL="0" indent="0">
              <a:buNone/>
            </a:pPr>
            <a:r>
              <a:rPr lang="ja-JP" altLang="en-US" sz="9600" dirty="0" smtClean="0"/>
              <a:t>　　が</a:t>
            </a:r>
            <a:r>
              <a:rPr lang="ja-JP" altLang="en-US" sz="9600" dirty="0"/>
              <a:t>大切にする基本的な価値観の一つです。</a:t>
            </a:r>
            <a:r>
              <a:rPr lang="ja-JP" altLang="en-US" sz="9600" dirty="0" smtClean="0"/>
              <a:t>」</a:t>
            </a:r>
            <a:endParaRPr lang="en-US" altLang="ja-JP" sz="9600" dirty="0" smtClean="0"/>
          </a:p>
          <a:p>
            <a:pPr marL="0" indent="0">
              <a:buNone/>
            </a:pPr>
            <a:r>
              <a:rPr lang="ja-JP" altLang="en-US" sz="9600" dirty="0" smtClean="0"/>
              <a:t>　</a:t>
            </a:r>
            <a:endParaRPr lang="en-US" altLang="ja-JP" sz="9600" dirty="0" smtClean="0"/>
          </a:p>
          <a:p>
            <a:pPr marL="0" indent="0">
              <a:buNone/>
            </a:pPr>
            <a:endParaRPr lang="en-US" altLang="ja-JP" sz="9600" dirty="0" smtClean="0"/>
          </a:p>
          <a:p>
            <a:pPr marL="0" indent="0">
              <a:buNone/>
            </a:pPr>
            <a:endParaRPr lang="en-US" altLang="ja-JP" sz="9600" dirty="0"/>
          </a:p>
          <a:p>
            <a:pPr marL="0" indent="0">
              <a:buNone/>
            </a:pPr>
            <a:r>
              <a:rPr lang="ja-JP" altLang="en-US" sz="9600" dirty="0" smtClean="0"/>
              <a:t>トヨタ</a:t>
            </a:r>
            <a:r>
              <a:rPr lang="ja-JP" altLang="en-US" sz="9600" dirty="0"/>
              <a:t>　</a:t>
            </a:r>
            <a:endParaRPr lang="en-US" altLang="ja-JP" sz="9600" dirty="0"/>
          </a:p>
          <a:p>
            <a:pPr marL="0" indent="0">
              <a:buNone/>
            </a:pPr>
            <a:r>
              <a:rPr lang="ja-JP" altLang="en-US" sz="9600" dirty="0"/>
              <a:t>　　</a:t>
            </a:r>
            <a:r>
              <a:rPr lang="ja-JP" altLang="en-US" sz="9600" dirty="0" smtClean="0"/>
              <a:t>「</a:t>
            </a:r>
            <a:r>
              <a:rPr lang="ja-JP" altLang="en-US" sz="9600" dirty="0">
                <a:solidFill>
                  <a:srgbClr val="7030A0"/>
                </a:solidFill>
              </a:rPr>
              <a:t>内外の法およびその精神を遵守</a:t>
            </a:r>
            <a:r>
              <a:rPr lang="ja-JP" altLang="en-US" sz="9600" dirty="0"/>
              <a:t>し、オープンでフェア</a:t>
            </a:r>
            <a:r>
              <a:rPr lang="ja-JP" altLang="en-US" sz="9600" dirty="0" smtClean="0"/>
              <a:t>な</a:t>
            </a:r>
            <a:endParaRPr lang="en-US" altLang="ja-JP" sz="9600" dirty="0" smtClean="0"/>
          </a:p>
          <a:p>
            <a:pPr marL="0" indent="0">
              <a:buNone/>
            </a:pPr>
            <a:r>
              <a:rPr lang="ja-JP" altLang="en-US" sz="9600" dirty="0" smtClean="0"/>
              <a:t>　　　企業活動を通じて</a:t>
            </a:r>
            <a:r>
              <a:rPr lang="ja-JP" altLang="en-US" sz="9600" dirty="0"/>
              <a:t>、国際社会から信頼</a:t>
            </a:r>
            <a:r>
              <a:rPr lang="ja-JP" altLang="en-US" sz="9600" dirty="0" smtClean="0"/>
              <a:t>される</a:t>
            </a:r>
            <a:endParaRPr lang="en-US" altLang="ja-JP" sz="9600" dirty="0" smtClean="0"/>
          </a:p>
          <a:p>
            <a:pPr marL="0" indent="0">
              <a:buNone/>
            </a:pPr>
            <a:r>
              <a:rPr lang="ja-JP" altLang="en-US" sz="9600" dirty="0"/>
              <a:t>　</a:t>
            </a:r>
            <a:r>
              <a:rPr lang="ja-JP" altLang="en-US" sz="9600" dirty="0" smtClean="0"/>
              <a:t>　　企業</a:t>
            </a:r>
            <a:r>
              <a:rPr lang="ja-JP" altLang="en-US" sz="9600" dirty="0"/>
              <a:t>市民を</a:t>
            </a:r>
            <a:r>
              <a:rPr lang="ja-JP" altLang="en-US" sz="9600" dirty="0" smtClean="0"/>
              <a:t>めざす」・・企業理念</a:t>
            </a:r>
            <a:endParaRPr lang="en-US" altLang="ja-JP" sz="9600" dirty="0"/>
          </a:p>
          <a:p>
            <a:pPr marL="0" indent="0">
              <a:buNone/>
            </a:pPr>
            <a:endParaRPr lang="ja-JP" altLang="en-US" sz="9600" dirty="0"/>
          </a:p>
          <a:p>
            <a:endParaRPr lang="ja-JP" altLang="en-US" sz="9600" dirty="0"/>
          </a:p>
          <a:p>
            <a:pPr marL="0" indent="0">
              <a:buNone/>
            </a:pPr>
            <a:r>
              <a:rPr lang="ja-JP" altLang="en-US" sz="9600" dirty="0"/>
              <a:t>　</a:t>
            </a:r>
          </a:p>
          <a:p>
            <a:endParaRPr lang="ja-JP" altLang="en-US" sz="9600" dirty="0"/>
          </a:p>
          <a:p>
            <a:endParaRPr lang="ja-JP" altLang="en-US" sz="9600" dirty="0"/>
          </a:p>
          <a:p>
            <a:endParaRPr lang="en-US" altLang="ja-JP" dirty="0"/>
          </a:p>
          <a:p>
            <a:pPr marL="0" indent="0">
              <a:buNone/>
            </a:pPr>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71E8BBDC-E503-47D1-8A14-45870D10448E}" type="slidenum">
              <a:rPr kumimoji="1" lang="ja-JP" altLang="en-US" smtClean="0"/>
              <a:pPr/>
              <a:t>59</a:t>
            </a:fld>
            <a:endParaRPr kumimoji="1" lang="ja-JP" altLang="en-US"/>
          </a:p>
        </p:txBody>
      </p:sp>
    </p:spTree>
    <p:extLst>
      <p:ext uri="{BB962C8B-B14F-4D97-AF65-F5344CB8AC3E}">
        <p14:creationId xmlns:p14="http://schemas.microsoft.com/office/powerpoint/2010/main" val="149989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428625" y="71438"/>
            <a:ext cx="7429500" cy="642937"/>
          </a:xfrm>
        </p:spPr>
        <p:txBody>
          <a:bodyPr>
            <a:normAutofit fontScale="90000"/>
          </a:bodyPr>
          <a:lstStyle/>
          <a:p>
            <a:r>
              <a:rPr lang="ja-JP" altLang="en-US" smtClean="0"/>
              <a:t>数学受験と転職</a:t>
            </a:r>
          </a:p>
        </p:txBody>
      </p:sp>
      <p:sp>
        <p:nvSpPr>
          <p:cNvPr id="5" name="スライド番号プレースホルダ 4"/>
          <p:cNvSpPr>
            <a:spLocks noGrp="1"/>
          </p:cNvSpPr>
          <p:nvPr>
            <p:ph type="sldNum" sz="quarter" idx="10"/>
          </p:nvPr>
        </p:nvSpPr>
        <p:spPr/>
        <p:txBody>
          <a:bodyPr/>
          <a:lstStyle/>
          <a:p>
            <a:pPr>
              <a:defRPr/>
            </a:pPr>
            <a:fld id="{1B129414-C58D-4936-B719-4A0D3DF6F672}" type="slidenum">
              <a:rPr lang="en-US" altLang="ja-JP" smtClean="0"/>
              <a:pPr>
                <a:defRPr/>
              </a:pPr>
              <a:t>6</a:t>
            </a:fld>
            <a:endParaRPr lang="en-US" altLang="ja-JP" dirty="0"/>
          </a:p>
        </p:txBody>
      </p:sp>
      <p:graphicFrame>
        <p:nvGraphicFramePr>
          <p:cNvPr id="6" name="グラフ 5"/>
          <p:cNvGraphicFramePr/>
          <p:nvPr/>
        </p:nvGraphicFramePr>
        <p:xfrm>
          <a:off x="1403648" y="1412776"/>
          <a:ext cx="6336704"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6357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タイトル 1"/>
          <p:cNvSpPr>
            <a:spLocks noGrp="1"/>
          </p:cNvSpPr>
          <p:nvPr>
            <p:ph type="title"/>
          </p:nvPr>
        </p:nvSpPr>
        <p:spPr>
          <a:xfrm>
            <a:off x="0" y="58738"/>
            <a:ext cx="7699375" cy="642937"/>
          </a:xfrm>
        </p:spPr>
        <p:txBody>
          <a:bodyPr/>
          <a:lstStyle/>
          <a:p>
            <a:r>
              <a:rPr lang="ja-JP" altLang="en-US" sz="2400" b="1" dirty="0" smtClean="0"/>
              <a:t>　</a:t>
            </a:r>
            <a:r>
              <a:rPr lang="ja-JP" altLang="ja-JP" sz="2400" b="1" dirty="0" smtClean="0"/>
              <a:t>『勉強をする』</a:t>
            </a:r>
            <a:endParaRPr lang="ja-JP" altLang="en-US" dirty="0" smtClean="0"/>
          </a:p>
        </p:txBody>
      </p:sp>
      <p:sp>
        <p:nvSpPr>
          <p:cNvPr id="88067"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9938E48-61AD-471D-A92B-8591282C99D4}" type="slidenum">
              <a:rPr lang="en-US" altLang="ja-JP">
                <a:solidFill>
                  <a:schemeClr val="bg1"/>
                </a:solidFill>
              </a:rPr>
              <a:pPr/>
              <a:t>60</a:t>
            </a:fld>
            <a:endParaRPr lang="en-US" altLang="ja-JP">
              <a:solidFill>
                <a:schemeClr val="bg1"/>
              </a:solidFill>
            </a:endParaRPr>
          </a:p>
        </p:txBody>
      </p:sp>
      <p:sp>
        <p:nvSpPr>
          <p:cNvPr id="10" name="コンテンツ プレースホルダー 3"/>
          <p:cNvSpPr txBox="1">
            <a:spLocks/>
          </p:cNvSpPr>
          <p:nvPr/>
        </p:nvSpPr>
        <p:spPr>
          <a:xfrm>
            <a:off x="395288" y="1341438"/>
            <a:ext cx="6697662" cy="204470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endParaRPr lang="ja-JP" altLang="ja-JP" sz="2000" dirty="0"/>
          </a:p>
          <a:p>
            <a:pPr marL="0" indent="0">
              <a:buFontTx/>
              <a:buNone/>
              <a:defRPr/>
            </a:pPr>
            <a:r>
              <a:rPr lang="ja-JP" altLang="ja-JP" sz="2000" b="1" dirty="0" smtClean="0"/>
              <a:t>資生堂</a:t>
            </a:r>
            <a:endParaRPr lang="ja-JP" altLang="ja-JP" sz="2000" dirty="0"/>
          </a:p>
          <a:p>
            <a:pPr marL="0" indent="0">
              <a:buFontTx/>
              <a:buNone/>
              <a:defRPr/>
            </a:pPr>
            <a:r>
              <a:rPr lang="ja-JP" altLang="ja-JP" sz="2000" dirty="0"/>
              <a:t>資生堂「共育」宣言を実現すべく、</a:t>
            </a:r>
            <a:r>
              <a:rPr lang="ja-JP" altLang="ja-JP" sz="2000" dirty="0">
                <a:solidFill>
                  <a:srgbClr val="FF0000"/>
                </a:solidFill>
              </a:rPr>
              <a:t>企業内大学「エコール資生堂」</a:t>
            </a:r>
            <a:r>
              <a:rPr lang="ja-JP" altLang="ja-JP" sz="2000" dirty="0"/>
              <a:t>を創設。</a:t>
            </a:r>
          </a:p>
          <a:p>
            <a:pPr marL="0" indent="0">
              <a:buFontTx/>
              <a:buNone/>
              <a:defRPr/>
            </a:pPr>
            <a:endParaRPr lang="en-US" altLang="ja-JP" sz="2000" dirty="0" smtClean="0"/>
          </a:p>
          <a:p>
            <a:pPr marL="0" indent="0">
              <a:buFontTx/>
              <a:buNone/>
              <a:defRPr/>
            </a:pPr>
            <a:endParaRPr lang="en-US" altLang="ja-JP" sz="2000" b="1" dirty="0" smtClean="0"/>
          </a:p>
          <a:p>
            <a:pPr marL="0" indent="0">
              <a:buFontTx/>
              <a:buNone/>
              <a:defRPr/>
            </a:pPr>
            <a:endParaRPr lang="en-US" altLang="ja-JP" sz="2000" b="1" dirty="0"/>
          </a:p>
          <a:p>
            <a:pPr marL="0" indent="0">
              <a:buFontTx/>
              <a:buNone/>
              <a:defRPr/>
            </a:pPr>
            <a:endParaRPr lang="en-US" altLang="ja-JP" sz="2000" b="1" dirty="0" smtClean="0"/>
          </a:p>
          <a:p>
            <a:pPr marL="0" indent="0">
              <a:buFontTx/>
              <a:buNone/>
              <a:defRPr/>
            </a:pPr>
            <a:r>
              <a:rPr lang="ja-JP" altLang="ja-JP" sz="2000" b="1" dirty="0" smtClean="0"/>
              <a:t>豊田</a:t>
            </a:r>
            <a:r>
              <a:rPr lang="ja-JP" altLang="ja-JP" sz="2000" b="1" dirty="0"/>
              <a:t>自動織機</a:t>
            </a:r>
          </a:p>
          <a:p>
            <a:pPr marL="0" indent="0">
              <a:buFontTx/>
              <a:buNone/>
              <a:defRPr/>
            </a:pPr>
            <a:r>
              <a:rPr lang="ja-JP" altLang="ja-JP" sz="2000" dirty="0">
                <a:solidFill>
                  <a:srgbClr val="FF0000"/>
                </a:solidFill>
              </a:rPr>
              <a:t>技術技能ラーニング センター</a:t>
            </a:r>
            <a:r>
              <a:rPr lang="ja-JP" altLang="ja-JP" sz="2000" dirty="0"/>
              <a:t>の研修を通じて技術者として充実した人生を送るサポートをする。</a:t>
            </a:r>
          </a:p>
          <a:p>
            <a:pPr>
              <a:defRPr/>
            </a:pPr>
            <a:endParaRPr lang="ja-JP" altLang="en-US" sz="2000" dirty="0"/>
          </a:p>
          <a:p>
            <a:pPr>
              <a:defRPr/>
            </a:pPr>
            <a:endParaRPr lang="ja-JP" altLang="en-US" sz="2000" kern="0" dirty="0"/>
          </a:p>
        </p:txBody>
      </p:sp>
    </p:spTree>
    <p:extLst>
      <p:ext uri="{BB962C8B-B14F-4D97-AF65-F5344CB8AC3E}">
        <p14:creationId xmlns:p14="http://schemas.microsoft.com/office/powerpoint/2010/main" val="135702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64704"/>
            <a:ext cx="7776864" cy="644400"/>
          </a:xfrm>
        </p:spPr>
        <p:txBody>
          <a:bodyPr>
            <a:normAutofit fontScale="90000"/>
          </a:bodyPr>
          <a:lstStyle/>
          <a:p>
            <a:r>
              <a:rPr lang="ja-JP" altLang="en-US" sz="2700" b="1" dirty="0" smtClean="0"/>
              <a:t>　　　　　　　　　　　　　　　　　　</a:t>
            </a:r>
            <a:r>
              <a:rPr lang="ja-JP" altLang="en-US" b="1" dirty="0" smtClean="0"/>
              <a:t>　</a:t>
            </a:r>
            <a:endParaRPr kumimoji="1" lang="ja-JP" altLang="en-US" dirty="0"/>
          </a:p>
        </p:txBody>
      </p:sp>
      <p:sp>
        <p:nvSpPr>
          <p:cNvPr id="3" name="コンテンツ プレースホルダー 2"/>
          <p:cNvSpPr>
            <a:spLocks noGrp="1"/>
          </p:cNvSpPr>
          <p:nvPr>
            <p:ph idx="1"/>
          </p:nvPr>
        </p:nvSpPr>
        <p:spPr>
          <a:xfrm>
            <a:off x="457200" y="1071546"/>
            <a:ext cx="7283152" cy="5054617"/>
          </a:xfrm>
        </p:spPr>
        <p:txBody>
          <a:bodyPr>
            <a:normAutofit/>
          </a:bodyPr>
          <a:lstStyle/>
          <a:p>
            <a:pPr marL="0" indent="0">
              <a:buNone/>
            </a:pPr>
            <a:r>
              <a:rPr lang="en-US" altLang="ja-JP" sz="1600" dirty="0">
                <a:solidFill>
                  <a:srgbClr val="FF0000"/>
                </a:solidFill>
              </a:rPr>
              <a:t>2013/12/8 2:01</a:t>
            </a:r>
            <a:r>
              <a:rPr lang="ja-JP" altLang="en-US" sz="1600" dirty="0">
                <a:solidFill>
                  <a:srgbClr val="FF0000"/>
                </a:solidFill>
              </a:rPr>
              <a:t>日本経済新聞</a:t>
            </a:r>
          </a:p>
          <a:p>
            <a:pPr marL="0" indent="0">
              <a:buNone/>
            </a:pPr>
            <a:endParaRPr lang="en-US" altLang="ja-JP" sz="1600" dirty="0" smtClean="0">
              <a:solidFill>
                <a:srgbClr val="FF0000"/>
              </a:solidFill>
            </a:endParaRPr>
          </a:p>
          <a:p>
            <a:pPr marL="0" indent="0">
              <a:buNone/>
            </a:pPr>
            <a:r>
              <a:rPr lang="ja-JP" altLang="en-US" sz="1800" b="1" dirty="0">
                <a:solidFill>
                  <a:srgbClr val="FF0000"/>
                </a:solidFill>
              </a:rPr>
              <a:t>採用、再び成績重視　三菱商事や富士通など</a:t>
            </a:r>
            <a:r>
              <a:rPr lang="en-US" altLang="ja-JP" sz="1800" b="1" dirty="0">
                <a:solidFill>
                  <a:srgbClr val="FF0000"/>
                </a:solidFill>
              </a:rPr>
              <a:t>15</a:t>
            </a:r>
            <a:r>
              <a:rPr lang="ja-JP" altLang="en-US" sz="1800" b="1" dirty="0">
                <a:solidFill>
                  <a:srgbClr val="FF0000"/>
                </a:solidFill>
              </a:rPr>
              <a:t>社 </a:t>
            </a:r>
            <a:r>
              <a:rPr lang="ja-JP" altLang="en-US" sz="1800" dirty="0">
                <a:solidFill>
                  <a:srgbClr val="FF0000"/>
                </a:solidFill>
              </a:rPr>
              <a:t>　</a:t>
            </a:r>
            <a:endParaRPr lang="en-US" altLang="ja-JP" sz="1800" dirty="0" smtClean="0">
              <a:solidFill>
                <a:srgbClr val="FF0000"/>
              </a:solidFill>
            </a:endParaRPr>
          </a:p>
          <a:p>
            <a:pPr marL="0" indent="0">
              <a:buNone/>
            </a:pPr>
            <a:endParaRPr lang="en-US" altLang="ja-JP" sz="1800" dirty="0"/>
          </a:p>
          <a:p>
            <a:pPr marL="0" indent="0">
              <a:buNone/>
            </a:pPr>
            <a:r>
              <a:rPr lang="ja-JP" altLang="en-US" sz="1800" dirty="0"/>
              <a:t>　</a:t>
            </a:r>
            <a:endParaRPr lang="en-US" altLang="ja-JP" sz="1800" dirty="0" smtClean="0"/>
          </a:p>
          <a:p>
            <a:pPr marL="0" indent="0">
              <a:buNone/>
            </a:pPr>
            <a:r>
              <a:rPr lang="ja-JP" altLang="en-US" sz="1800" dirty="0" smtClean="0"/>
              <a:t>三菱</a:t>
            </a:r>
            <a:r>
              <a:rPr lang="ja-JP" altLang="en-US" sz="1800" dirty="0"/>
              <a:t>商事などに入社を希望する学生はインターネットの専用サイトに</a:t>
            </a:r>
            <a:r>
              <a:rPr lang="ja-JP" altLang="en-US" sz="1800" dirty="0" smtClean="0">
                <a:solidFill>
                  <a:srgbClr val="FF0000"/>
                </a:solidFill>
              </a:rPr>
              <a:t>授業</a:t>
            </a:r>
            <a:endParaRPr lang="en-US" altLang="ja-JP" sz="1800" dirty="0" smtClean="0">
              <a:solidFill>
                <a:srgbClr val="FF0000"/>
              </a:solidFill>
            </a:endParaRPr>
          </a:p>
          <a:p>
            <a:pPr marL="0" indent="0">
              <a:buNone/>
            </a:pPr>
            <a:r>
              <a:rPr lang="ja-JP" altLang="en-US" sz="1800" dirty="0" smtClean="0">
                <a:solidFill>
                  <a:srgbClr val="FF0000"/>
                </a:solidFill>
              </a:rPr>
              <a:t>ごとの</a:t>
            </a:r>
            <a:r>
              <a:rPr lang="ja-JP" altLang="en-US" sz="1800" dirty="0">
                <a:solidFill>
                  <a:srgbClr val="FF0000"/>
                </a:solidFill>
              </a:rPr>
              <a:t>成績</a:t>
            </a:r>
            <a:r>
              <a:rPr lang="ja-JP" altLang="en-US" sz="1800" dirty="0" smtClean="0">
                <a:solidFill>
                  <a:srgbClr val="FF0000"/>
                </a:solidFill>
              </a:rPr>
              <a:t>を記入</a:t>
            </a:r>
            <a:r>
              <a:rPr lang="ja-JP" altLang="en-US" sz="1800" dirty="0">
                <a:solidFill>
                  <a:srgbClr val="FF0000"/>
                </a:solidFill>
              </a:rPr>
              <a:t>する</a:t>
            </a:r>
            <a:r>
              <a:rPr lang="ja-JP" altLang="en-US" sz="1800" dirty="0"/>
              <a:t>。サイトはＮＰＯ法人のＤＳＳ（東京・千代田、辻</a:t>
            </a:r>
            <a:r>
              <a:rPr lang="ja-JP" altLang="en-US" sz="1800" dirty="0" smtClean="0"/>
              <a:t>太一</a:t>
            </a:r>
            <a:endParaRPr lang="en-US" altLang="ja-JP" sz="1800" dirty="0" smtClean="0"/>
          </a:p>
          <a:p>
            <a:pPr marL="0" indent="0">
              <a:buNone/>
            </a:pPr>
            <a:r>
              <a:rPr lang="ja-JP" altLang="en-US" sz="1800" dirty="0" smtClean="0"/>
              <a:t>朗</a:t>
            </a:r>
            <a:r>
              <a:rPr lang="ja-JP" altLang="en-US" sz="1800" dirty="0"/>
              <a:t>代表）が運営する。</a:t>
            </a:r>
            <a:r>
              <a:rPr lang="ja-JP" altLang="en-US" sz="1800" dirty="0" smtClean="0"/>
              <a:t>ＤＳＳ</a:t>
            </a:r>
            <a:r>
              <a:rPr lang="ja-JP" altLang="en-US" sz="1800" dirty="0"/>
              <a:t>は全国の有力大学の授業内容に詳しく企業</a:t>
            </a:r>
            <a:r>
              <a:rPr lang="ja-JP" altLang="en-US" sz="1800" dirty="0" smtClean="0"/>
              <a:t>に</a:t>
            </a:r>
            <a:endParaRPr lang="en-US" altLang="ja-JP" sz="1800" dirty="0" smtClean="0"/>
          </a:p>
          <a:p>
            <a:pPr marL="0" indent="0">
              <a:buNone/>
            </a:pPr>
            <a:r>
              <a:rPr lang="ja-JP" altLang="en-US" sz="1800" dirty="0" smtClean="0"/>
              <a:t>対し</a:t>
            </a:r>
            <a:r>
              <a:rPr lang="ja-JP" altLang="en-US" sz="1800" dirty="0"/>
              <a:t>学生の成績を客観的に判断</a:t>
            </a:r>
            <a:r>
              <a:rPr lang="ja-JP" altLang="en-US" sz="1800" dirty="0" smtClean="0"/>
              <a:t>する情報</a:t>
            </a:r>
            <a:r>
              <a:rPr lang="ja-JP" altLang="en-US" sz="1800" dirty="0"/>
              <a:t>を提供できる。三井物産や</a:t>
            </a:r>
            <a:r>
              <a:rPr lang="ja-JP" altLang="en-US" sz="1800" dirty="0" smtClean="0"/>
              <a:t>日本</a:t>
            </a:r>
            <a:endParaRPr lang="en-US" altLang="ja-JP" sz="1800" dirty="0" smtClean="0"/>
          </a:p>
          <a:p>
            <a:pPr marL="0" indent="0">
              <a:buNone/>
            </a:pPr>
            <a:r>
              <a:rPr lang="ja-JP" altLang="en-US" sz="1800" dirty="0" smtClean="0"/>
              <a:t>たばこ</a:t>
            </a:r>
            <a:r>
              <a:rPr lang="ja-JP" altLang="en-US" sz="1800" dirty="0"/>
              <a:t>産業（ＪＴ）のほか、セブン</a:t>
            </a:r>
            <a:r>
              <a:rPr lang="en-US" altLang="ja-JP" sz="1800" dirty="0"/>
              <a:t>―</a:t>
            </a:r>
            <a:r>
              <a:rPr lang="ja-JP" altLang="en-US" sz="1800" dirty="0"/>
              <a:t>イレブン・</a:t>
            </a:r>
            <a:r>
              <a:rPr lang="ja-JP" altLang="en-US" sz="1800" dirty="0" smtClean="0"/>
              <a:t>ジャパン</a:t>
            </a:r>
            <a:r>
              <a:rPr lang="ja-JP" altLang="en-US" sz="1800" dirty="0"/>
              <a:t>、東レ、帝人や清水</a:t>
            </a:r>
            <a:r>
              <a:rPr lang="ja-JP" altLang="en-US" sz="1800" dirty="0" smtClean="0"/>
              <a:t>建</a:t>
            </a:r>
            <a:endParaRPr lang="en-US" altLang="ja-JP" sz="1800" dirty="0" smtClean="0"/>
          </a:p>
          <a:p>
            <a:pPr marL="0" indent="0">
              <a:buNone/>
            </a:pPr>
            <a:r>
              <a:rPr lang="ja-JP" altLang="en-US" sz="1800" dirty="0" smtClean="0"/>
              <a:t>設</a:t>
            </a:r>
            <a:r>
              <a:rPr lang="ja-JP" altLang="en-US" sz="1800" dirty="0"/>
              <a:t>などを含めた</a:t>
            </a:r>
            <a:r>
              <a:rPr lang="en-US" altLang="ja-JP" sz="1800" dirty="0"/>
              <a:t>15</a:t>
            </a:r>
            <a:r>
              <a:rPr lang="ja-JP" altLang="en-US" sz="1800" dirty="0"/>
              <a:t>社がＤＳＳと契約を結んでおり</a:t>
            </a:r>
            <a:r>
              <a:rPr lang="ja-JP" altLang="en-US" sz="1800" dirty="0" smtClean="0"/>
              <a:t>、</a:t>
            </a:r>
            <a:endParaRPr lang="en-US" altLang="ja-JP" sz="1800" dirty="0" smtClean="0"/>
          </a:p>
          <a:p>
            <a:pPr marL="0" indent="0">
              <a:buNone/>
            </a:pPr>
            <a:r>
              <a:rPr lang="ja-JP" altLang="en-US" sz="1800" dirty="0" smtClean="0"/>
              <a:t>学生</a:t>
            </a:r>
            <a:r>
              <a:rPr lang="ja-JP" altLang="en-US" sz="1800" dirty="0"/>
              <a:t>の成績を取り寄せる。　　　　　　　　　　　　　　</a:t>
            </a:r>
            <a:endParaRPr lang="en-US" altLang="ja-JP" sz="1800" dirty="0"/>
          </a:p>
          <a:p>
            <a:pPr marL="0" indent="0">
              <a:buNone/>
            </a:pPr>
            <a:endParaRPr lang="en-US" altLang="ja-JP" sz="1800" dirty="0" smtClean="0"/>
          </a:p>
          <a:p>
            <a:pPr marL="0" indent="0">
              <a:buNone/>
            </a:pPr>
            <a:r>
              <a:rPr lang="ja-JP" altLang="en-US" sz="1600" dirty="0" smtClean="0"/>
              <a:t>　　　　　　　　　　　　　</a:t>
            </a:r>
            <a:endParaRPr kumimoji="1" lang="ja-JP" altLang="en-US" sz="1600" dirty="0"/>
          </a:p>
        </p:txBody>
      </p:sp>
      <p:sp>
        <p:nvSpPr>
          <p:cNvPr id="4" name="スライド番号プレースホルダー 3"/>
          <p:cNvSpPr>
            <a:spLocks noGrp="1"/>
          </p:cNvSpPr>
          <p:nvPr>
            <p:ph type="sldNum" sz="quarter" idx="12"/>
          </p:nvPr>
        </p:nvSpPr>
        <p:spPr/>
        <p:txBody>
          <a:bodyPr/>
          <a:lstStyle/>
          <a:p>
            <a:fld id="{71E8BBDC-E503-47D1-8A14-45870D10448E}" type="slidenum">
              <a:rPr kumimoji="1" lang="ja-JP" altLang="en-US" smtClean="0"/>
              <a:pPr/>
              <a:t>61</a:t>
            </a:fld>
            <a:endParaRPr kumimoji="1" lang="ja-JP" altLang="en-US"/>
          </a:p>
        </p:txBody>
      </p:sp>
      <p:sp>
        <p:nvSpPr>
          <p:cNvPr id="5" name="正方形/長方形 4"/>
          <p:cNvSpPr/>
          <p:nvPr/>
        </p:nvSpPr>
        <p:spPr>
          <a:xfrm>
            <a:off x="323528" y="210136"/>
            <a:ext cx="6048672" cy="400110"/>
          </a:xfrm>
          <a:prstGeom prst="rect">
            <a:avLst/>
          </a:prstGeom>
        </p:spPr>
        <p:txBody>
          <a:bodyPr wrap="square">
            <a:spAutoFit/>
          </a:bodyPr>
          <a:lstStyle/>
          <a:p>
            <a:r>
              <a:rPr lang="ja-JP" altLang="ja-JP" sz="2000" b="1" dirty="0">
                <a:solidFill>
                  <a:schemeClr val="bg1"/>
                </a:solidFill>
              </a:rPr>
              <a:t>『勉強をする』</a:t>
            </a:r>
            <a:r>
              <a:rPr lang="ja-JP" altLang="en-US" sz="2000" b="1" dirty="0">
                <a:solidFill>
                  <a:schemeClr val="bg1"/>
                </a:solidFill>
              </a:rPr>
              <a:t>　</a:t>
            </a:r>
            <a:r>
              <a:rPr lang="ja-JP" altLang="en-US" sz="2000" b="1" dirty="0"/>
              <a:t>　　　　　　</a:t>
            </a:r>
            <a:endParaRPr lang="ja-JP" altLang="en-US" dirty="0"/>
          </a:p>
        </p:txBody>
      </p:sp>
    </p:spTree>
    <p:extLst>
      <p:ext uri="{BB962C8B-B14F-4D97-AF65-F5344CB8AC3E}">
        <p14:creationId xmlns:p14="http://schemas.microsoft.com/office/powerpoint/2010/main" val="747750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71438"/>
            <a:ext cx="7429500" cy="642937"/>
          </a:xfrm>
        </p:spPr>
        <p:txBody>
          <a:bodyPr>
            <a:normAutofit fontScale="90000"/>
          </a:bodyPr>
          <a:lstStyle/>
          <a:p>
            <a:pPr>
              <a:defRPr/>
            </a:pPr>
            <a:r>
              <a:rPr lang="ja-JP" altLang="en-US" dirty="0" smtClean="0"/>
              <a:t>まとめ</a:t>
            </a:r>
            <a:endParaRPr lang="ja-JP" altLang="en-US" dirty="0"/>
          </a:p>
        </p:txBody>
      </p:sp>
      <p:sp>
        <p:nvSpPr>
          <p:cNvPr id="32771" name="スライド番号プレースホルダ 2"/>
          <p:cNvSpPr>
            <a:spLocks noGrp="1"/>
          </p:cNvSpPr>
          <p:nvPr>
            <p:ph type="sldNum" sz="quarter" idx="10"/>
          </p:nvPr>
        </p:nvSpPr>
        <p:spPr>
          <a:noFill/>
        </p:spPr>
        <p:txBody>
          <a:bodyPr/>
          <a:lstStyle/>
          <a:p>
            <a:fld id="{3DA24C5E-34F3-4D1D-80BE-AB63C97689CE}" type="slidenum">
              <a:rPr lang="en-US" altLang="ja-JP"/>
              <a:pPr/>
              <a:t>62</a:t>
            </a:fld>
            <a:endParaRPr lang="en-US" altLang="ja-JP"/>
          </a:p>
        </p:txBody>
      </p:sp>
      <p:sp>
        <p:nvSpPr>
          <p:cNvPr id="32772" name="テキスト ボックス 3"/>
          <p:cNvSpPr txBox="1">
            <a:spLocks noChangeArrowheads="1"/>
          </p:cNvSpPr>
          <p:nvPr/>
        </p:nvSpPr>
        <p:spPr bwMode="auto">
          <a:xfrm>
            <a:off x="1197026" y="2492896"/>
            <a:ext cx="7866012" cy="861774"/>
          </a:xfrm>
          <a:prstGeom prst="rect">
            <a:avLst/>
          </a:prstGeom>
          <a:noFill/>
          <a:ln w="9525">
            <a:noFill/>
            <a:miter lim="800000"/>
            <a:headEnd/>
            <a:tailEnd/>
          </a:ln>
        </p:spPr>
        <p:txBody>
          <a:bodyPr wrap="square">
            <a:spAutoFit/>
          </a:bodyPr>
          <a:lstStyle/>
          <a:p>
            <a:pPr>
              <a:lnSpc>
                <a:spcPts val="6000"/>
              </a:lnSpc>
            </a:pPr>
            <a:r>
              <a:rPr lang="ja-JP" altLang="en-US" sz="4000" dirty="0">
                <a:solidFill>
                  <a:srgbClr val="00B050"/>
                </a:solidFill>
              </a:rPr>
              <a:t>人に親切に</a:t>
            </a:r>
            <a:r>
              <a:rPr lang="ja-JP" altLang="en-US" sz="4000" dirty="0" smtClean="0">
                <a:solidFill>
                  <a:srgbClr val="00B050"/>
                </a:solidFill>
              </a:rPr>
              <a:t>する・・・・他人に</a:t>
            </a:r>
            <a:endParaRPr lang="en-US" altLang="ja-JP" sz="4000" dirty="0">
              <a:solidFill>
                <a:srgbClr val="00B050"/>
              </a:solidFill>
            </a:endParaRPr>
          </a:p>
        </p:txBody>
      </p:sp>
      <p:sp>
        <p:nvSpPr>
          <p:cNvPr id="32773" name="テキスト ボックス 4"/>
          <p:cNvSpPr txBox="1">
            <a:spLocks noChangeArrowheads="1"/>
          </p:cNvSpPr>
          <p:nvPr/>
        </p:nvSpPr>
        <p:spPr bwMode="auto">
          <a:xfrm>
            <a:off x="450850" y="863600"/>
            <a:ext cx="5935663" cy="1200150"/>
          </a:xfrm>
          <a:prstGeom prst="rect">
            <a:avLst/>
          </a:prstGeom>
          <a:noFill/>
          <a:ln w="9525">
            <a:noFill/>
            <a:miter lim="800000"/>
            <a:headEnd/>
            <a:tailEnd/>
          </a:ln>
        </p:spPr>
        <p:txBody>
          <a:bodyPr wrap="none">
            <a:spAutoFit/>
          </a:bodyPr>
          <a:lstStyle/>
          <a:p>
            <a:r>
              <a:rPr lang="ja-JP" altLang="en-US" sz="3600"/>
              <a:t>やらなければいけない２つと、</a:t>
            </a:r>
            <a:endParaRPr lang="en-US" altLang="ja-JP" sz="3600"/>
          </a:p>
          <a:p>
            <a:r>
              <a:rPr lang="ja-JP" altLang="en-US" sz="3600"/>
              <a:t>やってはいけない２つ</a:t>
            </a:r>
          </a:p>
        </p:txBody>
      </p:sp>
      <p:sp>
        <p:nvSpPr>
          <p:cNvPr id="6" name="テキスト ボックス 3"/>
          <p:cNvSpPr txBox="1">
            <a:spLocks noChangeArrowheads="1"/>
          </p:cNvSpPr>
          <p:nvPr/>
        </p:nvSpPr>
        <p:spPr bwMode="auto">
          <a:xfrm>
            <a:off x="1201962" y="3457228"/>
            <a:ext cx="6501034" cy="1631216"/>
          </a:xfrm>
          <a:prstGeom prst="rect">
            <a:avLst/>
          </a:prstGeom>
          <a:noFill/>
          <a:ln w="9525">
            <a:noFill/>
            <a:miter lim="800000"/>
            <a:headEnd/>
            <a:tailEnd/>
          </a:ln>
        </p:spPr>
        <p:txBody>
          <a:bodyPr wrap="square">
            <a:spAutoFit/>
          </a:bodyPr>
          <a:lstStyle/>
          <a:p>
            <a:pPr>
              <a:lnSpc>
                <a:spcPts val="6000"/>
              </a:lnSpc>
            </a:pPr>
            <a:r>
              <a:rPr lang="ja-JP" altLang="en-US" sz="4000" dirty="0" smtClean="0">
                <a:solidFill>
                  <a:srgbClr val="FF0000"/>
                </a:solidFill>
              </a:rPr>
              <a:t>嘘</a:t>
            </a:r>
            <a:r>
              <a:rPr lang="ja-JP" altLang="en-US" sz="4000" dirty="0">
                <a:solidFill>
                  <a:srgbClr val="FF0000"/>
                </a:solidFill>
              </a:rPr>
              <a:t>を</a:t>
            </a:r>
            <a:r>
              <a:rPr lang="ja-JP" altLang="en-US" sz="4000" dirty="0" smtClean="0">
                <a:solidFill>
                  <a:srgbClr val="FF0000"/>
                </a:solidFill>
              </a:rPr>
              <a:t>つかない・・・・・・他人に</a:t>
            </a:r>
            <a:endParaRPr lang="en-US" altLang="ja-JP" sz="4000" dirty="0" smtClean="0">
              <a:solidFill>
                <a:srgbClr val="FF0000"/>
              </a:solidFill>
            </a:endParaRPr>
          </a:p>
          <a:p>
            <a:pPr>
              <a:lnSpc>
                <a:spcPts val="6000"/>
              </a:lnSpc>
            </a:pPr>
            <a:r>
              <a:rPr lang="ja-JP" altLang="en-US" sz="4000" dirty="0" smtClean="0">
                <a:solidFill>
                  <a:srgbClr val="7030A0"/>
                </a:solidFill>
              </a:rPr>
              <a:t>法</a:t>
            </a:r>
            <a:r>
              <a:rPr lang="ja-JP" altLang="en-US" sz="4000" dirty="0">
                <a:solidFill>
                  <a:srgbClr val="7030A0"/>
                </a:solidFill>
              </a:rPr>
              <a:t>を</a:t>
            </a:r>
            <a:r>
              <a:rPr lang="ja-JP" altLang="en-US" sz="4000" dirty="0" smtClean="0">
                <a:solidFill>
                  <a:srgbClr val="7030A0"/>
                </a:solidFill>
              </a:rPr>
              <a:t>犯さない・・・・・・自分</a:t>
            </a:r>
            <a:endParaRPr lang="en-US" altLang="ja-JP" sz="4000" dirty="0">
              <a:solidFill>
                <a:srgbClr val="7030A0"/>
              </a:solidFill>
            </a:endParaRPr>
          </a:p>
        </p:txBody>
      </p:sp>
      <p:sp>
        <p:nvSpPr>
          <p:cNvPr id="7" name="テキスト ボックス 3"/>
          <p:cNvSpPr txBox="1">
            <a:spLocks noChangeArrowheads="1"/>
          </p:cNvSpPr>
          <p:nvPr/>
        </p:nvSpPr>
        <p:spPr bwMode="auto">
          <a:xfrm>
            <a:off x="1277715" y="5212146"/>
            <a:ext cx="7785323" cy="861774"/>
          </a:xfrm>
          <a:prstGeom prst="rect">
            <a:avLst/>
          </a:prstGeom>
          <a:noFill/>
          <a:ln w="9525">
            <a:noFill/>
            <a:miter lim="800000"/>
            <a:headEnd/>
            <a:tailEnd/>
          </a:ln>
        </p:spPr>
        <p:txBody>
          <a:bodyPr wrap="square">
            <a:spAutoFit/>
          </a:bodyPr>
          <a:lstStyle/>
          <a:p>
            <a:pPr>
              <a:lnSpc>
                <a:spcPts val="6000"/>
              </a:lnSpc>
            </a:pPr>
            <a:r>
              <a:rPr lang="ja-JP" altLang="en-US" sz="4000" dirty="0" smtClean="0">
                <a:solidFill>
                  <a:srgbClr val="0070C0"/>
                </a:solidFill>
              </a:rPr>
              <a:t>勉強</a:t>
            </a:r>
            <a:r>
              <a:rPr lang="ja-JP" altLang="en-US" sz="4000" dirty="0">
                <a:solidFill>
                  <a:srgbClr val="0070C0"/>
                </a:solidFill>
              </a:rPr>
              <a:t>を</a:t>
            </a:r>
            <a:r>
              <a:rPr lang="ja-JP" altLang="en-US" sz="4000" dirty="0" smtClean="0">
                <a:solidFill>
                  <a:srgbClr val="0070C0"/>
                </a:solidFill>
              </a:rPr>
              <a:t>する・・・・・・・</a:t>
            </a:r>
            <a:r>
              <a:rPr lang="ja-JP" altLang="en-US" sz="4000" smtClean="0">
                <a:solidFill>
                  <a:srgbClr val="0070C0"/>
                </a:solidFill>
              </a:rPr>
              <a:t>・自分</a:t>
            </a:r>
            <a:endParaRPr lang="ja-JP" altLang="en-US" sz="4000" dirty="0">
              <a:solidFill>
                <a:srgbClr val="0070C0"/>
              </a:solidFill>
            </a:endParaRPr>
          </a:p>
        </p:txBody>
      </p:sp>
    </p:spTree>
    <p:extLst>
      <p:ext uri="{BB962C8B-B14F-4D97-AF65-F5344CB8AC3E}">
        <p14:creationId xmlns:p14="http://schemas.microsoft.com/office/powerpoint/2010/main" val="23138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双子の調査研究</a:t>
            </a:r>
            <a:endParaRPr kumimoji="1" lang="ja-JP" altLang="en-US" dirty="0"/>
          </a:p>
        </p:txBody>
      </p:sp>
      <p:sp>
        <p:nvSpPr>
          <p:cNvPr id="3" name="コンテンツ プレースホルダ 2"/>
          <p:cNvSpPr>
            <a:spLocks noGrp="1"/>
          </p:cNvSpPr>
          <p:nvPr>
            <p:ph idx="1"/>
          </p:nvPr>
        </p:nvSpPr>
        <p:spPr>
          <a:xfrm>
            <a:off x="457200" y="1071547"/>
            <a:ext cx="8229600" cy="2285446"/>
          </a:xfrm>
        </p:spPr>
        <p:txBody>
          <a:bodyPr/>
          <a:lstStyle/>
          <a:p>
            <a:r>
              <a:rPr lang="ja-JP" altLang="ja-JP" dirty="0" smtClean="0"/>
              <a:t>中室牧子</a:t>
            </a:r>
            <a:r>
              <a:rPr lang="ja-JP" altLang="en-US" dirty="0" smtClean="0"/>
              <a:t>・</a:t>
            </a:r>
            <a:r>
              <a:rPr lang="ja-JP" altLang="ja-JP" dirty="0" smtClean="0"/>
              <a:t>乾友彦</a:t>
            </a:r>
            <a:endParaRPr lang="en-US" altLang="ja-JP" dirty="0" smtClean="0"/>
          </a:p>
          <a:p>
            <a:pPr>
              <a:buNone/>
            </a:pPr>
            <a:r>
              <a:rPr lang="ja-JP" altLang="en-US" dirty="0" smtClean="0"/>
              <a:t>　</a:t>
            </a:r>
            <a:r>
              <a:rPr lang="en-US" altLang="ja-JP" dirty="0" smtClean="0"/>
              <a:t>"Estimating the Returns to Education Using a Sample of Twins - The Case of Japan-“</a:t>
            </a:r>
          </a:p>
          <a:p>
            <a:pPr>
              <a:buNone/>
            </a:pPr>
            <a:r>
              <a:rPr lang="en-US" altLang="ja-JP" dirty="0" smtClean="0"/>
              <a:t>    RIETI </a:t>
            </a:r>
            <a:r>
              <a:rPr lang="en-US" altLang="ja-JP" dirty="0" err="1" smtClean="0"/>
              <a:t>DIsucussion</a:t>
            </a:r>
            <a:r>
              <a:rPr lang="en-US" altLang="ja-JP" dirty="0" smtClean="0"/>
              <a:t> Paper, 12-E-076</a:t>
            </a:r>
          </a:p>
        </p:txBody>
      </p:sp>
      <p:sp>
        <p:nvSpPr>
          <p:cNvPr id="4" name="スライド番号プレースホルダ 3"/>
          <p:cNvSpPr>
            <a:spLocks noGrp="1"/>
          </p:cNvSpPr>
          <p:nvPr>
            <p:ph type="sldNum" sz="quarter" idx="12"/>
          </p:nvPr>
        </p:nvSpPr>
        <p:spPr/>
        <p:txBody>
          <a:bodyPr/>
          <a:lstStyle/>
          <a:p>
            <a:fld id="{71E8BBDC-E503-47D1-8A14-45870D10448E}" type="slidenum">
              <a:rPr kumimoji="1" lang="ja-JP" altLang="en-US" smtClean="0"/>
              <a:pPr/>
              <a:t>63</a:t>
            </a:fld>
            <a:endParaRPr kumimoji="1" lang="ja-JP" altLang="en-US"/>
          </a:p>
        </p:txBody>
      </p:sp>
      <p:sp>
        <p:nvSpPr>
          <p:cNvPr id="5" name="コンテンツ プレースホルダ 2"/>
          <p:cNvSpPr txBox="1">
            <a:spLocks/>
          </p:cNvSpPr>
          <p:nvPr/>
        </p:nvSpPr>
        <p:spPr>
          <a:xfrm>
            <a:off x="457200" y="3786701"/>
            <a:ext cx="8229600" cy="24025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Arial" pitchFamily="34" charset="0"/>
              <a:buNone/>
            </a:pPr>
            <a:r>
              <a:rPr lang="ja-JP" altLang="en-US" dirty="0" smtClean="0"/>
              <a:t>・</a:t>
            </a:r>
            <a:r>
              <a:rPr lang="ja-JP" altLang="ja-JP" dirty="0" smtClean="0"/>
              <a:t>　</a:t>
            </a:r>
            <a:r>
              <a:rPr lang="en-US" altLang="ja-JP" dirty="0" smtClean="0"/>
              <a:t> H. Li, P.W. Liu and J. Zhang, </a:t>
            </a:r>
          </a:p>
          <a:p>
            <a:pPr>
              <a:buFont typeface="Arial" pitchFamily="34" charset="0"/>
              <a:buNone/>
            </a:pPr>
            <a:r>
              <a:rPr lang="en-US" altLang="ja-JP" dirty="0" smtClean="0"/>
              <a:t>  "Estimating Returns to Education Using Twins in Urban China," Journal of Development Economics, (2012) 97(2): 494-504.</a:t>
            </a:r>
            <a:endParaRPr lang="ja-JP" altLang="ja-JP" dirty="0" smtClean="0"/>
          </a:p>
          <a:p>
            <a:endParaRPr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モデル化と実証</a:t>
            </a:r>
            <a:endParaRPr kumimoji="1" lang="ja-JP" altLang="en-US" sz="2200" dirty="0"/>
          </a:p>
        </p:txBody>
      </p:sp>
      <p:sp>
        <p:nvSpPr>
          <p:cNvPr id="3" name="コンテンツ プレースホルダ 2"/>
          <p:cNvSpPr>
            <a:spLocks noGrp="1"/>
          </p:cNvSpPr>
          <p:nvPr>
            <p:ph idx="1"/>
          </p:nvPr>
        </p:nvSpPr>
        <p:spPr/>
        <p:txBody>
          <a:bodyPr>
            <a:normAutofit fontScale="25000" lnSpcReduction="20000"/>
          </a:bodyPr>
          <a:lstStyle/>
          <a:p>
            <a:pPr>
              <a:buNone/>
            </a:pPr>
            <a:r>
              <a:rPr lang="en-US" altLang="ja-JP" sz="9600" dirty="0" smtClean="0"/>
              <a:t>James J. Heckman</a:t>
            </a:r>
            <a:r>
              <a:rPr lang="ja-JP" altLang="en-US" sz="9600" dirty="0" smtClean="0"/>
              <a:t>　</a:t>
            </a:r>
            <a:r>
              <a:rPr lang="en-US" altLang="ja-JP" sz="9600" dirty="0" smtClean="0"/>
              <a:t>and </a:t>
            </a:r>
            <a:r>
              <a:rPr lang="en-US" altLang="ja-JP" sz="9600" dirty="0" err="1" smtClean="0"/>
              <a:t>Lakshmi</a:t>
            </a:r>
            <a:r>
              <a:rPr lang="en-US" altLang="ja-JP" sz="9600" dirty="0" smtClean="0"/>
              <a:t> K. </a:t>
            </a:r>
            <a:r>
              <a:rPr lang="en-US" altLang="ja-JP" sz="9600" dirty="0" err="1" smtClean="0"/>
              <a:t>Raut</a:t>
            </a:r>
            <a:r>
              <a:rPr lang="en-US" altLang="ja-JP" sz="9600" dirty="0" smtClean="0"/>
              <a:t> (May 2013)</a:t>
            </a:r>
          </a:p>
          <a:p>
            <a:pPr>
              <a:buNone/>
            </a:pPr>
            <a:r>
              <a:rPr lang="en-US" altLang="ja-JP" sz="9600" dirty="0" smtClean="0"/>
              <a:t>“Intergenerational Long Term Effects of Preschool - Structural Estimates from a Discrete Dynamic Programming Model”, NBER Working Paper No. 19077</a:t>
            </a:r>
          </a:p>
          <a:p>
            <a:pPr>
              <a:buNone/>
            </a:pPr>
            <a:endParaRPr lang="en-US" altLang="ja-JP" dirty="0" smtClean="0"/>
          </a:p>
          <a:p>
            <a:pPr>
              <a:buNone/>
            </a:pPr>
            <a:r>
              <a:rPr lang="en-US" altLang="ja-JP" dirty="0" smtClean="0"/>
              <a:t>                                                </a:t>
            </a:r>
          </a:p>
          <a:p>
            <a:pPr>
              <a:buNone/>
            </a:pPr>
            <a:r>
              <a:rPr lang="en-US" altLang="ja-JP" sz="7200" dirty="0" smtClean="0"/>
              <a:t>                                              Abstract</a:t>
            </a:r>
          </a:p>
          <a:p>
            <a:pPr>
              <a:buNone/>
            </a:pPr>
            <a:r>
              <a:rPr lang="en-US" altLang="ja-JP" sz="7200" dirty="0" smtClean="0"/>
              <a:t>This paper formulates a structural dynamic programming model of preschool </a:t>
            </a:r>
          </a:p>
          <a:p>
            <a:pPr>
              <a:buNone/>
            </a:pPr>
            <a:r>
              <a:rPr lang="en-US" altLang="ja-JP" sz="7200" dirty="0" smtClean="0"/>
              <a:t>investment choices of altruistic parents and then empirically estimates the structural </a:t>
            </a:r>
          </a:p>
          <a:p>
            <a:pPr>
              <a:buNone/>
            </a:pPr>
            <a:r>
              <a:rPr lang="en-US" altLang="ja-JP" sz="7200" dirty="0" smtClean="0"/>
              <a:t>parameters of the model using the NLSY79 data. The paper finds that preschool </a:t>
            </a:r>
          </a:p>
          <a:p>
            <a:pPr>
              <a:buNone/>
            </a:pPr>
            <a:r>
              <a:rPr lang="en-US" altLang="ja-JP" sz="7200" dirty="0" smtClean="0"/>
              <a:t>investment significantly boosts cognitive and non-cognitive skills, which enhance </a:t>
            </a:r>
          </a:p>
          <a:p>
            <a:pPr>
              <a:buNone/>
            </a:pPr>
            <a:r>
              <a:rPr lang="en-US" altLang="ja-JP" sz="7200" dirty="0" smtClean="0"/>
              <a:t>earnings and school outcomes. It also finds that a standard </a:t>
            </a:r>
            <a:r>
              <a:rPr lang="en-US" altLang="ja-JP" sz="7200" dirty="0" err="1" smtClean="0"/>
              <a:t>Mincer</a:t>
            </a:r>
            <a:r>
              <a:rPr lang="en-US" altLang="ja-JP" sz="7200" dirty="0" smtClean="0"/>
              <a:t> earnings function, </a:t>
            </a:r>
          </a:p>
          <a:p>
            <a:pPr>
              <a:buNone/>
            </a:pPr>
            <a:r>
              <a:rPr lang="en-US" altLang="ja-JP" sz="7200" dirty="0" smtClean="0"/>
              <a:t>by omitting measures of non-cognitive skills on the right hand side, overestimates the </a:t>
            </a:r>
          </a:p>
          <a:p>
            <a:pPr>
              <a:buNone/>
            </a:pPr>
            <a:r>
              <a:rPr lang="en-US" altLang="ja-JP" sz="7200" dirty="0" smtClean="0"/>
              <a:t>rate of return to schooling. From the estimated equilibrium Markov process, the paper </a:t>
            </a:r>
          </a:p>
          <a:p>
            <a:pPr>
              <a:buNone/>
            </a:pPr>
            <a:r>
              <a:rPr lang="en-US" altLang="ja-JP" sz="7200" dirty="0" smtClean="0"/>
              <a:t>studies the nature of within generation earnings distribution and intergenerational </a:t>
            </a:r>
          </a:p>
          <a:p>
            <a:pPr>
              <a:buNone/>
            </a:pPr>
            <a:r>
              <a:rPr lang="en-US" altLang="ja-JP" sz="7200" dirty="0" smtClean="0"/>
              <a:t>earnings and schooling mobility. The paper finds that a tax financed free preschool </a:t>
            </a:r>
          </a:p>
          <a:p>
            <a:pPr>
              <a:buNone/>
            </a:pPr>
            <a:r>
              <a:rPr lang="en-US" altLang="ja-JP" sz="7200" dirty="0" smtClean="0"/>
              <a:t>program for the children of poor socioeconomic status generates positive net gains to </a:t>
            </a:r>
          </a:p>
          <a:p>
            <a:pPr>
              <a:buNone/>
            </a:pPr>
            <a:r>
              <a:rPr lang="en-US" altLang="ja-JP" sz="7200" dirty="0" smtClean="0"/>
              <a:t>the society in terms of average earnings and higher intergenerational earnings and </a:t>
            </a:r>
          </a:p>
          <a:p>
            <a:pPr>
              <a:buNone/>
            </a:pPr>
            <a:r>
              <a:rPr lang="en-US" altLang="ja-JP" sz="7200" dirty="0" smtClean="0"/>
              <a:t>schooling mobility. </a:t>
            </a:r>
            <a:endParaRPr lang="ja-JP" altLang="ja-JP" sz="7200" dirty="0" smtClean="0"/>
          </a:p>
          <a:p>
            <a:pPr>
              <a:buNone/>
            </a:pPr>
            <a:r>
              <a:rPr lang="en-US" altLang="ja-JP" sz="7200" dirty="0" smtClean="0"/>
              <a:t> </a:t>
            </a:r>
            <a:endParaRPr lang="ja-JP" altLang="ja-JP" sz="7200" dirty="0" smtClean="0"/>
          </a:p>
          <a:p>
            <a:pPr>
              <a:buNone/>
            </a:pPr>
            <a:r>
              <a:rPr lang="en-US" altLang="ja-JP" sz="7200" dirty="0" smtClean="0"/>
              <a:t> </a:t>
            </a:r>
            <a:endParaRPr lang="ja-JP" altLang="ja-JP" sz="7200" dirty="0" smtClean="0"/>
          </a:p>
          <a:p>
            <a:endParaRPr kumimoji="1" lang="ja-JP" altLang="en-US" sz="7200" dirty="0"/>
          </a:p>
        </p:txBody>
      </p:sp>
      <p:sp>
        <p:nvSpPr>
          <p:cNvPr id="4" name="スライド番号プレースホルダ 3"/>
          <p:cNvSpPr>
            <a:spLocks noGrp="1"/>
          </p:cNvSpPr>
          <p:nvPr>
            <p:ph type="sldNum" sz="quarter" idx="12"/>
          </p:nvPr>
        </p:nvSpPr>
        <p:spPr/>
        <p:txBody>
          <a:bodyPr/>
          <a:lstStyle/>
          <a:p>
            <a:fld id="{71E8BBDC-E503-47D1-8A14-45870D10448E}" type="slidenum">
              <a:rPr kumimoji="1" lang="ja-JP" altLang="en-US" smtClean="0"/>
              <a:pPr/>
              <a:t>64</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980728"/>
            <a:ext cx="7560840" cy="792088"/>
          </a:xfrm>
        </p:spPr>
        <p:txBody>
          <a:bodyPr>
            <a:normAutofit/>
          </a:bodyPr>
          <a:lstStyle/>
          <a:p>
            <a:r>
              <a:rPr kumimoji="1" lang="en-US" altLang="ja-JP" sz="3200" dirty="0" smtClean="0"/>
              <a:t>2001</a:t>
            </a:r>
            <a:r>
              <a:rPr kumimoji="1" lang="ja-JP" altLang="en-US" sz="3200" dirty="0" smtClean="0"/>
              <a:t>年調査から得られた知見</a:t>
            </a:r>
            <a:endParaRPr kumimoji="1" lang="ja-JP" altLang="en-US" sz="3200" dirty="0"/>
          </a:p>
        </p:txBody>
      </p:sp>
      <p:sp>
        <p:nvSpPr>
          <p:cNvPr id="7" name="スライド番号プレースホルダ 6"/>
          <p:cNvSpPr>
            <a:spLocks noGrp="1"/>
          </p:cNvSpPr>
          <p:nvPr>
            <p:ph type="sldNum" sz="quarter" idx="12"/>
          </p:nvPr>
        </p:nvSpPr>
        <p:spPr/>
        <p:txBody>
          <a:bodyPr/>
          <a:lstStyle/>
          <a:p>
            <a:fld id="{12FB00C5-68B2-4BF9-AA0D-CDD85AEE5AE7}" type="slidenum">
              <a:rPr kumimoji="1" lang="ja-JP" altLang="en-US" smtClean="0"/>
              <a:pPr/>
              <a:t>7</a:t>
            </a:fld>
            <a:endParaRPr kumimoji="1" lang="ja-JP" altLang="en-US"/>
          </a:p>
        </p:txBody>
      </p:sp>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222397120"/>
              </p:ext>
            </p:extLst>
          </p:nvPr>
        </p:nvGraphicFramePr>
        <p:xfrm>
          <a:off x="629562" y="1361196"/>
          <a:ext cx="7956884" cy="355355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p:cNvCxnSpPr/>
          <p:nvPr/>
        </p:nvCxnSpPr>
        <p:spPr>
          <a:xfrm>
            <a:off x="5637581" y="2708920"/>
            <a:ext cx="0" cy="2736304"/>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827584" y="5373216"/>
            <a:ext cx="7704856" cy="923330"/>
          </a:xfrm>
          <a:prstGeom prst="rect">
            <a:avLst/>
          </a:prstGeom>
        </p:spPr>
        <p:txBody>
          <a:bodyPr wrap="square">
            <a:spAutoFit/>
          </a:bodyPr>
          <a:lstStyle/>
          <a:p>
            <a:r>
              <a:rPr lang="en-US" altLang="ja-JP" dirty="0"/>
              <a:t>Hirata, J., Nishimura, K., </a:t>
            </a:r>
            <a:r>
              <a:rPr lang="en-US" altLang="ja-JP" dirty="0" err="1"/>
              <a:t>Urasaka</a:t>
            </a:r>
            <a:r>
              <a:rPr lang="en-US" altLang="ja-JP" dirty="0"/>
              <a:t>, J., &amp; </a:t>
            </a:r>
            <a:r>
              <a:rPr lang="en-US" altLang="ja-JP" dirty="0" err="1"/>
              <a:t>Yagi</a:t>
            </a:r>
            <a:r>
              <a:rPr lang="en-US" altLang="ja-JP" dirty="0"/>
              <a:t>, T.</a:t>
            </a:r>
            <a:r>
              <a:rPr lang="ja-JP" altLang="ja-JP" dirty="0"/>
              <a:t>（</a:t>
            </a:r>
            <a:r>
              <a:rPr lang="en-US" altLang="ja-JP" dirty="0"/>
              <a:t>2006</a:t>
            </a:r>
            <a:r>
              <a:rPr lang="ja-JP" altLang="ja-JP" dirty="0"/>
              <a:t>）</a:t>
            </a:r>
            <a:r>
              <a:rPr lang="en-US" altLang="ja-JP" dirty="0"/>
              <a:t>. Parents' Educational Background, Subjects "Good-At" in School and Income: An Empirical Study. </a:t>
            </a:r>
            <a:r>
              <a:rPr lang="en-US" altLang="ja-JP" b="1" i="1" dirty="0"/>
              <a:t>The Japanese Economic Review</a:t>
            </a:r>
            <a:r>
              <a:rPr lang="en-US" altLang="ja-JP" dirty="0"/>
              <a:t>, 57</a:t>
            </a:r>
            <a:r>
              <a:rPr lang="ja-JP" altLang="ja-JP" dirty="0"/>
              <a:t>（</a:t>
            </a:r>
            <a:r>
              <a:rPr lang="en-US" altLang="ja-JP" dirty="0"/>
              <a:t>5</a:t>
            </a:r>
            <a:r>
              <a:rPr lang="ja-JP" altLang="ja-JP" dirty="0"/>
              <a:t>）</a:t>
            </a:r>
            <a:r>
              <a:rPr lang="en-US" altLang="ja-JP" dirty="0"/>
              <a:t>, pp.533-546. </a:t>
            </a:r>
            <a:endParaRPr lang="ja-JP" altLang="ja-JP" dirty="0"/>
          </a:p>
        </p:txBody>
      </p:sp>
      <p:sp>
        <p:nvSpPr>
          <p:cNvPr id="3" name="正方形/長方形 2"/>
          <p:cNvSpPr/>
          <p:nvPr/>
        </p:nvSpPr>
        <p:spPr>
          <a:xfrm>
            <a:off x="539552" y="169476"/>
            <a:ext cx="5424883" cy="523220"/>
          </a:xfrm>
          <a:prstGeom prst="rect">
            <a:avLst/>
          </a:prstGeom>
        </p:spPr>
        <p:txBody>
          <a:bodyPr wrap="none">
            <a:spAutoFit/>
          </a:bodyPr>
          <a:lstStyle/>
          <a:p>
            <a:pPr algn="ctr">
              <a:defRPr sz="2160" b="1" i="0" u="none" strike="noStrike" kern="1200" baseline="0">
                <a:solidFill>
                  <a:prstClr val="black"/>
                </a:solidFill>
                <a:latin typeface="+mn-lt"/>
                <a:ea typeface="+mn-ea"/>
                <a:cs typeface="+mn-cs"/>
              </a:defRPr>
            </a:pPr>
            <a:r>
              <a:rPr lang="en-US" altLang="ja-JP" sz="2800" dirty="0" smtClean="0">
                <a:solidFill>
                  <a:schemeClr val="bg1"/>
                </a:solidFill>
              </a:rPr>
              <a:t>2001</a:t>
            </a:r>
            <a:r>
              <a:rPr lang="ja-JP" altLang="en-US" sz="2800" dirty="0" smtClean="0">
                <a:solidFill>
                  <a:schemeClr val="bg1"/>
                </a:solidFill>
              </a:rPr>
              <a:t>年調査：得意科目別</a:t>
            </a:r>
            <a:r>
              <a:rPr lang="ja-JP" altLang="en-US" sz="2800" dirty="0">
                <a:solidFill>
                  <a:schemeClr val="bg1"/>
                </a:solidFill>
              </a:rPr>
              <a:t>平均所得</a:t>
            </a:r>
            <a:endParaRPr lang="en-US" altLang="ja-JP" sz="2800" dirty="0">
              <a:solidFill>
                <a:schemeClr val="bg1"/>
              </a:solidFill>
            </a:endParaRPr>
          </a:p>
        </p:txBody>
      </p:sp>
    </p:spTree>
    <p:extLst>
      <p:ext uri="{BB962C8B-B14F-4D97-AF65-F5344CB8AC3E}">
        <p14:creationId xmlns:p14="http://schemas.microsoft.com/office/powerpoint/2010/main" val="336096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2780928"/>
            <a:ext cx="8363272" cy="2187688"/>
          </a:xfrm>
        </p:spPr>
        <p:txBody>
          <a:bodyPr/>
          <a:lstStyle/>
          <a:p>
            <a:r>
              <a:rPr lang="ja-JP" altLang="en-US" dirty="0" smtClean="0"/>
              <a:t>「文系学部出身者は、理系学部出身者よりも高所得である」という通説は正しいか</a:t>
            </a:r>
            <a:endParaRPr lang="en-US" altLang="ja-JP" dirty="0" smtClean="0"/>
          </a:p>
          <a:p>
            <a:pPr marL="411480" lvl="1" indent="0">
              <a:buNone/>
            </a:pPr>
            <a:endParaRPr lang="en-US" altLang="ja-JP" dirty="0" smtClean="0"/>
          </a:p>
        </p:txBody>
      </p:sp>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8</a:t>
            </a:fld>
            <a:endParaRPr kumimoji="1" lang="ja-JP" altLang="en-US"/>
          </a:p>
        </p:txBody>
      </p:sp>
      <p:sp>
        <p:nvSpPr>
          <p:cNvPr id="4" name="タイトル 3"/>
          <p:cNvSpPr>
            <a:spLocks noGrp="1"/>
          </p:cNvSpPr>
          <p:nvPr>
            <p:ph type="title"/>
          </p:nvPr>
        </p:nvSpPr>
        <p:spPr>
          <a:xfrm>
            <a:off x="251520" y="2231"/>
            <a:ext cx="9517632" cy="1066800"/>
          </a:xfrm>
        </p:spPr>
        <p:txBody>
          <a:bodyPr>
            <a:normAutofit/>
          </a:bodyPr>
          <a:lstStyle/>
          <a:p>
            <a:r>
              <a:rPr lang="en-US" altLang="ja-JP" sz="3200" dirty="0"/>
              <a:t>2008</a:t>
            </a:r>
            <a:r>
              <a:rPr lang="ja-JP" altLang="en-US" sz="3200" dirty="0"/>
              <a:t>年調査（</a:t>
            </a:r>
            <a:r>
              <a:rPr lang="en-US" altLang="ja-JP" sz="3200" dirty="0"/>
              <a:t>WEB</a:t>
            </a:r>
            <a:r>
              <a:rPr lang="ja-JP" altLang="en-US" sz="3200" dirty="0"/>
              <a:t>調査）による分析</a:t>
            </a:r>
            <a:endParaRPr kumimoji="1" lang="ja-JP" altLang="en-US" sz="3200" dirty="0"/>
          </a:p>
        </p:txBody>
      </p:sp>
    </p:spTree>
    <p:extLst>
      <p:ext uri="{BB962C8B-B14F-4D97-AF65-F5344CB8AC3E}">
        <p14:creationId xmlns:p14="http://schemas.microsoft.com/office/powerpoint/2010/main" val="273852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調査概要</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2249488"/>
          <a:ext cx="8229600" cy="4373040"/>
        </p:xfrm>
        <a:graphic>
          <a:graphicData uri="http://schemas.openxmlformats.org/drawingml/2006/table">
            <a:tbl>
              <a:tblPr firstRow="1" firstCol="1" bandRow="1">
                <a:tableStyleId>{5C22544A-7EE6-4342-B048-85BDC9FD1C3A}</a:tableStyleId>
              </a:tblPr>
              <a:tblGrid>
                <a:gridCol w="2314600"/>
                <a:gridCol w="5915000"/>
              </a:tblGrid>
              <a:tr h="612000">
                <a:tc>
                  <a:txBody>
                    <a:bodyPr/>
                    <a:lstStyle/>
                    <a:p>
                      <a:r>
                        <a:rPr kumimoji="1" lang="ja-JP" altLang="en-US" sz="2000" dirty="0" smtClean="0"/>
                        <a:t>プロジェクト</a:t>
                      </a:r>
                      <a:endParaRPr kumimoji="1" lang="ja-JP" altLang="en-US" sz="2000" dirty="0"/>
                    </a:p>
                  </a:txBody>
                  <a:tcPr anchor="ctr"/>
                </a:tc>
                <a:tc>
                  <a:txBody>
                    <a:bodyPr/>
                    <a:lstStyle/>
                    <a:p>
                      <a:r>
                        <a:rPr kumimoji="1" lang="ja-JP" altLang="en-US" sz="2000" dirty="0" smtClean="0"/>
                        <a:t>「人材育成に関する</a:t>
                      </a:r>
                      <a:r>
                        <a:rPr kumimoji="1" lang="ja-JP" altLang="en-US" sz="2000" dirty="0"/>
                        <a:t>アンケート</a:t>
                      </a:r>
                      <a:r>
                        <a:rPr kumimoji="1" lang="ja-JP" altLang="en-US" sz="2000" dirty="0" smtClean="0"/>
                        <a:t>調査」</a:t>
                      </a:r>
                      <a:endParaRPr kumimoji="1" lang="en-US" altLang="ja-JP" sz="2000" dirty="0" smtClean="0"/>
                    </a:p>
                  </a:txBody>
                  <a:tcPr anchor="ctr"/>
                </a:tc>
              </a:tr>
              <a:tr h="612000">
                <a:tc>
                  <a:txBody>
                    <a:bodyPr/>
                    <a:lstStyle/>
                    <a:p>
                      <a:r>
                        <a:rPr kumimoji="1" lang="ja-JP" altLang="en-US" sz="2000" dirty="0" smtClean="0"/>
                        <a:t>実施時期</a:t>
                      </a:r>
                      <a:endParaRPr kumimoji="1" lang="ja-JP" altLang="en-US" sz="2000" dirty="0"/>
                    </a:p>
                  </a:txBody>
                  <a:tcPr anchor="ctr"/>
                </a:tc>
                <a:tc>
                  <a:txBody>
                    <a:bodyPr/>
                    <a:lstStyle/>
                    <a:p>
                      <a:r>
                        <a:rPr kumimoji="1" lang="en-US" altLang="ja-JP" sz="2000" dirty="0" smtClean="0"/>
                        <a:t>2008</a:t>
                      </a:r>
                      <a:r>
                        <a:rPr kumimoji="1" lang="ja-JP" altLang="en-US" sz="2000" dirty="0" smtClean="0"/>
                        <a:t>年</a:t>
                      </a:r>
                      <a:r>
                        <a:rPr kumimoji="1" lang="en-US" altLang="ja-JP" sz="2000" dirty="0" smtClean="0"/>
                        <a:t>6</a:t>
                      </a:r>
                      <a:r>
                        <a:rPr kumimoji="1" lang="ja-JP" altLang="en-US" sz="2000" dirty="0" smtClean="0"/>
                        <a:t>月</a:t>
                      </a:r>
                      <a:endParaRPr kumimoji="1" lang="ja-JP" altLang="en-US" sz="2000" dirty="0"/>
                    </a:p>
                  </a:txBody>
                  <a:tcPr anchor="ctr"/>
                </a:tc>
              </a:tr>
              <a:tr h="612000">
                <a:tc>
                  <a:txBody>
                    <a:bodyPr/>
                    <a:lstStyle/>
                    <a:p>
                      <a:r>
                        <a:rPr kumimoji="1" lang="ja-JP" altLang="en-US" sz="2000" dirty="0" smtClean="0"/>
                        <a:t>調査方法</a:t>
                      </a:r>
                      <a:endParaRPr kumimoji="1" lang="en-US" altLang="ja-JP" sz="2000" dirty="0" smtClean="0"/>
                    </a:p>
                  </a:txBody>
                  <a:tcPr anchor="ctr"/>
                </a:tc>
                <a:tc>
                  <a:txBody>
                    <a:bodyPr/>
                    <a:lstStyle/>
                    <a:p>
                      <a:r>
                        <a:rPr kumimoji="1" lang="en-US" altLang="ja-JP" sz="2000" dirty="0" smtClean="0"/>
                        <a:t>WEB</a:t>
                      </a:r>
                      <a:r>
                        <a:rPr kumimoji="1" lang="ja-JP" altLang="en-US" sz="2000" dirty="0" smtClean="0"/>
                        <a:t>調査（</a:t>
                      </a:r>
                      <a:r>
                        <a:rPr kumimoji="1" lang="en-US" altLang="ja-JP" sz="2000" dirty="0" smtClean="0"/>
                        <a:t>Goo</a:t>
                      </a:r>
                      <a:r>
                        <a:rPr kumimoji="1" lang="ja-JP" altLang="en-US" sz="2000" dirty="0" smtClean="0"/>
                        <a:t>リサーチによる）</a:t>
                      </a:r>
                      <a:endParaRPr kumimoji="1" lang="ja-JP" altLang="en-US" sz="2000" dirty="0"/>
                    </a:p>
                  </a:txBody>
                  <a:tcPr anchor="ctr"/>
                </a:tc>
              </a:tr>
              <a:tr h="612000">
                <a:tc>
                  <a:txBody>
                    <a:bodyPr/>
                    <a:lstStyle/>
                    <a:p>
                      <a:r>
                        <a:rPr kumimoji="1" lang="ja-JP" altLang="en-US" sz="2000" dirty="0" smtClean="0"/>
                        <a:t>配信数</a:t>
                      </a:r>
                      <a:endParaRPr kumimoji="1" lang="ja-JP" altLang="en-US" sz="2000" dirty="0"/>
                    </a:p>
                  </a:txBody>
                  <a:tcPr anchor="ctr"/>
                </a:tc>
                <a:tc>
                  <a:txBody>
                    <a:bodyPr/>
                    <a:lstStyle/>
                    <a:p>
                      <a:r>
                        <a:rPr kumimoji="1" lang="en-US" altLang="ja-JP" sz="2000" dirty="0" smtClean="0"/>
                        <a:t>6870</a:t>
                      </a:r>
                      <a:r>
                        <a:rPr kumimoji="1" lang="ja-JP" altLang="en-US" sz="2000" dirty="0" smtClean="0"/>
                        <a:t>サンプル</a:t>
                      </a:r>
                      <a:endParaRPr kumimoji="1" lang="en-US" altLang="ja-JP" sz="2000" dirty="0" smtClean="0"/>
                    </a:p>
                    <a:p>
                      <a:r>
                        <a:rPr kumimoji="1" lang="ja-JP" altLang="en-US" sz="2000" dirty="0" smtClean="0"/>
                        <a:t>（大卒以上の学歴を持つサンプルにのみ配信）</a:t>
                      </a:r>
                      <a:endParaRPr kumimoji="1" lang="ja-JP" altLang="en-US" sz="2000" dirty="0"/>
                    </a:p>
                  </a:txBody>
                  <a:tcPr anchor="ctr"/>
                </a:tc>
              </a:tr>
              <a:tr h="612000">
                <a:tc>
                  <a:txBody>
                    <a:bodyPr/>
                    <a:lstStyle/>
                    <a:p>
                      <a:r>
                        <a:rPr kumimoji="1" lang="ja-JP" altLang="en-US" sz="2000" dirty="0" smtClean="0"/>
                        <a:t>有効回答数</a:t>
                      </a:r>
                      <a:endParaRPr kumimoji="1" lang="ja-JP" altLang="en-US" sz="2000" dirty="0"/>
                    </a:p>
                  </a:txBody>
                  <a:tcPr anchor="ctr"/>
                </a:tc>
                <a:tc>
                  <a:txBody>
                    <a:bodyPr/>
                    <a:lstStyle/>
                    <a:p>
                      <a:r>
                        <a:rPr kumimoji="1" lang="en-US" altLang="ja-JP" sz="2000" dirty="0" smtClean="0"/>
                        <a:t>2152</a:t>
                      </a:r>
                      <a:r>
                        <a:rPr kumimoji="1" lang="ja-JP" altLang="en-US" sz="2000" dirty="0" smtClean="0"/>
                        <a:t>サンプル</a:t>
                      </a:r>
                      <a:endParaRPr kumimoji="1" lang="ja-JP" altLang="en-US" sz="2000" dirty="0"/>
                    </a:p>
                  </a:txBody>
                  <a:tcPr anchor="ctr"/>
                </a:tc>
              </a:tr>
              <a:tr h="612000">
                <a:tc>
                  <a:txBody>
                    <a:bodyPr/>
                    <a:lstStyle/>
                    <a:p>
                      <a:r>
                        <a:rPr kumimoji="1" lang="ja-JP" altLang="en-US" sz="2000" dirty="0" smtClean="0"/>
                        <a:t>回収率</a:t>
                      </a:r>
                      <a:endParaRPr kumimoji="1" lang="ja-JP" altLang="en-US" sz="2000" dirty="0"/>
                    </a:p>
                  </a:txBody>
                  <a:tcPr anchor="ctr"/>
                </a:tc>
                <a:tc>
                  <a:txBody>
                    <a:bodyPr/>
                    <a:lstStyle/>
                    <a:p>
                      <a:r>
                        <a:rPr kumimoji="1" lang="en-US" altLang="ja-JP" sz="2000" dirty="0" smtClean="0"/>
                        <a:t>31.3</a:t>
                      </a:r>
                      <a:r>
                        <a:rPr kumimoji="1" lang="ja-JP" altLang="en-US" sz="2000" dirty="0" smtClean="0"/>
                        <a:t>％</a:t>
                      </a:r>
                      <a:endParaRPr kumimoji="1" lang="ja-JP" altLang="en-US" sz="2000" dirty="0"/>
                    </a:p>
                  </a:txBody>
                  <a:tcPr anchor="ctr"/>
                </a:tc>
              </a:tr>
              <a:tr h="612000">
                <a:tc>
                  <a:txBody>
                    <a:bodyPr/>
                    <a:lstStyle/>
                    <a:p>
                      <a:r>
                        <a:rPr kumimoji="1" lang="ja-JP" altLang="en-US" sz="2000" dirty="0" smtClean="0"/>
                        <a:t>分析対象</a:t>
                      </a:r>
                      <a:endParaRPr kumimoji="1" lang="ja-JP" altLang="en-US" sz="2000" dirty="0"/>
                    </a:p>
                  </a:txBody>
                  <a:tcPr anchor="ctr"/>
                </a:tc>
                <a:tc>
                  <a:txBody>
                    <a:bodyPr/>
                    <a:lstStyle/>
                    <a:p>
                      <a:r>
                        <a:rPr kumimoji="1" lang="ja-JP" altLang="en-US" sz="2000" dirty="0" smtClean="0"/>
                        <a:t>有所得の就業者</a:t>
                      </a:r>
                      <a:r>
                        <a:rPr kumimoji="1" lang="en-US" altLang="ja-JP" sz="2000" dirty="0" smtClean="0"/>
                        <a:t>1611</a:t>
                      </a:r>
                      <a:r>
                        <a:rPr kumimoji="1" lang="ja-JP" altLang="en-US" sz="2000" dirty="0" smtClean="0"/>
                        <a:t>サンプル</a:t>
                      </a:r>
                      <a:endParaRPr kumimoji="1" lang="ja-JP" altLang="en-US" sz="2000" dirty="0"/>
                    </a:p>
                  </a:txBody>
                  <a:tcPr anchor="ctr"/>
                </a:tc>
              </a:tr>
            </a:tbl>
          </a:graphicData>
        </a:graphic>
      </p:graphicFrame>
      <p:sp>
        <p:nvSpPr>
          <p:cNvPr id="5" name="スライド番号プレースホルダ 4"/>
          <p:cNvSpPr>
            <a:spLocks noGrp="1"/>
          </p:cNvSpPr>
          <p:nvPr>
            <p:ph type="sldNum" sz="quarter" idx="12"/>
          </p:nvPr>
        </p:nvSpPr>
        <p:spPr/>
        <p:txBody>
          <a:bodyPr/>
          <a:lstStyle/>
          <a:p>
            <a:fld id="{12FB00C5-68B2-4BF9-AA0D-CDD85AEE5AE7}" type="slidenum">
              <a:rPr kumimoji="1" lang="ja-JP" altLang="en-US" smtClean="0"/>
              <a:pPr/>
              <a:t>9</a:t>
            </a:fld>
            <a:endParaRPr kumimoji="1" lang="ja-JP" altLang="en-US"/>
          </a:p>
        </p:txBody>
      </p:sp>
    </p:spTree>
    <p:extLst>
      <p:ext uri="{BB962C8B-B14F-4D97-AF65-F5344CB8AC3E}">
        <p14:creationId xmlns:p14="http://schemas.microsoft.com/office/powerpoint/2010/main" val="175922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2327</Words>
  <Application>Microsoft Office PowerPoint</Application>
  <PresentationFormat>画面に合わせる (4:3)</PresentationFormat>
  <Paragraphs>539</Paragraphs>
  <Slides>64</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64</vt:i4>
      </vt:variant>
    </vt:vector>
  </HeadingPairs>
  <TitlesOfParts>
    <vt:vector size="77" baseType="lpstr">
      <vt:lpstr>HG明朝B</vt:lpstr>
      <vt:lpstr>HG明朝E</vt:lpstr>
      <vt:lpstr>ＭＳ Ｐゴシック</vt:lpstr>
      <vt:lpstr>ＭＳ ゴシック</vt:lpstr>
      <vt:lpstr>ＭＳ 明朝</vt:lpstr>
      <vt:lpstr>Arial</vt:lpstr>
      <vt:lpstr>Calibri</vt:lpstr>
      <vt:lpstr>Century</vt:lpstr>
      <vt:lpstr>Georgia</vt:lpstr>
      <vt:lpstr>Times New Roman</vt:lpstr>
      <vt:lpstr>1_デザインの設定</vt:lpstr>
      <vt:lpstr>Worksheet</vt:lpstr>
      <vt:lpstr>文書</vt:lpstr>
      <vt:lpstr>金沢星稜大学シンポジウム</vt:lpstr>
      <vt:lpstr>PowerPoint プレゼンテーション</vt:lpstr>
      <vt:lpstr>2000年調査</vt:lpstr>
      <vt:lpstr>2000年調査：数学受験・未受験と所得</vt:lpstr>
      <vt:lpstr>数学受験と転職</vt:lpstr>
      <vt:lpstr>数学受験と転職</vt:lpstr>
      <vt:lpstr>2001年調査から得られた知見</vt:lpstr>
      <vt:lpstr>2008年調査（WEB調査）による分析</vt:lpstr>
      <vt:lpstr>調査概要</vt:lpstr>
      <vt:lpstr>出身学部別平均所得（万円）</vt:lpstr>
      <vt:lpstr>.理系と文系年収比較. − JHPS データに基づく分析結果− </vt:lpstr>
      <vt:lpstr>出身学部別正規社員・非正規社員</vt:lpstr>
      <vt:lpstr>理系で高い役職者・経営者比率</vt:lpstr>
      <vt:lpstr>出身学部別平均所得（万円）</vt:lpstr>
      <vt:lpstr>得られた知見</vt:lpstr>
      <vt:lpstr>RIETI Discussion Paper Series 12-J-001 「高等学校における理科学習が就業に 及ぼす影響」 </vt:lpstr>
      <vt:lpstr>調査概要</vt:lpstr>
      <vt:lpstr>学習指導要領の変遷</vt:lpstr>
      <vt:lpstr>PowerPoint プレゼンテーション</vt:lpstr>
      <vt:lpstr>理科の得意科目（就業者）</vt:lpstr>
      <vt:lpstr>理科の不得意科目（就業者）</vt:lpstr>
      <vt:lpstr>理系学部出身者の理科の得意科目別 平均所得（世代別：万円）</vt:lpstr>
      <vt:lpstr>理系学部出身者の理科の得意科目別平均所得（万円）</vt:lpstr>
      <vt:lpstr>別個のWEB調査（gooリサーチ） </vt:lpstr>
      <vt:lpstr>　理系学部出身者の理科の得意科目別平均所得</vt:lpstr>
      <vt:lpstr>子どもの問題行動</vt:lpstr>
      <vt:lpstr>変化しつつある日本の子ども達</vt:lpstr>
      <vt:lpstr>Perry　Preschool　Project</vt:lpstr>
      <vt:lpstr>Heckmanの研究</vt:lpstr>
      <vt:lpstr>就学前教育を受けた群</vt:lpstr>
      <vt:lpstr>何故、違うのか</vt:lpstr>
      <vt:lpstr>我々の 「 躾、学歴、倫理観と所得に関する調査」</vt:lpstr>
      <vt:lpstr>調査概要</vt:lpstr>
      <vt:lpstr>しつけと学歴</vt:lpstr>
      <vt:lpstr>躾と所得</vt:lpstr>
      <vt:lpstr>躾と所得</vt:lpstr>
      <vt:lpstr>基本的モラルと所得</vt:lpstr>
      <vt:lpstr>基本的モラルと所得</vt:lpstr>
      <vt:lpstr>親が家庭で子供に言う言葉</vt:lpstr>
      <vt:lpstr>急いでいる場合は、行列の途中に割り込んでもよい（平均値）</vt:lpstr>
      <vt:lpstr>酒を飲んだら絶対に運転してはいけない(平均値）</vt:lpstr>
      <vt:lpstr>年老いた親の面倒は子どもが見るべきである(平均値）</vt:lpstr>
      <vt:lpstr>政治家が利権や不正な資金を入手するのはやむを得ない(平均値）</vt:lpstr>
      <vt:lpstr>不正を発見すれば、速やかに通告すべきである(平均値）</vt:lpstr>
      <vt:lpstr>面倒事にはなるべく関わりたくない(平均値）</vt:lpstr>
      <vt:lpstr>ライバルが困っていても手を差し伸べようとは思わない(平均値）</vt:lpstr>
      <vt:lpstr>脱税行為は許されない(平均値）</vt:lpstr>
      <vt:lpstr>法令順守はどんな場合でも最優先される（平均値）</vt:lpstr>
      <vt:lpstr>PowerPoint プレゼンテーション</vt:lpstr>
      <vt:lpstr>稲盛和夫</vt:lpstr>
      <vt:lpstr>福澤諭吉　心訓</vt:lpstr>
      <vt:lpstr>二宮尊徳　 1787-1856年</vt:lpstr>
      <vt:lpstr>アダム・スミス（１７２３～９０年）</vt:lpstr>
      <vt:lpstr>自由放任か自由競争か</vt:lpstr>
      <vt:lpstr>アダム・スミスの「同感」について</vt:lpstr>
      <vt:lpstr>「・・・は良くない」というよりも</vt:lpstr>
      <vt:lpstr>『人に親切にする』　消費者本位、CS(Customer Satisfaction、顧客満足) </vt:lpstr>
      <vt:lpstr>『嘘をつかない』・・・・・製品の正しい説明、商品についての情報公開</vt:lpstr>
      <vt:lpstr>『法を破らない』・・・・企業コンプライアンス（法令遵守）</vt:lpstr>
      <vt:lpstr>　『勉強をする』</vt:lpstr>
      <vt:lpstr>　　　　　　　　　　　　　　　　　　　</vt:lpstr>
      <vt:lpstr>まとめ</vt:lpstr>
      <vt:lpstr>双子の調査研究</vt:lpstr>
      <vt:lpstr>モデル化と実証</vt:lpstr>
    </vt:vector>
  </TitlesOfParts>
  <Company>Dell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日本数学会</dc:title>
  <dc:creator>nishimura</dc:creator>
  <cp:lastModifiedBy>西村和雄</cp:lastModifiedBy>
  <cp:revision>370</cp:revision>
  <dcterms:created xsi:type="dcterms:W3CDTF">2009-05-18T02:01:42Z</dcterms:created>
  <dcterms:modified xsi:type="dcterms:W3CDTF">2014-03-26T09:13:35Z</dcterms:modified>
</cp:coreProperties>
</file>