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2"/>
  </p:notesMasterIdLst>
  <p:handoutMasterIdLst>
    <p:handoutMasterId r:id="rId43"/>
  </p:handoutMasterIdLst>
  <p:sldIdLst>
    <p:sldId id="256" r:id="rId2"/>
    <p:sldId id="257" r:id="rId3"/>
    <p:sldId id="299" r:id="rId4"/>
    <p:sldId id="258" r:id="rId5"/>
    <p:sldId id="260" r:id="rId6"/>
    <p:sldId id="262" r:id="rId7"/>
    <p:sldId id="263" r:id="rId8"/>
    <p:sldId id="269" r:id="rId9"/>
    <p:sldId id="259" r:id="rId10"/>
    <p:sldId id="264" r:id="rId11"/>
    <p:sldId id="270" r:id="rId12"/>
    <p:sldId id="266" r:id="rId13"/>
    <p:sldId id="268" r:id="rId14"/>
    <p:sldId id="272" r:id="rId15"/>
    <p:sldId id="273" r:id="rId16"/>
    <p:sldId id="267" r:id="rId17"/>
    <p:sldId id="271" r:id="rId18"/>
    <p:sldId id="274" r:id="rId19"/>
    <p:sldId id="275" r:id="rId20"/>
    <p:sldId id="294" r:id="rId21"/>
    <p:sldId id="276" r:id="rId22"/>
    <p:sldId id="277" r:id="rId23"/>
    <p:sldId id="278" r:id="rId24"/>
    <p:sldId id="279" r:id="rId25"/>
    <p:sldId id="280" r:id="rId26"/>
    <p:sldId id="283" r:id="rId27"/>
    <p:sldId id="282" r:id="rId28"/>
    <p:sldId id="288" r:id="rId29"/>
    <p:sldId id="284" r:id="rId30"/>
    <p:sldId id="286" r:id="rId31"/>
    <p:sldId id="289" r:id="rId32"/>
    <p:sldId id="290" r:id="rId33"/>
    <p:sldId id="296" r:id="rId34"/>
    <p:sldId id="295" r:id="rId35"/>
    <p:sldId id="297" r:id="rId36"/>
    <p:sldId id="298" r:id="rId37"/>
    <p:sldId id="300" r:id="rId38"/>
    <p:sldId id="292" r:id="rId39"/>
    <p:sldId id="291" r:id="rId40"/>
    <p:sldId id="293" r:id="rId4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9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E:\&#25945;&#32946;&#12398;&#36074;&#30740;&#31350;&#20250;\&#21452;&#23376;&#35519;&#26619;\rowdata_twins_es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25945;&#32946;&#12398;&#36074;&#30740;&#31350;&#20250;\&#21452;&#23376;&#35519;&#26619;\rowdata_twins_es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25945;&#32946;&#12398;&#36074;&#30740;&#31350;&#20250;\&#21452;&#23376;&#35519;&#26619;\rowdata_twins_es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25945;&#32946;&#12398;&#36074;&#30740;&#31350;&#20250;\&#21452;&#23376;&#35519;&#26619;\rowdata_twins_e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533921896126732E-2"/>
          <c:y val="4.3667727374786108E-2"/>
          <c:w val="0.91868942219543215"/>
          <c:h val="0.85780069526707414"/>
        </c:manualLayout>
      </c:layout>
      <c:barChart>
        <c:barDir val="col"/>
        <c:grouping val="clustered"/>
        <c:varyColors val="0"/>
        <c:ser>
          <c:idx val="0"/>
          <c:order val="0"/>
          <c:tx>
            <c:v>Total</c:v>
          </c:tx>
          <c:spPr>
            <a:solidFill>
              <a:schemeClr val="accent6">
                <a:lumMod val="75000"/>
              </a:schemeClr>
            </a:solidFill>
          </c:spPr>
          <c:invertIfNegative val="0"/>
          <c:cat>
            <c:numRef>
              <c:f>'General Population'!$Z$17:$Z$57</c:f>
              <c:numCache>
                <c:formatCode>General</c:formatCode>
                <c:ptCount val="4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numCache>
            </c:numRef>
          </c:cat>
          <c:val>
            <c:numRef>
              <c:f>'General Population'!$AB$17:$AB$57</c:f>
              <c:numCache>
                <c:formatCode>0%</c:formatCode>
                <c:ptCount val="41"/>
                <c:pt idx="0">
                  <c:v>2.4783147459727412E-3</c:v>
                </c:pt>
                <c:pt idx="1">
                  <c:v>1.0739363899215202E-2</c:v>
                </c:pt>
                <c:pt idx="2">
                  <c:v>1.28046261875258E-2</c:v>
                </c:pt>
                <c:pt idx="3">
                  <c:v>1.28046261875258E-2</c:v>
                </c:pt>
                <c:pt idx="4">
                  <c:v>1.9826517967781905E-2</c:v>
                </c:pt>
                <c:pt idx="5">
                  <c:v>1.3630731102850102E-2</c:v>
                </c:pt>
                <c:pt idx="6">
                  <c:v>2.0652622883106205E-2</c:v>
                </c:pt>
                <c:pt idx="7">
                  <c:v>2.2304832713754608E-2</c:v>
                </c:pt>
                <c:pt idx="8">
                  <c:v>2.2304832713754608E-2</c:v>
                </c:pt>
                <c:pt idx="9">
                  <c:v>2.9326724494010695E-2</c:v>
                </c:pt>
                <c:pt idx="10">
                  <c:v>3.3044196612969805E-2</c:v>
                </c:pt>
                <c:pt idx="11">
                  <c:v>2.51961999173895E-2</c:v>
                </c:pt>
                <c:pt idx="12">
                  <c:v>4.04791408508881E-2</c:v>
                </c:pt>
                <c:pt idx="13">
                  <c:v>3.7174721189591108E-2</c:v>
                </c:pt>
                <c:pt idx="14">
                  <c:v>3.1805039239983506E-2</c:v>
                </c:pt>
                <c:pt idx="15">
                  <c:v>4.2957455596860795E-2</c:v>
                </c:pt>
                <c:pt idx="16">
                  <c:v>3.8413878562577511E-2</c:v>
                </c:pt>
                <c:pt idx="17">
                  <c:v>4.2957455596860795E-2</c:v>
                </c:pt>
                <c:pt idx="18">
                  <c:v>3.2218091697645605E-2</c:v>
                </c:pt>
                <c:pt idx="19">
                  <c:v>4.3783560512185009E-2</c:v>
                </c:pt>
                <c:pt idx="20">
                  <c:v>4.0892193308550213E-2</c:v>
                </c:pt>
                <c:pt idx="21">
                  <c:v>3.0565881866997099E-2</c:v>
                </c:pt>
                <c:pt idx="22">
                  <c:v>3.4283353985956208E-2</c:v>
                </c:pt>
                <c:pt idx="23">
                  <c:v>3.2631144155307705E-2</c:v>
                </c:pt>
                <c:pt idx="24">
                  <c:v>3.2631144155307705E-2</c:v>
                </c:pt>
                <c:pt idx="25">
                  <c:v>3.2631144155307705E-2</c:v>
                </c:pt>
                <c:pt idx="26">
                  <c:v>2.1065675340768305E-2</c:v>
                </c:pt>
                <c:pt idx="27">
                  <c:v>2.8500619578686499E-2</c:v>
                </c:pt>
                <c:pt idx="28">
                  <c:v>2.808756712102441E-2</c:v>
                </c:pt>
                <c:pt idx="29">
                  <c:v>2.6435357290375914E-2</c:v>
                </c:pt>
                <c:pt idx="30">
                  <c:v>2.3543990086741004E-2</c:v>
                </c:pt>
                <c:pt idx="31">
                  <c:v>1.52829409334986E-2</c:v>
                </c:pt>
                <c:pt idx="32">
                  <c:v>2.0239570425444012E-2</c:v>
                </c:pt>
                <c:pt idx="33">
                  <c:v>1.1152416356877302E-2</c:v>
                </c:pt>
                <c:pt idx="34">
                  <c:v>1.1152416356877302E-2</c:v>
                </c:pt>
                <c:pt idx="35">
                  <c:v>1.3630731102850102E-2</c:v>
                </c:pt>
                <c:pt idx="36">
                  <c:v>5.7827344072697209E-3</c:v>
                </c:pt>
                <c:pt idx="37">
                  <c:v>1.0739363899215202E-2</c:v>
                </c:pt>
                <c:pt idx="38">
                  <c:v>6.1957868649318501E-3</c:v>
                </c:pt>
                <c:pt idx="39">
                  <c:v>5.7827344072697209E-3</c:v>
                </c:pt>
                <c:pt idx="40">
                  <c:v>3.3870301528294115E-2</c:v>
                </c:pt>
              </c:numCache>
            </c:numRef>
          </c:val>
        </c:ser>
        <c:ser>
          <c:idx val="2"/>
          <c:order val="1"/>
          <c:tx>
            <c:v>MZ twins</c:v>
          </c:tx>
          <c:spPr>
            <a:solidFill>
              <a:srgbClr val="92D050"/>
            </a:solidFill>
          </c:spPr>
          <c:invertIfNegative val="0"/>
          <c:cat>
            <c:numRef>
              <c:f>'General Population'!$Z$17:$Z$57</c:f>
              <c:numCache>
                <c:formatCode>General</c:formatCode>
                <c:ptCount val="4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numCache>
            </c:numRef>
          </c:cat>
          <c:val>
            <c:numRef>
              <c:f>'General Population'!$AF$17:$AF$57</c:f>
              <c:numCache>
                <c:formatCode>0.0%</c:formatCode>
                <c:ptCount val="41"/>
                <c:pt idx="0">
                  <c:v>2.7378507871321008E-3</c:v>
                </c:pt>
                <c:pt idx="1">
                  <c:v>9.5824777549623538E-3</c:v>
                </c:pt>
                <c:pt idx="2">
                  <c:v>1.4373716632443499E-2</c:v>
                </c:pt>
                <c:pt idx="3">
                  <c:v>1.2320328542094501E-2</c:v>
                </c:pt>
                <c:pt idx="4">
                  <c:v>1.8480492813141701E-2</c:v>
                </c:pt>
                <c:pt idx="5">
                  <c:v>1.5058179329226602E-2</c:v>
                </c:pt>
                <c:pt idx="6">
                  <c:v>2.05338809034908E-2</c:v>
                </c:pt>
                <c:pt idx="7">
                  <c:v>1.9849418206707704E-2</c:v>
                </c:pt>
                <c:pt idx="8">
                  <c:v>2.19028062970568E-2</c:v>
                </c:pt>
                <c:pt idx="9">
                  <c:v>2.8062970568104008E-2</c:v>
                </c:pt>
                <c:pt idx="10">
                  <c:v>3.4223134839151299E-2</c:v>
                </c:pt>
                <c:pt idx="11">
                  <c:v>2.19028062970568E-2</c:v>
                </c:pt>
                <c:pt idx="12">
                  <c:v>3.9698836413415504E-2</c:v>
                </c:pt>
                <c:pt idx="13">
                  <c:v>3.6960985626283409E-2</c:v>
                </c:pt>
                <c:pt idx="14">
                  <c:v>3.2169746748802207E-2</c:v>
                </c:pt>
                <c:pt idx="15">
                  <c:v>4.5174537987679703E-2</c:v>
                </c:pt>
                <c:pt idx="16">
                  <c:v>3.8329911019849408E-2</c:v>
                </c:pt>
                <c:pt idx="17">
                  <c:v>4.5174537987679703E-2</c:v>
                </c:pt>
                <c:pt idx="18">
                  <c:v>3.4223134839151299E-2</c:v>
                </c:pt>
                <c:pt idx="19">
                  <c:v>4.5174537987679703E-2</c:v>
                </c:pt>
                <c:pt idx="20">
                  <c:v>4.5174537987679703E-2</c:v>
                </c:pt>
                <c:pt idx="21">
                  <c:v>2.6009582477755009E-2</c:v>
                </c:pt>
                <c:pt idx="22">
                  <c:v>3.6276522929500309E-2</c:v>
                </c:pt>
                <c:pt idx="23">
                  <c:v>3.6276522929500309E-2</c:v>
                </c:pt>
                <c:pt idx="24">
                  <c:v>3.4907597535934309E-2</c:v>
                </c:pt>
                <c:pt idx="25">
                  <c:v>3.6276522929500309E-2</c:v>
                </c:pt>
                <c:pt idx="26">
                  <c:v>1.8480492813141701E-2</c:v>
                </c:pt>
                <c:pt idx="27">
                  <c:v>3.285420944558521E-2</c:v>
                </c:pt>
                <c:pt idx="28">
                  <c:v>3.0800821355236103E-2</c:v>
                </c:pt>
                <c:pt idx="29">
                  <c:v>2.3271731690622906E-2</c:v>
                </c:pt>
                <c:pt idx="30">
                  <c:v>2.19028062970568E-2</c:v>
                </c:pt>
                <c:pt idx="31">
                  <c:v>1.6427104722792605E-2</c:v>
                </c:pt>
                <c:pt idx="32">
                  <c:v>1.3689253935660502E-2</c:v>
                </c:pt>
                <c:pt idx="33">
                  <c:v>7.529089664613282E-3</c:v>
                </c:pt>
                <c:pt idx="34">
                  <c:v>1.3004791238877505E-2</c:v>
                </c:pt>
                <c:pt idx="35">
                  <c:v>1.2320328542094501E-2</c:v>
                </c:pt>
                <c:pt idx="36">
                  <c:v>3.4223134839151299E-3</c:v>
                </c:pt>
                <c:pt idx="37">
                  <c:v>1.3004791238877505E-2</c:v>
                </c:pt>
                <c:pt idx="38">
                  <c:v>6.8446269678302503E-3</c:v>
                </c:pt>
                <c:pt idx="39">
                  <c:v>3.4223134839151299E-3</c:v>
                </c:pt>
                <c:pt idx="40">
                  <c:v>3.2169746748802207E-2</c:v>
                </c:pt>
              </c:numCache>
            </c:numRef>
          </c:val>
        </c:ser>
        <c:ser>
          <c:idx val="1"/>
          <c:order val="2"/>
          <c:tx>
            <c:v>Census</c:v>
          </c:tx>
          <c:spPr>
            <a:solidFill>
              <a:schemeClr val="tx1">
                <a:lumMod val="65000"/>
                <a:lumOff val="35000"/>
              </a:schemeClr>
            </a:solidFill>
          </c:spPr>
          <c:invertIfNegative val="0"/>
          <c:cat>
            <c:numRef>
              <c:f>'General Population'!$Z$17:$Z$57</c:f>
              <c:numCache>
                <c:formatCode>General</c:formatCode>
                <c:ptCount val="4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numCache>
            </c:numRef>
          </c:cat>
          <c:val>
            <c:numRef>
              <c:f>'General Population'!$AD$17:$AD$57</c:f>
              <c:numCache>
                <c:formatCode>0%</c:formatCode>
                <c:ptCount val="41"/>
                <c:pt idx="0">
                  <c:v>1.8196915869410704E-2</c:v>
                </c:pt>
                <c:pt idx="1">
                  <c:v>1.8647364726420004E-2</c:v>
                </c:pt>
                <c:pt idx="2">
                  <c:v>1.9228773465181603E-2</c:v>
                </c:pt>
                <c:pt idx="3">
                  <c:v>1.9724776181218505E-2</c:v>
                </c:pt>
                <c:pt idx="4">
                  <c:v>2.0122491819373201E-2</c:v>
                </c:pt>
                <c:pt idx="5">
                  <c:v>2.0960626107044997E-2</c:v>
                </c:pt>
                <c:pt idx="6">
                  <c:v>2.1635918782006814E-2</c:v>
                </c:pt>
                <c:pt idx="7">
                  <c:v>2.1940422149641502E-2</c:v>
                </c:pt>
                <c:pt idx="8">
                  <c:v>2.2026619245278503E-2</c:v>
                </c:pt>
                <c:pt idx="9">
                  <c:v>2.2301494693460499E-2</c:v>
                </c:pt>
                <c:pt idx="10">
                  <c:v>2.3303888554722804E-2</c:v>
                </c:pt>
                <c:pt idx="11">
                  <c:v>2.3896118573889007E-2</c:v>
                </c:pt>
                <c:pt idx="12">
                  <c:v>2.4925304432842701E-2</c:v>
                </c:pt>
                <c:pt idx="13">
                  <c:v>2.5557073171721907E-2</c:v>
                </c:pt>
                <c:pt idx="14">
                  <c:v>2.6821998758552908E-2</c:v>
                </c:pt>
                <c:pt idx="15">
                  <c:v>2.8065072821918405E-2</c:v>
                </c:pt>
                <c:pt idx="16">
                  <c:v>2.9582873074425906E-2</c:v>
                </c:pt>
                <c:pt idx="17">
                  <c:v>3.0106637971914707E-2</c:v>
                </c:pt>
                <c:pt idx="18">
                  <c:v>2.9533110110468608E-2</c:v>
                </c:pt>
                <c:pt idx="19">
                  <c:v>2.8782411768466298E-2</c:v>
                </c:pt>
                <c:pt idx="20">
                  <c:v>2.7975502471976013E-2</c:v>
                </c:pt>
                <c:pt idx="21">
                  <c:v>2.756457740877561E-2</c:v>
                </c:pt>
                <c:pt idx="22">
                  <c:v>2.6980795451277007E-2</c:v>
                </c:pt>
                <c:pt idx="23">
                  <c:v>2.6913628883248202E-2</c:v>
                </c:pt>
                <c:pt idx="24">
                  <c:v>2.1045733611689509E-2</c:v>
                </c:pt>
                <c:pt idx="25">
                  <c:v>2.6033343842662409E-2</c:v>
                </c:pt>
                <c:pt idx="26">
                  <c:v>2.4366806956730994E-2</c:v>
                </c:pt>
                <c:pt idx="27">
                  <c:v>2.3799637530391601E-2</c:v>
                </c:pt>
                <c:pt idx="28">
                  <c:v>2.3029490735469001E-2</c:v>
                </c:pt>
                <c:pt idx="29">
                  <c:v>2.2672239223075711E-2</c:v>
                </c:pt>
                <c:pt idx="30">
                  <c:v>2.2867365566151411E-2</c:v>
                </c:pt>
                <c:pt idx="31">
                  <c:v>2.32791563317842E-2</c:v>
                </c:pt>
                <c:pt idx="32">
                  <c:v>2.2685642684873417E-2</c:v>
                </c:pt>
                <c:pt idx="33">
                  <c:v>2.2070889476561505E-2</c:v>
                </c:pt>
                <c:pt idx="34">
                  <c:v>2.3198004191701291E-2</c:v>
                </c:pt>
                <c:pt idx="35">
                  <c:v>2.4006241893648198E-2</c:v>
                </c:pt>
                <c:pt idx="36">
                  <c:v>2.4049915088771013E-2</c:v>
                </c:pt>
                <c:pt idx="37">
                  <c:v>2.5579088880131402E-2</c:v>
                </c:pt>
                <c:pt idx="38">
                  <c:v>2.7014229476251407E-2</c:v>
                </c:pt>
                <c:pt idx="39">
                  <c:v>2.8664586682239798E-2</c:v>
                </c:pt>
                <c:pt idx="40">
                  <c:v>3.0843231334630905E-2</c:v>
                </c:pt>
              </c:numCache>
            </c:numRef>
          </c:val>
        </c:ser>
        <c:dLbls>
          <c:showLegendKey val="0"/>
          <c:showVal val="0"/>
          <c:showCatName val="0"/>
          <c:showSerName val="0"/>
          <c:showPercent val="0"/>
          <c:showBubbleSize val="0"/>
        </c:dLbls>
        <c:gapWidth val="150"/>
        <c:axId val="214862984"/>
        <c:axId val="214863368"/>
      </c:barChart>
      <c:catAx>
        <c:axId val="214862984"/>
        <c:scaling>
          <c:orientation val="minMax"/>
        </c:scaling>
        <c:delete val="0"/>
        <c:axPos val="b"/>
        <c:numFmt formatCode="General" sourceLinked="1"/>
        <c:majorTickMark val="out"/>
        <c:minorTickMark val="none"/>
        <c:tickLblPos val="nextTo"/>
        <c:crossAx val="214863368"/>
        <c:crosses val="autoZero"/>
        <c:auto val="1"/>
        <c:lblAlgn val="ctr"/>
        <c:lblOffset val="100"/>
        <c:noMultiLvlLbl val="0"/>
      </c:catAx>
      <c:valAx>
        <c:axId val="214863368"/>
        <c:scaling>
          <c:orientation val="minMax"/>
        </c:scaling>
        <c:delete val="0"/>
        <c:axPos val="l"/>
        <c:numFmt formatCode="0.0%" sourceLinked="0"/>
        <c:majorTickMark val="out"/>
        <c:minorTickMark val="none"/>
        <c:tickLblPos val="nextTo"/>
        <c:crossAx val="214862984"/>
        <c:crosses val="autoZero"/>
        <c:crossBetween val="between"/>
      </c:valAx>
    </c:plotArea>
    <c:legend>
      <c:legendPos val="r"/>
      <c:layout>
        <c:manualLayout>
          <c:xMode val="edge"/>
          <c:yMode val="edge"/>
          <c:x val="8.7929554049363284E-2"/>
          <c:y val="9.910985333272733E-2"/>
          <c:w val="8.4206660942324221E-2"/>
          <c:h val="0.25290787952205307"/>
        </c:manualLayout>
      </c:layout>
      <c:overlay val="0"/>
      <c:spPr>
        <a:solidFill>
          <a:schemeClr val="bg1"/>
        </a:solidFill>
      </c:sp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820959662776801E-2"/>
          <c:y val="5.1400554097404495E-2"/>
          <c:w val="0.91252938689732088"/>
          <c:h val="0.72792031204432828"/>
        </c:manualLayout>
      </c:layout>
      <c:barChart>
        <c:barDir val="col"/>
        <c:grouping val="clustered"/>
        <c:varyColors val="0"/>
        <c:ser>
          <c:idx val="0"/>
          <c:order val="0"/>
          <c:tx>
            <c:v>Total</c:v>
          </c:tx>
          <c:spPr>
            <a:solidFill>
              <a:schemeClr val="accent6">
                <a:lumMod val="75000"/>
              </a:schemeClr>
            </a:solidFill>
          </c:spPr>
          <c:invertIfNegative val="0"/>
          <c:cat>
            <c:strRef>
              <c:f>'General Population'!$L$17:$L$63</c:f>
              <c:strCache>
                <c:ptCount val="47"/>
                <c:pt idx="0">
                  <c:v>Hokkaido</c:v>
                </c:pt>
                <c:pt idx="1">
                  <c:v>Aomori</c:v>
                </c:pt>
                <c:pt idx="2">
                  <c:v>Iwate</c:v>
                </c:pt>
                <c:pt idx="3">
                  <c:v>Miyagi</c:v>
                </c:pt>
                <c:pt idx="4">
                  <c:v>Akita</c:v>
                </c:pt>
                <c:pt idx="5">
                  <c:v>Yamagata</c:v>
                </c:pt>
                <c:pt idx="6">
                  <c:v>Fukushima</c:v>
                </c:pt>
                <c:pt idx="7">
                  <c:v>Ibaraki</c:v>
                </c:pt>
                <c:pt idx="8">
                  <c:v>Tochigi</c:v>
                </c:pt>
                <c:pt idx="9">
                  <c:v>Gunma</c:v>
                </c:pt>
                <c:pt idx="10">
                  <c:v>Saitama</c:v>
                </c:pt>
                <c:pt idx="11">
                  <c:v>Chiba</c:v>
                </c:pt>
                <c:pt idx="12">
                  <c:v>Tokyo</c:v>
                </c:pt>
                <c:pt idx="13">
                  <c:v>Kanagawa</c:v>
                </c:pt>
                <c:pt idx="14">
                  <c:v>Niigata</c:v>
                </c:pt>
                <c:pt idx="15">
                  <c:v>Toyama</c:v>
                </c:pt>
                <c:pt idx="16">
                  <c:v>Ishikawa</c:v>
                </c:pt>
                <c:pt idx="17">
                  <c:v>Fukui</c:v>
                </c:pt>
                <c:pt idx="18">
                  <c:v>Yamanashi</c:v>
                </c:pt>
                <c:pt idx="19">
                  <c:v>Nagano</c:v>
                </c:pt>
                <c:pt idx="20">
                  <c:v>Gifu</c:v>
                </c:pt>
                <c:pt idx="21">
                  <c:v>Shizuoka</c:v>
                </c:pt>
                <c:pt idx="22">
                  <c:v>Aichi</c:v>
                </c:pt>
                <c:pt idx="23">
                  <c:v>Mie</c:v>
                </c:pt>
                <c:pt idx="24">
                  <c:v>Shiga</c:v>
                </c:pt>
                <c:pt idx="25">
                  <c:v>Kyoto</c:v>
                </c:pt>
                <c:pt idx="26">
                  <c:v>Osaka</c:v>
                </c:pt>
                <c:pt idx="27">
                  <c:v>Hyogo</c:v>
                </c:pt>
                <c:pt idx="28">
                  <c:v>Nara</c:v>
                </c:pt>
                <c:pt idx="29">
                  <c:v>Wakayama</c:v>
                </c:pt>
                <c:pt idx="30">
                  <c:v>Tottori</c:v>
                </c:pt>
                <c:pt idx="31">
                  <c:v>Shimane</c:v>
                </c:pt>
                <c:pt idx="32">
                  <c:v>Okayama</c:v>
                </c:pt>
                <c:pt idx="33">
                  <c:v>Hiroshima</c:v>
                </c:pt>
                <c:pt idx="34">
                  <c:v>Yamaguchi</c:v>
                </c:pt>
                <c:pt idx="35">
                  <c:v>Tokushima</c:v>
                </c:pt>
                <c:pt idx="36">
                  <c:v>Kagawa</c:v>
                </c:pt>
                <c:pt idx="37">
                  <c:v>Ehime</c:v>
                </c:pt>
                <c:pt idx="38">
                  <c:v>Kochi</c:v>
                </c:pt>
                <c:pt idx="39">
                  <c:v>Fukuoka</c:v>
                </c:pt>
                <c:pt idx="40">
                  <c:v>Saga</c:v>
                </c:pt>
                <c:pt idx="41">
                  <c:v>Nagasaki</c:v>
                </c:pt>
                <c:pt idx="42">
                  <c:v>Kumamoto</c:v>
                </c:pt>
                <c:pt idx="43">
                  <c:v>Ohita</c:v>
                </c:pt>
                <c:pt idx="44">
                  <c:v>Miyazaki</c:v>
                </c:pt>
                <c:pt idx="45">
                  <c:v>Kagoshima</c:v>
                </c:pt>
                <c:pt idx="46">
                  <c:v>Okinawa</c:v>
                </c:pt>
              </c:strCache>
            </c:strRef>
          </c:cat>
          <c:val>
            <c:numRef>
              <c:f>'General Population'!$O$17:$O$63</c:f>
              <c:numCache>
                <c:formatCode>0%</c:formatCode>
                <c:ptCount val="47"/>
                <c:pt idx="0" formatCode="0.0%">
                  <c:v>4.991132505700531E-2</c:v>
                </c:pt>
                <c:pt idx="1">
                  <c:v>4.3070686597415806E-3</c:v>
                </c:pt>
                <c:pt idx="2">
                  <c:v>8.1074233595135516E-3</c:v>
                </c:pt>
                <c:pt idx="3">
                  <c:v>1.9001773498859904E-2</c:v>
                </c:pt>
                <c:pt idx="4">
                  <c:v>5.0671395996959691E-3</c:v>
                </c:pt>
                <c:pt idx="5">
                  <c:v>8.6141373194831526E-3</c:v>
                </c:pt>
                <c:pt idx="6">
                  <c:v>5.3204965796807696E-3</c:v>
                </c:pt>
                <c:pt idx="7">
                  <c:v>1.4948061819103102E-2</c:v>
                </c:pt>
                <c:pt idx="8">
                  <c:v>1.4694704839118302E-2</c:v>
                </c:pt>
                <c:pt idx="9">
                  <c:v>1.0134279199391898E-2</c:v>
                </c:pt>
                <c:pt idx="10">
                  <c:v>4.0790473777552599E-2</c:v>
                </c:pt>
                <c:pt idx="11">
                  <c:v>3.3696478337978203E-2</c:v>
                </c:pt>
                <c:pt idx="12">
                  <c:v>0.23916898910564999</c:v>
                </c:pt>
                <c:pt idx="13">
                  <c:v>7.0939954395743618E-2</c:v>
                </c:pt>
                <c:pt idx="14">
                  <c:v>1.3174562959209499E-2</c:v>
                </c:pt>
                <c:pt idx="15">
                  <c:v>4.0537116797567793E-3</c:v>
                </c:pt>
                <c:pt idx="16">
                  <c:v>8.6141373194831526E-3</c:v>
                </c:pt>
                <c:pt idx="17">
                  <c:v>4.5604256397263699E-3</c:v>
                </c:pt>
                <c:pt idx="18">
                  <c:v>5.3204965796807696E-3</c:v>
                </c:pt>
                <c:pt idx="19">
                  <c:v>9.3742082594375515E-3</c:v>
                </c:pt>
                <c:pt idx="20">
                  <c:v>1.0894350139346299E-2</c:v>
                </c:pt>
                <c:pt idx="21">
                  <c:v>1.7481631618951103E-2</c:v>
                </c:pt>
                <c:pt idx="22">
                  <c:v>6.7899670635926015E-2</c:v>
                </c:pt>
                <c:pt idx="23">
                  <c:v>1.6214846719027103E-2</c:v>
                </c:pt>
                <c:pt idx="24">
                  <c:v>1.1907778059285504E-2</c:v>
                </c:pt>
                <c:pt idx="25">
                  <c:v>2.5082341018495102E-2</c:v>
                </c:pt>
                <c:pt idx="26">
                  <c:v>0.102862933873828</c:v>
                </c:pt>
                <c:pt idx="27">
                  <c:v>3.7496833037750206E-2</c:v>
                </c:pt>
                <c:pt idx="28">
                  <c:v>9.6275652394223529E-3</c:v>
                </c:pt>
                <c:pt idx="29">
                  <c:v>5.3204965796807696E-3</c:v>
                </c:pt>
                <c:pt idx="30">
                  <c:v>2.7869267798327807E-3</c:v>
                </c:pt>
                <c:pt idx="31">
                  <c:v>3.5469977197871809E-3</c:v>
                </c:pt>
                <c:pt idx="32">
                  <c:v>1.2921205979224698E-2</c:v>
                </c:pt>
                <c:pt idx="33">
                  <c:v>2.077527235875351E-2</c:v>
                </c:pt>
                <c:pt idx="34">
                  <c:v>8.1074233595135516E-3</c:v>
                </c:pt>
                <c:pt idx="35">
                  <c:v>4.3070686597415806E-3</c:v>
                </c:pt>
                <c:pt idx="36">
                  <c:v>4.8137826197111712E-3</c:v>
                </c:pt>
                <c:pt idx="37">
                  <c:v>6.3339244996199707E-3</c:v>
                </c:pt>
                <c:pt idx="38">
                  <c:v>1.5201418799087904E-3</c:v>
                </c:pt>
                <c:pt idx="39">
                  <c:v>2.8882695718267001E-2</c:v>
                </c:pt>
                <c:pt idx="40">
                  <c:v>3.5469977197871809E-3</c:v>
                </c:pt>
                <c:pt idx="41">
                  <c:v>4.8137826197111712E-3</c:v>
                </c:pt>
                <c:pt idx="42">
                  <c:v>5.8272105396503697E-3</c:v>
                </c:pt>
                <c:pt idx="43">
                  <c:v>2.7869267798327807E-3</c:v>
                </c:pt>
                <c:pt idx="44">
                  <c:v>2.5335697998479911E-3</c:v>
                </c:pt>
                <c:pt idx="45">
                  <c:v>5.573853559665571E-3</c:v>
                </c:pt>
                <c:pt idx="46">
                  <c:v>6.3339244996199707E-3</c:v>
                </c:pt>
              </c:numCache>
            </c:numRef>
          </c:val>
        </c:ser>
        <c:ser>
          <c:idx val="2"/>
          <c:order val="1"/>
          <c:tx>
            <c:v>MZ twins</c:v>
          </c:tx>
          <c:spPr>
            <a:solidFill>
              <a:srgbClr val="92D050"/>
            </a:solidFill>
          </c:spPr>
          <c:invertIfNegative val="0"/>
          <c:cat>
            <c:strRef>
              <c:f>'General Population'!$L$17:$L$63</c:f>
              <c:strCache>
                <c:ptCount val="47"/>
                <c:pt idx="0">
                  <c:v>Hokkaido</c:v>
                </c:pt>
                <c:pt idx="1">
                  <c:v>Aomori</c:v>
                </c:pt>
                <c:pt idx="2">
                  <c:v>Iwate</c:v>
                </c:pt>
                <c:pt idx="3">
                  <c:v>Miyagi</c:v>
                </c:pt>
                <c:pt idx="4">
                  <c:v>Akita</c:v>
                </c:pt>
                <c:pt idx="5">
                  <c:v>Yamagata</c:v>
                </c:pt>
                <c:pt idx="6">
                  <c:v>Fukushima</c:v>
                </c:pt>
                <c:pt idx="7">
                  <c:v>Ibaraki</c:v>
                </c:pt>
                <c:pt idx="8">
                  <c:v>Tochigi</c:v>
                </c:pt>
                <c:pt idx="9">
                  <c:v>Gunma</c:v>
                </c:pt>
                <c:pt idx="10">
                  <c:v>Saitama</c:v>
                </c:pt>
                <c:pt idx="11">
                  <c:v>Chiba</c:v>
                </c:pt>
                <c:pt idx="12">
                  <c:v>Tokyo</c:v>
                </c:pt>
                <c:pt idx="13">
                  <c:v>Kanagawa</c:v>
                </c:pt>
                <c:pt idx="14">
                  <c:v>Niigata</c:v>
                </c:pt>
                <c:pt idx="15">
                  <c:v>Toyama</c:v>
                </c:pt>
                <c:pt idx="16">
                  <c:v>Ishikawa</c:v>
                </c:pt>
                <c:pt idx="17">
                  <c:v>Fukui</c:v>
                </c:pt>
                <c:pt idx="18">
                  <c:v>Yamanashi</c:v>
                </c:pt>
                <c:pt idx="19">
                  <c:v>Nagano</c:v>
                </c:pt>
                <c:pt idx="20">
                  <c:v>Gifu</c:v>
                </c:pt>
                <c:pt idx="21">
                  <c:v>Shizuoka</c:v>
                </c:pt>
                <c:pt idx="22">
                  <c:v>Aichi</c:v>
                </c:pt>
                <c:pt idx="23">
                  <c:v>Mie</c:v>
                </c:pt>
                <c:pt idx="24">
                  <c:v>Shiga</c:v>
                </c:pt>
                <c:pt idx="25">
                  <c:v>Kyoto</c:v>
                </c:pt>
                <c:pt idx="26">
                  <c:v>Osaka</c:v>
                </c:pt>
                <c:pt idx="27">
                  <c:v>Hyogo</c:v>
                </c:pt>
                <c:pt idx="28">
                  <c:v>Nara</c:v>
                </c:pt>
                <c:pt idx="29">
                  <c:v>Wakayama</c:v>
                </c:pt>
                <c:pt idx="30">
                  <c:v>Tottori</c:v>
                </c:pt>
                <c:pt idx="31">
                  <c:v>Shimane</c:v>
                </c:pt>
                <c:pt idx="32">
                  <c:v>Okayama</c:v>
                </c:pt>
                <c:pt idx="33">
                  <c:v>Hiroshima</c:v>
                </c:pt>
                <c:pt idx="34">
                  <c:v>Yamaguchi</c:v>
                </c:pt>
                <c:pt idx="35">
                  <c:v>Tokushima</c:v>
                </c:pt>
                <c:pt idx="36">
                  <c:v>Kagawa</c:v>
                </c:pt>
                <c:pt idx="37">
                  <c:v>Ehime</c:v>
                </c:pt>
                <c:pt idx="38">
                  <c:v>Kochi</c:v>
                </c:pt>
                <c:pt idx="39">
                  <c:v>Fukuoka</c:v>
                </c:pt>
                <c:pt idx="40">
                  <c:v>Saga</c:v>
                </c:pt>
                <c:pt idx="41">
                  <c:v>Nagasaki</c:v>
                </c:pt>
                <c:pt idx="42">
                  <c:v>Kumamoto</c:v>
                </c:pt>
                <c:pt idx="43">
                  <c:v>Ohita</c:v>
                </c:pt>
                <c:pt idx="44">
                  <c:v>Miyazaki</c:v>
                </c:pt>
                <c:pt idx="45">
                  <c:v>Kagoshima</c:v>
                </c:pt>
                <c:pt idx="46">
                  <c:v>Okinawa</c:v>
                </c:pt>
              </c:strCache>
            </c:strRef>
          </c:cat>
          <c:val>
            <c:numRef>
              <c:f>'General Population'!$S$17:$S$63</c:f>
              <c:numCache>
                <c:formatCode>0%</c:formatCode>
                <c:ptCount val="47"/>
                <c:pt idx="0">
                  <c:v>5.2070520705207096E-2</c:v>
                </c:pt>
                <c:pt idx="1">
                  <c:v>6.5600656006560105E-3</c:v>
                </c:pt>
                <c:pt idx="2">
                  <c:v>7.3800738007380106E-3</c:v>
                </c:pt>
                <c:pt idx="3">
                  <c:v>2.0090200902009005E-2</c:v>
                </c:pt>
                <c:pt idx="4">
                  <c:v>6.9700697006970123E-3</c:v>
                </c:pt>
                <c:pt idx="5">
                  <c:v>9.0200902009020135E-3</c:v>
                </c:pt>
                <c:pt idx="6">
                  <c:v>5.3300533005330112E-3</c:v>
                </c:pt>
                <c:pt idx="7">
                  <c:v>1.2710127101271E-2</c:v>
                </c:pt>
                <c:pt idx="8">
                  <c:v>1.3530135301353002E-2</c:v>
                </c:pt>
                <c:pt idx="9">
                  <c:v>9.8400984009840119E-3</c:v>
                </c:pt>
                <c:pt idx="10">
                  <c:v>4.1000410004099999E-2</c:v>
                </c:pt>
                <c:pt idx="11">
                  <c:v>3.9360393603935999E-2</c:v>
                </c:pt>
                <c:pt idx="12">
                  <c:v>0.24764247642476403</c:v>
                </c:pt>
                <c:pt idx="13">
                  <c:v>6.7650676506765095E-2</c:v>
                </c:pt>
                <c:pt idx="14">
                  <c:v>1.0250102501025E-2</c:v>
                </c:pt>
                <c:pt idx="15">
                  <c:v>4.9200492004920111E-3</c:v>
                </c:pt>
                <c:pt idx="16">
                  <c:v>6.5600656006560105E-3</c:v>
                </c:pt>
                <c:pt idx="17">
                  <c:v>4.5100451004509998E-3</c:v>
                </c:pt>
                <c:pt idx="18">
                  <c:v>4.9200492004920111E-3</c:v>
                </c:pt>
                <c:pt idx="19">
                  <c:v>7.7900779007790107E-3</c:v>
                </c:pt>
                <c:pt idx="20">
                  <c:v>1.1890118901189002E-2</c:v>
                </c:pt>
                <c:pt idx="21">
                  <c:v>1.5580155801558004E-2</c:v>
                </c:pt>
                <c:pt idx="22">
                  <c:v>6.4370643706437108E-2</c:v>
                </c:pt>
                <c:pt idx="23">
                  <c:v>1.6810168101681001E-2</c:v>
                </c:pt>
                <c:pt idx="24">
                  <c:v>1.5170151701517004E-2</c:v>
                </c:pt>
                <c:pt idx="25">
                  <c:v>2.2960229602296E-2</c:v>
                </c:pt>
                <c:pt idx="26">
                  <c:v>0.102911029110291</c:v>
                </c:pt>
                <c:pt idx="27">
                  <c:v>3.4850348503485007E-2</c:v>
                </c:pt>
                <c:pt idx="28">
                  <c:v>9.8400984009840119E-3</c:v>
                </c:pt>
                <c:pt idx="29">
                  <c:v>6.5600656006560105E-3</c:v>
                </c:pt>
                <c:pt idx="30">
                  <c:v>2.4600246002460008E-3</c:v>
                </c:pt>
                <c:pt idx="31">
                  <c:v>4.1000410004099997E-3</c:v>
                </c:pt>
                <c:pt idx="32">
                  <c:v>1.1480114801148002E-2</c:v>
                </c:pt>
                <c:pt idx="33">
                  <c:v>2.2960229602296E-2</c:v>
                </c:pt>
                <c:pt idx="34">
                  <c:v>9.4300943009430135E-3</c:v>
                </c:pt>
                <c:pt idx="35">
                  <c:v>4.1000410004099997E-3</c:v>
                </c:pt>
                <c:pt idx="36">
                  <c:v>4.9200492004920111E-3</c:v>
                </c:pt>
                <c:pt idx="37">
                  <c:v>7.7900779007790107E-3</c:v>
                </c:pt>
                <c:pt idx="38">
                  <c:v>1.6400164001640002E-3</c:v>
                </c:pt>
                <c:pt idx="39">
                  <c:v>2.4190241902418998E-2</c:v>
                </c:pt>
                <c:pt idx="40">
                  <c:v>3.2800328003280005E-3</c:v>
                </c:pt>
                <c:pt idx="41">
                  <c:v>4.9200492004920111E-3</c:v>
                </c:pt>
                <c:pt idx="42">
                  <c:v>5.3300533005330112E-3</c:v>
                </c:pt>
                <c:pt idx="43">
                  <c:v>1.6400164001640002E-3</c:v>
                </c:pt>
                <c:pt idx="44">
                  <c:v>2.0500205002050003E-3</c:v>
                </c:pt>
                <c:pt idx="45">
                  <c:v>6.1500615006150105E-3</c:v>
                </c:pt>
                <c:pt idx="46">
                  <c:v>4.5100451004509998E-3</c:v>
                </c:pt>
              </c:numCache>
            </c:numRef>
          </c:val>
        </c:ser>
        <c:ser>
          <c:idx val="1"/>
          <c:order val="2"/>
          <c:tx>
            <c:v>Census</c:v>
          </c:tx>
          <c:spPr>
            <a:solidFill>
              <a:schemeClr val="tx1">
                <a:lumMod val="65000"/>
                <a:lumOff val="35000"/>
              </a:schemeClr>
            </a:solidFill>
          </c:spPr>
          <c:invertIfNegative val="0"/>
          <c:cat>
            <c:strRef>
              <c:f>'General Population'!$L$17:$L$63</c:f>
              <c:strCache>
                <c:ptCount val="47"/>
                <c:pt idx="0">
                  <c:v>Hokkaido</c:v>
                </c:pt>
                <c:pt idx="1">
                  <c:v>Aomori</c:v>
                </c:pt>
                <c:pt idx="2">
                  <c:v>Iwate</c:v>
                </c:pt>
                <c:pt idx="3">
                  <c:v>Miyagi</c:v>
                </c:pt>
                <c:pt idx="4">
                  <c:v>Akita</c:v>
                </c:pt>
                <c:pt idx="5">
                  <c:v>Yamagata</c:v>
                </c:pt>
                <c:pt idx="6">
                  <c:v>Fukushima</c:v>
                </c:pt>
                <c:pt idx="7">
                  <c:v>Ibaraki</c:v>
                </c:pt>
                <c:pt idx="8">
                  <c:v>Tochigi</c:v>
                </c:pt>
                <c:pt idx="9">
                  <c:v>Gunma</c:v>
                </c:pt>
                <c:pt idx="10">
                  <c:v>Saitama</c:v>
                </c:pt>
                <c:pt idx="11">
                  <c:v>Chiba</c:v>
                </c:pt>
                <c:pt idx="12">
                  <c:v>Tokyo</c:v>
                </c:pt>
                <c:pt idx="13">
                  <c:v>Kanagawa</c:v>
                </c:pt>
                <c:pt idx="14">
                  <c:v>Niigata</c:v>
                </c:pt>
                <c:pt idx="15">
                  <c:v>Toyama</c:v>
                </c:pt>
                <c:pt idx="16">
                  <c:v>Ishikawa</c:v>
                </c:pt>
                <c:pt idx="17">
                  <c:v>Fukui</c:v>
                </c:pt>
                <c:pt idx="18">
                  <c:v>Yamanashi</c:v>
                </c:pt>
                <c:pt idx="19">
                  <c:v>Nagano</c:v>
                </c:pt>
                <c:pt idx="20">
                  <c:v>Gifu</c:v>
                </c:pt>
                <c:pt idx="21">
                  <c:v>Shizuoka</c:v>
                </c:pt>
                <c:pt idx="22">
                  <c:v>Aichi</c:v>
                </c:pt>
                <c:pt idx="23">
                  <c:v>Mie</c:v>
                </c:pt>
                <c:pt idx="24">
                  <c:v>Shiga</c:v>
                </c:pt>
                <c:pt idx="25">
                  <c:v>Kyoto</c:v>
                </c:pt>
                <c:pt idx="26">
                  <c:v>Osaka</c:v>
                </c:pt>
                <c:pt idx="27">
                  <c:v>Hyogo</c:v>
                </c:pt>
                <c:pt idx="28">
                  <c:v>Nara</c:v>
                </c:pt>
                <c:pt idx="29">
                  <c:v>Wakayama</c:v>
                </c:pt>
                <c:pt idx="30">
                  <c:v>Tottori</c:v>
                </c:pt>
                <c:pt idx="31">
                  <c:v>Shimane</c:v>
                </c:pt>
                <c:pt idx="32">
                  <c:v>Okayama</c:v>
                </c:pt>
                <c:pt idx="33">
                  <c:v>Hiroshima</c:v>
                </c:pt>
                <c:pt idx="34">
                  <c:v>Yamaguchi</c:v>
                </c:pt>
                <c:pt idx="35">
                  <c:v>Tokushima</c:v>
                </c:pt>
                <c:pt idx="36">
                  <c:v>Kagawa</c:v>
                </c:pt>
                <c:pt idx="37">
                  <c:v>Ehime</c:v>
                </c:pt>
                <c:pt idx="38">
                  <c:v>Kochi</c:v>
                </c:pt>
                <c:pt idx="39">
                  <c:v>Fukuoka</c:v>
                </c:pt>
                <c:pt idx="40">
                  <c:v>Saga</c:v>
                </c:pt>
                <c:pt idx="41">
                  <c:v>Nagasaki</c:v>
                </c:pt>
                <c:pt idx="42">
                  <c:v>Kumamoto</c:v>
                </c:pt>
                <c:pt idx="43">
                  <c:v>Ohita</c:v>
                </c:pt>
                <c:pt idx="44">
                  <c:v>Miyazaki</c:v>
                </c:pt>
                <c:pt idx="45">
                  <c:v>Kagoshima</c:v>
                </c:pt>
                <c:pt idx="46">
                  <c:v>Okinawa</c:v>
                </c:pt>
              </c:strCache>
            </c:strRef>
          </c:cat>
          <c:val>
            <c:numRef>
              <c:f>'General Population'!$Q$17:$Q$63</c:f>
              <c:numCache>
                <c:formatCode>0%</c:formatCode>
                <c:ptCount val="47"/>
                <c:pt idx="0">
                  <c:v>4.3008175187319891E-2</c:v>
                </c:pt>
                <c:pt idx="1">
                  <c:v>1.0723150193650402E-2</c:v>
                </c:pt>
                <c:pt idx="2">
                  <c:v>1.0390217794202E-2</c:v>
                </c:pt>
                <c:pt idx="3">
                  <c:v>1.8335529169084205E-2</c:v>
                </c:pt>
                <c:pt idx="4">
                  <c:v>8.4797102793116551E-3</c:v>
                </c:pt>
                <c:pt idx="5">
                  <c:v>9.1271690720747516E-3</c:v>
                </c:pt>
                <c:pt idx="6">
                  <c:v>1.5842690604813903E-2</c:v>
                </c:pt>
                <c:pt idx="7">
                  <c:v>2.3184110055078502E-2</c:v>
                </c:pt>
                <c:pt idx="8">
                  <c:v>1.5672936781592799E-2</c:v>
                </c:pt>
                <c:pt idx="9">
                  <c:v>1.5681964080315903E-2</c:v>
                </c:pt>
                <c:pt idx="10">
                  <c:v>5.6186008770879689E-2</c:v>
                </c:pt>
                <c:pt idx="11">
                  <c:v>4.8549991704412203E-2</c:v>
                </c:pt>
                <c:pt idx="12">
                  <c:v>0.10278119203855401</c:v>
                </c:pt>
                <c:pt idx="13">
                  <c:v>7.066828701993301E-2</c:v>
                </c:pt>
                <c:pt idx="14">
                  <c:v>1.8545960500133001E-2</c:v>
                </c:pt>
                <c:pt idx="15">
                  <c:v>8.5381768757996617E-3</c:v>
                </c:pt>
                <c:pt idx="16">
                  <c:v>9.1369382335822324E-3</c:v>
                </c:pt>
                <c:pt idx="17">
                  <c:v>6.2977903124996314E-3</c:v>
                </c:pt>
                <c:pt idx="18">
                  <c:v>6.7374572439097904E-3</c:v>
                </c:pt>
                <c:pt idx="19">
                  <c:v>1.6810891820116303E-2</c:v>
                </c:pt>
                <c:pt idx="20">
                  <c:v>1.62518474530828E-2</c:v>
                </c:pt>
                <c:pt idx="21">
                  <c:v>2.9401537105329209E-2</c:v>
                </c:pt>
                <c:pt idx="22">
                  <c:v>5.7853575746603311E-2</c:v>
                </c:pt>
                <c:pt idx="23">
                  <c:v>1.4483832256359401E-2</c:v>
                </c:pt>
                <c:pt idx="24">
                  <c:v>1.1012929606295902E-2</c:v>
                </c:pt>
                <c:pt idx="25">
                  <c:v>2.0590237588663008E-2</c:v>
                </c:pt>
                <c:pt idx="26">
                  <c:v>6.921108109352081E-2</c:v>
                </c:pt>
                <c:pt idx="27">
                  <c:v>4.3646341172573891E-2</c:v>
                </c:pt>
                <c:pt idx="28">
                  <c:v>1.0932542916801099E-2</c:v>
                </c:pt>
                <c:pt idx="29">
                  <c:v>7.8189291927581814E-3</c:v>
                </c:pt>
                <c:pt idx="30">
                  <c:v>4.5950043772247E-3</c:v>
                </c:pt>
                <c:pt idx="31">
                  <c:v>5.5940670843557206E-3</c:v>
                </c:pt>
                <c:pt idx="32">
                  <c:v>1.5188555046991702E-2</c:v>
                </c:pt>
                <c:pt idx="33">
                  <c:v>2.2339979533645707E-2</c:v>
                </c:pt>
                <c:pt idx="34">
                  <c:v>1.13338828740476E-2</c:v>
                </c:pt>
                <c:pt idx="35">
                  <c:v>6.1369466517725612E-3</c:v>
                </c:pt>
                <c:pt idx="36">
                  <c:v>7.7761198055607316E-3</c:v>
                </c:pt>
                <c:pt idx="37">
                  <c:v>1.1174460466233702E-2</c:v>
                </c:pt>
                <c:pt idx="38">
                  <c:v>5.9707928153260115E-3</c:v>
                </c:pt>
                <c:pt idx="39">
                  <c:v>3.9613942103747607E-2</c:v>
                </c:pt>
                <c:pt idx="40">
                  <c:v>6.6354472065219307E-3</c:v>
                </c:pt>
                <c:pt idx="41">
                  <c:v>1.1140389441727605E-2</c:v>
                </c:pt>
                <c:pt idx="42">
                  <c:v>1.41923036093592E-2</c:v>
                </c:pt>
                <c:pt idx="43">
                  <c:v>9.3428559152694615E-3</c:v>
                </c:pt>
                <c:pt idx="44">
                  <c:v>8.8642450922223719E-3</c:v>
                </c:pt>
                <c:pt idx="45">
                  <c:v>1.3325636077446298E-2</c:v>
                </c:pt>
                <c:pt idx="46">
                  <c:v>1.0874170029296401E-2</c:v>
                </c:pt>
              </c:numCache>
            </c:numRef>
          </c:val>
        </c:ser>
        <c:dLbls>
          <c:showLegendKey val="0"/>
          <c:showVal val="0"/>
          <c:showCatName val="0"/>
          <c:showSerName val="0"/>
          <c:showPercent val="0"/>
          <c:showBubbleSize val="0"/>
        </c:dLbls>
        <c:gapWidth val="100"/>
        <c:axId val="214919200"/>
        <c:axId val="214919584"/>
      </c:barChart>
      <c:catAx>
        <c:axId val="214919200"/>
        <c:scaling>
          <c:orientation val="minMax"/>
        </c:scaling>
        <c:delete val="0"/>
        <c:axPos val="b"/>
        <c:numFmt formatCode="General" sourceLinked="0"/>
        <c:majorTickMark val="out"/>
        <c:minorTickMark val="none"/>
        <c:tickLblPos val="nextTo"/>
        <c:txPr>
          <a:bodyPr rot="-5400000" vert="horz"/>
          <a:lstStyle/>
          <a:p>
            <a:pPr>
              <a:defRPr sz="800"/>
            </a:pPr>
            <a:endParaRPr lang="ja-JP"/>
          </a:p>
        </c:txPr>
        <c:crossAx val="214919584"/>
        <c:crosses val="autoZero"/>
        <c:auto val="1"/>
        <c:lblAlgn val="ctr"/>
        <c:lblOffset val="100"/>
        <c:noMultiLvlLbl val="0"/>
      </c:catAx>
      <c:valAx>
        <c:axId val="214919584"/>
        <c:scaling>
          <c:orientation val="minMax"/>
          <c:max val="0.25"/>
        </c:scaling>
        <c:delete val="0"/>
        <c:axPos val="l"/>
        <c:numFmt formatCode="0%" sourceLinked="0"/>
        <c:majorTickMark val="out"/>
        <c:minorTickMark val="none"/>
        <c:tickLblPos val="nextTo"/>
        <c:crossAx val="214919200"/>
        <c:crosses val="autoZero"/>
        <c:crossBetween val="between"/>
        <c:minorUnit val="1.0000000000000002E-2"/>
      </c:valAx>
    </c:plotArea>
    <c:legend>
      <c:legendPos val="r"/>
      <c:layout>
        <c:manualLayout>
          <c:xMode val="edge"/>
          <c:yMode val="edge"/>
          <c:x val="0.76523060920977015"/>
          <c:y val="0.12461614173228404"/>
          <c:w val="0.11933551557551902"/>
          <c:h val="0.31596638961796419"/>
        </c:manualLayout>
      </c:layout>
      <c:overlay val="0"/>
      <c:spPr>
        <a:solidFill>
          <a:schemeClr val="bg1"/>
        </a:solidFill>
      </c:sp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817051385687111E-2"/>
          <c:y val="5.1400554097404495E-2"/>
          <c:w val="0.89271139586639092"/>
          <c:h val="0.68717993584135284"/>
        </c:manualLayout>
      </c:layout>
      <c:barChart>
        <c:barDir val="col"/>
        <c:grouping val="clustered"/>
        <c:varyColors val="0"/>
        <c:ser>
          <c:idx val="0"/>
          <c:order val="0"/>
          <c:tx>
            <c:v>Total</c:v>
          </c:tx>
          <c:spPr>
            <a:solidFill>
              <a:schemeClr val="accent6">
                <a:lumMod val="75000"/>
              </a:schemeClr>
            </a:solidFill>
          </c:spPr>
          <c:invertIfNegative val="0"/>
          <c:cat>
            <c:strRef>
              <c:f>'General Population'!$AI$17:$AI$28</c:f>
              <c:strCache>
                <c:ptCount val="12"/>
                <c:pt idx="0">
                  <c:v>Under 100</c:v>
                </c:pt>
                <c:pt idx="1">
                  <c:v>100-199</c:v>
                </c:pt>
                <c:pt idx="2">
                  <c:v>200-299</c:v>
                </c:pt>
                <c:pt idx="3">
                  <c:v>300-399</c:v>
                </c:pt>
                <c:pt idx="4">
                  <c:v>400-499</c:v>
                </c:pt>
                <c:pt idx="5">
                  <c:v>500-599</c:v>
                </c:pt>
                <c:pt idx="6">
                  <c:v>600-699</c:v>
                </c:pt>
                <c:pt idx="7">
                  <c:v>700-799</c:v>
                </c:pt>
                <c:pt idx="8">
                  <c:v>800-899</c:v>
                </c:pt>
                <c:pt idx="9">
                  <c:v>900-999</c:v>
                </c:pt>
                <c:pt idx="10">
                  <c:v>1000-1499</c:v>
                </c:pt>
                <c:pt idx="11">
                  <c:v>Over 1500</c:v>
                </c:pt>
              </c:strCache>
            </c:strRef>
          </c:cat>
          <c:val>
            <c:numRef>
              <c:f>'General Population'!$AL$17:$AL$28</c:f>
              <c:numCache>
                <c:formatCode>0%</c:formatCode>
                <c:ptCount val="12"/>
                <c:pt idx="0">
                  <c:v>5.7863879683915403E-2</c:v>
                </c:pt>
                <c:pt idx="1">
                  <c:v>0.10553148100943199</c:v>
                </c:pt>
                <c:pt idx="2">
                  <c:v>0.15192454754014803</c:v>
                </c:pt>
                <c:pt idx="3">
                  <c:v>0.14402243181238905</c:v>
                </c:pt>
                <c:pt idx="4">
                  <c:v>0.13637522304358896</c:v>
                </c:pt>
                <c:pt idx="5">
                  <c:v>0.111649248024471</c:v>
                </c:pt>
                <c:pt idx="6">
                  <c:v>6.5511088452714819E-2</c:v>
                </c:pt>
                <c:pt idx="7">
                  <c:v>7.1628855467754271E-2</c:v>
                </c:pt>
                <c:pt idx="8">
                  <c:v>3.8745857761916899E-2</c:v>
                </c:pt>
                <c:pt idx="9">
                  <c:v>2.5490695895997999E-2</c:v>
                </c:pt>
                <c:pt idx="10">
                  <c:v>5.3020647463675796E-2</c:v>
                </c:pt>
                <c:pt idx="11">
                  <c:v>3.8236043843996897E-2</c:v>
                </c:pt>
              </c:numCache>
            </c:numRef>
          </c:val>
        </c:ser>
        <c:ser>
          <c:idx val="2"/>
          <c:order val="1"/>
          <c:tx>
            <c:v>MZ twins</c:v>
          </c:tx>
          <c:spPr>
            <a:solidFill>
              <a:srgbClr val="92D050"/>
            </a:solidFill>
          </c:spPr>
          <c:invertIfNegative val="0"/>
          <c:cat>
            <c:strRef>
              <c:f>'General Population'!$AI$17:$AI$28</c:f>
              <c:strCache>
                <c:ptCount val="12"/>
                <c:pt idx="0">
                  <c:v>Under 100</c:v>
                </c:pt>
                <c:pt idx="1">
                  <c:v>100-199</c:v>
                </c:pt>
                <c:pt idx="2">
                  <c:v>200-299</c:v>
                </c:pt>
                <c:pt idx="3">
                  <c:v>300-399</c:v>
                </c:pt>
                <c:pt idx="4">
                  <c:v>400-499</c:v>
                </c:pt>
                <c:pt idx="5">
                  <c:v>500-599</c:v>
                </c:pt>
                <c:pt idx="6">
                  <c:v>600-699</c:v>
                </c:pt>
                <c:pt idx="7">
                  <c:v>700-799</c:v>
                </c:pt>
                <c:pt idx="8">
                  <c:v>800-899</c:v>
                </c:pt>
                <c:pt idx="9">
                  <c:v>900-999</c:v>
                </c:pt>
                <c:pt idx="10">
                  <c:v>1000-1499</c:v>
                </c:pt>
                <c:pt idx="11">
                  <c:v>Over 1500</c:v>
                </c:pt>
              </c:strCache>
            </c:strRef>
          </c:cat>
          <c:val>
            <c:numRef>
              <c:f>'General Population'!$AQ$17:$AQ$28</c:f>
              <c:numCache>
                <c:formatCode>0%</c:formatCode>
                <c:ptCount val="12"/>
                <c:pt idx="0">
                  <c:v>5.9975010412328209E-2</c:v>
                </c:pt>
                <c:pt idx="1">
                  <c:v>0.102040816326531</c:v>
                </c:pt>
                <c:pt idx="2">
                  <c:v>0.14077467721782597</c:v>
                </c:pt>
                <c:pt idx="3">
                  <c:v>0.13494377342773803</c:v>
                </c:pt>
                <c:pt idx="4">
                  <c:v>0.147022074135777</c:v>
                </c:pt>
                <c:pt idx="5">
                  <c:v>0.11411911703456901</c:v>
                </c:pt>
                <c:pt idx="6">
                  <c:v>6.66389004581424E-2</c:v>
                </c:pt>
                <c:pt idx="7">
                  <c:v>7.496876301541032E-2</c:v>
                </c:pt>
                <c:pt idx="8">
                  <c:v>3.9566847147022098E-2</c:v>
                </c:pt>
                <c:pt idx="9">
                  <c:v>2.7488546438983803E-2</c:v>
                </c:pt>
                <c:pt idx="10">
                  <c:v>5.0395668471470201E-2</c:v>
                </c:pt>
                <c:pt idx="11">
                  <c:v>4.2065805914202399E-2</c:v>
                </c:pt>
              </c:numCache>
            </c:numRef>
          </c:val>
        </c:ser>
        <c:ser>
          <c:idx val="1"/>
          <c:order val="2"/>
          <c:tx>
            <c:v>National Livelihood Survey </c:v>
          </c:tx>
          <c:spPr>
            <a:solidFill>
              <a:schemeClr val="tx1">
                <a:lumMod val="50000"/>
                <a:lumOff val="50000"/>
              </a:schemeClr>
            </a:solidFill>
          </c:spPr>
          <c:invertIfNegative val="0"/>
          <c:cat>
            <c:strRef>
              <c:f>'General Population'!$AI$17:$AI$28</c:f>
              <c:strCache>
                <c:ptCount val="12"/>
                <c:pt idx="0">
                  <c:v>Under 100</c:v>
                </c:pt>
                <c:pt idx="1">
                  <c:v>100-199</c:v>
                </c:pt>
                <c:pt idx="2">
                  <c:v>200-299</c:v>
                </c:pt>
                <c:pt idx="3">
                  <c:v>300-399</c:v>
                </c:pt>
                <c:pt idx="4">
                  <c:v>400-499</c:v>
                </c:pt>
                <c:pt idx="5">
                  <c:v>500-599</c:v>
                </c:pt>
                <c:pt idx="6">
                  <c:v>600-699</c:v>
                </c:pt>
                <c:pt idx="7">
                  <c:v>700-799</c:v>
                </c:pt>
                <c:pt idx="8">
                  <c:v>800-899</c:v>
                </c:pt>
                <c:pt idx="9">
                  <c:v>900-999</c:v>
                </c:pt>
                <c:pt idx="10">
                  <c:v>1000-1499</c:v>
                </c:pt>
                <c:pt idx="11">
                  <c:v>Over 1500</c:v>
                </c:pt>
              </c:strCache>
            </c:strRef>
          </c:cat>
          <c:val>
            <c:numRef>
              <c:f>'General Population'!$AJ$17:$AJ$28</c:f>
              <c:numCache>
                <c:formatCode>0%</c:formatCode>
                <c:ptCount val="12"/>
                <c:pt idx="0">
                  <c:v>6.6000000000000003E-2</c:v>
                </c:pt>
                <c:pt idx="1">
                  <c:v>0.127</c:v>
                </c:pt>
                <c:pt idx="2">
                  <c:v>0.13900000000000001</c:v>
                </c:pt>
                <c:pt idx="3">
                  <c:v>0.13300000000000001</c:v>
                </c:pt>
                <c:pt idx="4">
                  <c:v>0.1</c:v>
                </c:pt>
                <c:pt idx="5">
                  <c:v>8.9000000000000037E-2</c:v>
                </c:pt>
                <c:pt idx="6">
                  <c:v>7.0999999999999994E-2</c:v>
                </c:pt>
                <c:pt idx="7">
                  <c:v>6.2000000000000006E-2</c:v>
                </c:pt>
                <c:pt idx="8">
                  <c:v>5.1000000000000004E-2</c:v>
                </c:pt>
                <c:pt idx="9">
                  <c:v>3.9000000000000007E-2</c:v>
                </c:pt>
                <c:pt idx="10">
                  <c:v>9.0000000000000011E-2</c:v>
                </c:pt>
                <c:pt idx="11">
                  <c:v>3.4000000000000002E-2</c:v>
                </c:pt>
              </c:numCache>
            </c:numRef>
          </c:val>
        </c:ser>
        <c:dLbls>
          <c:showLegendKey val="0"/>
          <c:showVal val="0"/>
          <c:showCatName val="0"/>
          <c:showSerName val="0"/>
          <c:showPercent val="0"/>
          <c:showBubbleSize val="0"/>
        </c:dLbls>
        <c:gapWidth val="150"/>
        <c:axId val="214542352"/>
        <c:axId val="215260768"/>
      </c:barChart>
      <c:catAx>
        <c:axId val="214542352"/>
        <c:scaling>
          <c:orientation val="minMax"/>
        </c:scaling>
        <c:delete val="0"/>
        <c:axPos val="b"/>
        <c:numFmt formatCode="General" sourceLinked="0"/>
        <c:majorTickMark val="out"/>
        <c:minorTickMark val="none"/>
        <c:tickLblPos val="nextTo"/>
        <c:txPr>
          <a:bodyPr rot="-5400000" vert="horz"/>
          <a:lstStyle/>
          <a:p>
            <a:pPr>
              <a:defRPr/>
            </a:pPr>
            <a:endParaRPr lang="ja-JP"/>
          </a:p>
        </c:txPr>
        <c:crossAx val="215260768"/>
        <c:crosses val="autoZero"/>
        <c:auto val="1"/>
        <c:lblAlgn val="ctr"/>
        <c:lblOffset val="100"/>
        <c:noMultiLvlLbl val="0"/>
      </c:catAx>
      <c:valAx>
        <c:axId val="215260768"/>
        <c:scaling>
          <c:orientation val="minMax"/>
        </c:scaling>
        <c:delete val="0"/>
        <c:axPos val="l"/>
        <c:numFmt formatCode="0%" sourceLinked="1"/>
        <c:majorTickMark val="out"/>
        <c:minorTickMark val="none"/>
        <c:tickLblPos val="nextTo"/>
        <c:crossAx val="214542352"/>
        <c:crosses val="autoZero"/>
        <c:crossBetween val="between"/>
      </c:valAx>
    </c:plotArea>
    <c:legend>
      <c:legendPos val="r"/>
      <c:layout>
        <c:manualLayout>
          <c:xMode val="edge"/>
          <c:yMode val="edge"/>
          <c:x val="0.53160923325649023"/>
          <c:y val="2.1238569864119403E-2"/>
          <c:w val="0.32258634971008904"/>
          <c:h val="0.25115157480314992"/>
        </c:manualLayout>
      </c:layout>
      <c:overlay val="0"/>
      <c:spPr>
        <a:solidFill>
          <a:schemeClr val="bg1"/>
        </a:solidFill>
      </c:sp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99930846967503"/>
          <c:y val="5.1400554097404495E-2"/>
          <c:w val="0.83624624766215605"/>
          <c:h val="0.64469779819189321"/>
        </c:manualLayout>
      </c:layout>
      <c:barChart>
        <c:barDir val="col"/>
        <c:grouping val="clustered"/>
        <c:varyColors val="0"/>
        <c:ser>
          <c:idx val="0"/>
          <c:order val="0"/>
          <c:tx>
            <c:strRef>
              <c:f>'General Population'!$A$9</c:f>
              <c:strCache>
                <c:ptCount val="1"/>
                <c:pt idx="0">
                  <c:v>Total</c:v>
                </c:pt>
              </c:strCache>
            </c:strRef>
          </c:tx>
          <c:spPr>
            <a:solidFill>
              <a:schemeClr val="accent6">
                <a:lumMod val="75000"/>
              </a:schemeClr>
            </a:solidFill>
          </c:spPr>
          <c:invertIfNegative val="0"/>
          <c:cat>
            <c:strRef>
              <c:f>'General Population'!$B$8:$E$8</c:f>
              <c:strCache>
                <c:ptCount val="4"/>
                <c:pt idx="0">
                  <c:v>Compulsory</c:v>
                </c:pt>
                <c:pt idx="1">
                  <c:v>Secondary</c:v>
                </c:pt>
                <c:pt idx="2">
                  <c:v>Post-secondary</c:v>
                </c:pt>
                <c:pt idx="3">
                  <c:v>Tertiary</c:v>
                </c:pt>
              </c:strCache>
            </c:strRef>
          </c:cat>
          <c:val>
            <c:numRef>
              <c:f>'General Population'!$B$9:$E$9</c:f>
              <c:numCache>
                <c:formatCode>0%</c:formatCode>
                <c:ptCount val="4"/>
                <c:pt idx="0">
                  <c:v>4.5848822800495702E-2</c:v>
                </c:pt>
                <c:pt idx="1">
                  <c:v>0.26270136307310993</c:v>
                </c:pt>
                <c:pt idx="2">
                  <c:v>0.22242874845105301</c:v>
                </c:pt>
                <c:pt idx="3">
                  <c:v>0.46902106567534108</c:v>
                </c:pt>
              </c:numCache>
            </c:numRef>
          </c:val>
        </c:ser>
        <c:ser>
          <c:idx val="2"/>
          <c:order val="1"/>
          <c:tx>
            <c:v>MZ twins</c:v>
          </c:tx>
          <c:spPr>
            <a:solidFill>
              <a:srgbClr val="92D050"/>
            </a:solidFill>
          </c:spPr>
          <c:invertIfNegative val="0"/>
          <c:cat>
            <c:strRef>
              <c:f>'General Population'!$B$8:$E$8</c:f>
              <c:strCache>
                <c:ptCount val="4"/>
                <c:pt idx="0">
                  <c:v>Compulsory</c:v>
                </c:pt>
                <c:pt idx="1">
                  <c:v>Secondary</c:v>
                </c:pt>
                <c:pt idx="2">
                  <c:v>Post-secondary</c:v>
                </c:pt>
                <c:pt idx="3">
                  <c:v>Tertiary</c:v>
                </c:pt>
              </c:strCache>
            </c:strRef>
          </c:cat>
          <c:val>
            <c:numRef>
              <c:f>'General Population'!$B$10:$E$10</c:f>
              <c:numCache>
                <c:formatCode>0%</c:formatCode>
                <c:ptCount val="4"/>
                <c:pt idx="0">
                  <c:v>4.17522245037645E-2</c:v>
                </c:pt>
                <c:pt idx="1">
                  <c:v>0.26249144421628995</c:v>
                </c:pt>
                <c:pt idx="2">
                  <c:v>0.20739219712525703</c:v>
                </c:pt>
                <c:pt idx="3">
                  <c:v>0.4883641341546891</c:v>
                </c:pt>
              </c:numCache>
            </c:numRef>
          </c:val>
        </c:ser>
        <c:ser>
          <c:idx val="1"/>
          <c:order val="2"/>
          <c:tx>
            <c:strRef>
              <c:f>'General Population'!$A$11</c:f>
              <c:strCache>
                <c:ptCount val="1"/>
                <c:pt idx="0">
                  <c:v>Census</c:v>
                </c:pt>
              </c:strCache>
            </c:strRef>
          </c:tx>
          <c:spPr>
            <a:solidFill>
              <a:schemeClr val="tx1">
                <a:lumMod val="50000"/>
                <a:lumOff val="50000"/>
              </a:schemeClr>
            </a:solidFill>
          </c:spPr>
          <c:invertIfNegative val="0"/>
          <c:cat>
            <c:strRef>
              <c:f>'General Population'!$B$8:$E$8</c:f>
              <c:strCache>
                <c:ptCount val="4"/>
                <c:pt idx="0">
                  <c:v>Compulsory</c:v>
                </c:pt>
                <c:pt idx="1">
                  <c:v>Secondary</c:v>
                </c:pt>
                <c:pt idx="2">
                  <c:v>Post-secondary</c:v>
                </c:pt>
                <c:pt idx="3">
                  <c:v>Tertiary</c:v>
                </c:pt>
              </c:strCache>
            </c:strRef>
          </c:cat>
          <c:val>
            <c:numRef>
              <c:f>'General Population'!$B$11:$E$11</c:f>
              <c:numCache>
                <c:formatCode>0%</c:formatCode>
                <c:ptCount val="4"/>
                <c:pt idx="0">
                  <c:v>0.18814461659690102</c:v>
                </c:pt>
                <c:pt idx="1">
                  <c:v>0.46485809518128007</c:v>
                </c:pt>
                <c:pt idx="2">
                  <c:v>0.14806923506737005</c:v>
                </c:pt>
                <c:pt idx="3">
                  <c:v>0.19892805315445003</c:v>
                </c:pt>
              </c:numCache>
            </c:numRef>
          </c:val>
        </c:ser>
        <c:dLbls>
          <c:showLegendKey val="0"/>
          <c:showVal val="0"/>
          <c:showCatName val="0"/>
          <c:showSerName val="0"/>
          <c:showPercent val="0"/>
          <c:showBubbleSize val="0"/>
        </c:dLbls>
        <c:gapWidth val="300"/>
        <c:axId val="214984560"/>
        <c:axId val="214600456"/>
      </c:barChart>
      <c:catAx>
        <c:axId val="214984560"/>
        <c:scaling>
          <c:orientation val="minMax"/>
        </c:scaling>
        <c:delete val="0"/>
        <c:axPos val="b"/>
        <c:numFmt formatCode="General" sourceLinked="0"/>
        <c:majorTickMark val="out"/>
        <c:minorTickMark val="none"/>
        <c:tickLblPos val="nextTo"/>
        <c:txPr>
          <a:bodyPr rot="-5400000" vert="horz"/>
          <a:lstStyle/>
          <a:p>
            <a:pPr>
              <a:defRPr/>
            </a:pPr>
            <a:endParaRPr lang="ja-JP"/>
          </a:p>
        </c:txPr>
        <c:crossAx val="214600456"/>
        <c:crosses val="autoZero"/>
        <c:auto val="1"/>
        <c:lblAlgn val="ctr"/>
        <c:lblOffset val="100"/>
        <c:noMultiLvlLbl val="0"/>
      </c:catAx>
      <c:valAx>
        <c:axId val="214600456"/>
        <c:scaling>
          <c:orientation val="minMax"/>
        </c:scaling>
        <c:delete val="0"/>
        <c:axPos val="l"/>
        <c:numFmt formatCode="0%" sourceLinked="1"/>
        <c:majorTickMark val="out"/>
        <c:minorTickMark val="none"/>
        <c:tickLblPos val="nextTo"/>
        <c:crossAx val="214984560"/>
        <c:crosses val="autoZero"/>
        <c:crossBetween val="between"/>
      </c:valAx>
    </c:plotArea>
    <c:legend>
      <c:legendPos val="r"/>
      <c:layout>
        <c:manualLayout>
          <c:xMode val="edge"/>
          <c:yMode val="edge"/>
          <c:x val="0.18249619096427006"/>
          <c:y val="7.2326583054557719E-2"/>
          <c:w val="0.21732377764156696"/>
          <c:h val="0.25115157480314992"/>
        </c:manualLayout>
      </c:layout>
      <c:overlay val="0"/>
      <c:spPr>
        <a:solidFill>
          <a:schemeClr val="bg1"/>
        </a:solidFill>
      </c:sp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DF1DC5-7961-45E1-8A7E-A36DDB52DC45}" type="datetimeFigureOut">
              <a:rPr kumimoji="1" lang="ja-JP" altLang="en-US" smtClean="0"/>
              <a:t>2014/2/26</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4DEEB-630C-42B3-88FE-F1F589E5C7B5}" type="slidenum">
              <a:rPr kumimoji="1" lang="ja-JP" altLang="en-US" smtClean="0"/>
              <a:t>‹#›</a:t>
            </a:fld>
            <a:endParaRPr kumimoji="1" lang="ja-JP" altLang="en-US"/>
          </a:p>
        </p:txBody>
      </p:sp>
    </p:spTree>
    <p:extLst>
      <p:ext uri="{BB962C8B-B14F-4D97-AF65-F5344CB8AC3E}">
        <p14:creationId xmlns:p14="http://schemas.microsoft.com/office/powerpoint/2010/main" val="27570981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36E4B9-33C0-42B7-90A7-45A84293164C}" type="datetimeFigureOut">
              <a:rPr kumimoji="1" lang="ja-JP" altLang="en-US" smtClean="0"/>
              <a:t>2014/2/26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4284AB-5C2A-493D-AFA0-E40D78E71007}" type="slidenum">
              <a:rPr kumimoji="1" lang="ja-JP" altLang="en-US" smtClean="0"/>
              <a:t>‹#›</a:t>
            </a:fld>
            <a:endParaRPr kumimoji="1" lang="ja-JP" altLang="en-US"/>
          </a:p>
        </p:txBody>
      </p:sp>
    </p:spTree>
    <p:extLst>
      <p:ext uri="{BB962C8B-B14F-4D97-AF65-F5344CB8AC3E}">
        <p14:creationId xmlns:p14="http://schemas.microsoft.com/office/powerpoint/2010/main" val="38252824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E4284AB-5C2A-493D-AFA0-E40D78E71007}" type="slidenum">
              <a:rPr kumimoji="1" lang="ja-JP" altLang="en-US" smtClean="0"/>
              <a:t>1</a:t>
            </a:fld>
            <a:endParaRPr kumimoji="1" lang="ja-JP" altLang="en-US"/>
          </a:p>
        </p:txBody>
      </p:sp>
    </p:spTree>
    <p:extLst>
      <p:ext uri="{BB962C8B-B14F-4D97-AF65-F5344CB8AC3E}">
        <p14:creationId xmlns:p14="http://schemas.microsoft.com/office/powerpoint/2010/main" val="3592919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5" name="正方形/長方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正方形/長方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サブタイトル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p:txBody>
          <a:bodyPr/>
          <a:lstStyle/>
          <a:p>
            <a:fld id="{2C8AB12A-AE4D-438C-BBCC-EE51A11EA73C}" type="datetime1">
              <a:rPr kumimoji="1" lang="ja-JP" altLang="en-US" smtClean="0"/>
              <a:t>2014/2/26</a:t>
            </a:fld>
            <a:endParaRPr kumimoji="1" lang="ja-JP" altLang="en-US"/>
          </a:p>
        </p:txBody>
      </p:sp>
      <p:sp>
        <p:nvSpPr>
          <p:cNvPr id="17" name="フッター プレースホルダー 16"/>
          <p:cNvSpPr>
            <a:spLocks noGrp="1"/>
          </p:cNvSpPr>
          <p:nvPr>
            <p:ph type="ftr" sz="quarter" idx="11"/>
          </p:nvPr>
        </p:nvSpPr>
        <p:spPr/>
        <p:txBody>
          <a:bodyPr/>
          <a:lstStyle/>
          <a:p>
            <a:endParaRPr kumimoji="1" lang="ja-JP" altLang="en-US"/>
          </a:p>
        </p:txBody>
      </p:sp>
      <p:sp>
        <p:nvSpPr>
          <p:cNvPr id="7" name="直線コネクタ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正方形/長方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円/楕円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円/楕円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スライド番号プレースホルダー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5FC642D-FC96-4BA5-BD9B-5096F9696E5F}" type="slidenum">
              <a:rPr kumimoji="1" lang="ja-JP" altLang="en-US" smtClean="0"/>
              <a:t>‹#›</a:t>
            </a:fld>
            <a:endParaRPr kumimoji="1" lang="ja-JP" altLang="en-US"/>
          </a:p>
        </p:txBody>
      </p:sp>
      <p:sp>
        <p:nvSpPr>
          <p:cNvPr id="8" name="タイトル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ja-JP" altLang="en-US" smtClean="0"/>
              <a:t>マスター タイトルの書式設定</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398389D7-CE42-4853-B6DC-D303F7A66D30}" type="datetime1">
              <a:rPr kumimoji="1" lang="ja-JP" altLang="en-US" smtClean="0"/>
              <a:t>2014/2/26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5FC642D-FC96-4BA5-BD9B-5096F9696E5F}"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正方形/長方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正方形/長方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正方形/長方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正方形/長方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正方形/長方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コネクタ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円/楕円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円/楕円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スライド番号プレースホルダー 5"/>
          <p:cNvSpPr>
            <a:spLocks noGrp="1"/>
          </p:cNvSpPr>
          <p:nvPr>
            <p:ph type="sldNum" sz="quarter" idx="12"/>
          </p:nvPr>
        </p:nvSpPr>
        <p:spPr>
          <a:xfrm>
            <a:off x="6915912" y="3009901"/>
            <a:ext cx="457200" cy="441325"/>
          </a:xfrm>
        </p:spPr>
        <p:txBody>
          <a:bodyPr/>
          <a:lstStyle/>
          <a:p>
            <a:fld id="{35FC642D-FC96-4BA5-BD9B-5096F9696E5F}" type="slidenum">
              <a:rPr kumimoji="1" lang="ja-JP" altLang="en-US" smtClean="0"/>
              <a:t>‹#›</a:t>
            </a:fld>
            <a:endParaRPr kumimoji="1" lang="ja-JP" altLang="en-US"/>
          </a:p>
        </p:txBody>
      </p:sp>
      <p:sp>
        <p:nvSpPr>
          <p:cNvPr id="3" name="縦書きテキスト プレースホルダー 2"/>
          <p:cNvSpPr>
            <a:spLocks noGrp="1"/>
          </p:cNvSpPr>
          <p:nvPr>
            <p:ph type="body" orient="vert" idx="1"/>
          </p:nvPr>
        </p:nvSpPr>
        <p:spPr>
          <a:xfrm>
            <a:off x="304800" y="304800"/>
            <a:ext cx="6553200" cy="5821366"/>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7CD23B24-B6AA-4831-B027-C5D223B6C64C}" type="datetime1">
              <a:rPr kumimoji="1" lang="ja-JP" altLang="en-US" smtClean="0"/>
              <a:t>2014/2/26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2" name="縦書きタイトル 1"/>
          <p:cNvSpPr>
            <a:spLocks noGrp="1"/>
          </p:cNvSpPr>
          <p:nvPr>
            <p:ph type="title" orient="vert"/>
          </p:nvPr>
        </p:nvSpPr>
        <p:spPr>
          <a:xfrm>
            <a:off x="7391400" y="304801"/>
            <a:ext cx="1447800" cy="5851525"/>
          </a:xfrm>
        </p:spPr>
        <p:txBody>
          <a:bodyPr vert="eaVert"/>
          <a:lstStyle/>
          <a:p>
            <a:r>
              <a:rPr kumimoji="0" lang="ja-JP" altLang="en-US" smtClean="0"/>
              <a:t>マスター タイトルの書式設定</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accent3">
                    <a:shade val="75000"/>
                  </a:schemeClr>
                </a:solidFill>
              </a:defRPr>
            </a:lvl1p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118B01F4-B241-4F75-AE93-2E2FFF5CDC30}" type="datetime1">
              <a:rPr kumimoji="1" lang="ja-JP" altLang="en-US" smtClean="0"/>
              <a:t>2014/2/26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4361688" y="1026372"/>
            <a:ext cx="457200" cy="441325"/>
          </a:xfrm>
        </p:spPr>
        <p:txBody>
          <a:bodyPr/>
          <a:lstStyle/>
          <a:p>
            <a:fld id="{35FC642D-FC96-4BA5-BD9B-5096F9696E5F}"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301752" y="1527048"/>
            <a:ext cx="850392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7" name="正方形/長方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正方形/長方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正方形/長方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テキスト プレースホルダー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13" name="正方形/長方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正方形/長方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フッター プレースホルダー 4"/>
          <p:cNvSpPr>
            <a:spLocks noGrp="1"/>
          </p:cNvSpPr>
          <p:nvPr>
            <p:ph type="ftr" sz="quarter" idx="1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fld id="{093F1BBC-2867-4491-9954-DDD293E6A648}" type="datetime1">
              <a:rPr kumimoji="1" lang="ja-JP" altLang="en-US" smtClean="0"/>
              <a:t>2014/2/26</a:t>
            </a:fld>
            <a:endParaRPr kumimoji="1" lang="ja-JP" altLang="en-US"/>
          </a:p>
        </p:txBody>
      </p:sp>
      <p:sp>
        <p:nvSpPr>
          <p:cNvPr id="8" name="直線コネクタ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円/楕円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円/楕円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スライド番号プレースホルダー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5FC642D-FC96-4BA5-BD9B-5096F9696E5F}" type="slidenum">
              <a:rPr kumimoji="1" lang="ja-JP" altLang="en-US" smtClean="0"/>
              <a:t>‹#›</a:t>
            </a:fld>
            <a:endParaRPr kumimoji="1" lang="ja-JP" altLang="en-US"/>
          </a:p>
        </p:txBody>
      </p:sp>
      <p:sp>
        <p:nvSpPr>
          <p:cNvPr id="2" name="タイトル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ja-JP" altLang="en-US" smtClean="0"/>
              <a:t>マスター タイトルの書式設定</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228600"/>
            <a:ext cx="8534400" cy="758952"/>
          </a:xfrm>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a:xfrm>
            <a:off x="5791200" y="6409944"/>
            <a:ext cx="3044952" cy="365760"/>
          </a:xfrm>
        </p:spPr>
        <p:txBody>
          <a:bodyPr/>
          <a:lstStyle/>
          <a:p>
            <a:fld id="{9FB44C42-5DCE-40B8-8564-90571168B992}" type="datetime1">
              <a:rPr kumimoji="1" lang="ja-JP" altLang="en-US" smtClean="0"/>
              <a:t>2014/2/26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5FC642D-FC96-4BA5-BD9B-5096F9696E5F}" type="slidenum">
              <a:rPr kumimoji="1" lang="ja-JP" altLang="en-US" smtClean="0"/>
              <a:t>‹#›</a:t>
            </a:fld>
            <a:endParaRPr kumimoji="1" lang="ja-JP" altLang="en-US"/>
          </a:p>
        </p:txBody>
      </p:sp>
      <p:sp>
        <p:nvSpPr>
          <p:cNvPr id="8" name="直線コネクタ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コンテンツ プレースホルダー 9"/>
          <p:cNvSpPr>
            <a:spLocks noGrp="1"/>
          </p:cNvSpPr>
          <p:nvPr>
            <p:ph sz="half" idx="1"/>
          </p:nvPr>
        </p:nvSpPr>
        <p:spPr>
          <a:xfrm>
            <a:off x="301752" y="1371600"/>
            <a:ext cx="4038600" cy="4681728"/>
          </a:xfrm>
        </p:spPr>
        <p:txBody>
          <a:bodyPr/>
          <a:lstStyle>
            <a:lvl1pPr>
              <a:defRPr sz="2500"/>
            </a:lvl1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コンテンツ プレースホルダー 11"/>
          <p:cNvSpPr>
            <a:spLocks noGrp="1"/>
          </p:cNvSpPr>
          <p:nvPr>
            <p:ph sz="half" idx="2"/>
          </p:nvPr>
        </p:nvSpPr>
        <p:spPr>
          <a:xfrm>
            <a:off x="4800600" y="1371600"/>
            <a:ext cx="4038600" cy="4681728"/>
          </a:xfrm>
        </p:spPr>
        <p:txBody>
          <a:bodyPr/>
          <a:lstStyle>
            <a:lvl1pPr>
              <a:defRPr sz="2500"/>
            </a:lvl1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10" name="直線コネクタ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正方形/長方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正方形/長方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正方形/長方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正方形/長方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正方形/長方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テキスト プレースホルダー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fld id="{A18CB461-4A1A-4499-8C67-F792870F16B0}" type="datetime1">
              <a:rPr kumimoji="1" lang="ja-JP" altLang="en-US" smtClean="0"/>
              <a:t>2014/2/26</a:t>
            </a:fld>
            <a:endParaRPr kumimoji="1" lang="ja-JP" altLang="en-US"/>
          </a:p>
        </p:txBody>
      </p:sp>
      <p:sp>
        <p:nvSpPr>
          <p:cNvPr id="8" name="フッター プレースホルダー 7"/>
          <p:cNvSpPr>
            <a:spLocks noGrp="1"/>
          </p:cNvSpPr>
          <p:nvPr>
            <p:ph type="ftr" sz="quarter" idx="11"/>
          </p:nvPr>
        </p:nvSpPr>
        <p:spPr>
          <a:xfrm>
            <a:off x="304800" y="6409944"/>
            <a:ext cx="3581400" cy="365760"/>
          </a:xfrm>
        </p:spPr>
        <p:txBody>
          <a:bodyPr/>
          <a:lstStyle/>
          <a:p>
            <a:endParaRPr kumimoji="1" lang="ja-JP" altLang="en-US"/>
          </a:p>
        </p:txBody>
      </p:sp>
      <p:sp>
        <p:nvSpPr>
          <p:cNvPr id="15" name="直線コネクタ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コンテンツ プレースホルダー 23"/>
          <p:cNvSpPr>
            <a:spLocks noGrp="1"/>
          </p:cNvSpPr>
          <p:nvPr>
            <p:ph sz="quarter" idx="2"/>
          </p:nvPr>
        </p:nvSpPr>
        <p:spPr>
          <a:xfrm>
            <a:off x="301752" y="2471383"/>
            <a:ext cx="4041648" cy="3818404"/>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6" name="コンテンツ プレースホルダー 25"/>
          <p:cNvSpPr>
            <a:spLocks noGrp="1"/>
          </p:cNvSpPr>
          <p:nvPr>
            <p:ph sz="quarter" idx="4"/>
          </p:nvPr>
        </p:nvSpPr>
        <p:spPr>
          <a:xfrm>
            <a:off x="4800600" y="2471383"/>
            <a:ext cx="4038600" cy="382219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5" name="円/楕円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円/楕円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スライド番号プレースホルダー 8"/>
          <p:cNvSpPr>
            <a:spLocks noGrp="1"/>
          </p:cNvSpPr>
          <p:nvPr>
            <p:ph type="sldNum" sz="quarter" idx="12"/>
          </p:nvPr>
        </p:nvSpPr>
        <p:spPr>
          <a:xfrm>
            <a:off x="4343400" y="1042416"/>
            <a:ext cx="457200" cy="441325"/>
          </a:xfrm>
        </p:spPr>
        <p:txBody>
          <a:bodyPr/>
          <a:lstStyle>
            <a:lvl1pPr algn="ctr">
              <a:defRPr/>
            </a:lvl1pPr>
          </a:lstStyle>
          <a:p>
            <a:fld id="{35FC642D-FC96-4BA5-BD9B-5096F9696E5F}" type="slidenum">
              <a:rPr kumimoji="1" lang="ja-JP" altLang="en-US" smtClean="0"/>
              <a:t>‹#›</a:t>
            </a:fld>
            <a:endParaRPr kumimoji="1" lang="ja-JP" altLang="en-US"/>
          </a:p>
        </p:txBody>
      </p:sp>
      <p:sp>
        <p:nvSpPr>
          <p:cNvPr id="23" name="タイトル 22"/>
          <p:cNvSpPr>
            <a:spLocks noGrp="1"/>
          </p:cNvSpPr>
          <p:nvPr>
            <p:ph type="title"/>
          </p:nvPr>
        </p:nvSpPr>
        <p:spPr/>
        <p:txBody>
          <a:bodyPr rtlCol="0" anchor="b" anchorCtr="0"/>
          <a:lstStyle/>
          <a:p>
            <a:r>
              <a:rPr kumimoji="0" lang="ja-JP" altLang="en-US" smtClean="0"/>
              <a:t>マスター タイトルの書式設定</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D9E65593-924D-4916-9025-B9EE542B82C6}" type="datetime1">
              <a:rPr kumimoji="1" lang="ja-JP" altLang="en-US" smtClean="0"/>
              <a:t>2014/2/26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4343400" y="1036020"/>
            <a:ext cx="457200" cy="441325"/>
          </a:xfrm>
        </p:spPr>
        <p:txBody>
          <a:bodyPr/>
          <a:lstStyle/>
          <a:p>
            <a:fld id="{35FC642D-FC96-4BA5-BD9B-5096F9696E5F}"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7" name="正方形/長方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正方形/長方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正方形/長方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正方形/長方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正方形/長方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正方形/長方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付プレースホルダー 1"/>
          <p:cNvSpPr>
            <a:spLocks noGrp="1"/>
          </p:cNvSpPr>
          <p:nvPr>
            <p:ph type="dt" sz="half" idx="10"/>
          </p:nvPr>
        </p:nvSpPr>
        <p:spPr/>
        <p:txBody>
          <a:bodyPr/>
          <a:lstStyle/>
          <a:p>
            <a:fld id="{087FA65C-F96E-48C8-A6B1-A20429030C33}" type="datetime1">
              <a:rPr kumimoji="1" lang="ja-JP" altLang="en-US" smtClean="0"/>
              <a:t>2014/2/26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5FC642D-FC96-4BA5-BD9B-5096F9696E5F}"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9" name="正方形/長方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正方形/長方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正方形/長方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正方形/長方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正方形/長方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コネクタ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コンテンツ プレースホルダー 19"/>
          <p:cNvSpPr>
            <a:spLocks noGrp="1"/>
          </p:cNvSpPr>
          <p:nvPr>
            <p:ph sz="quarter" idx="1"/>
          </p:nvPr>
        </p:nvSpPr>
        <p:spPr>
          <a:xfrm>
            <a:off x="3124200" y="685800"/>
            <a:ext cx="5638800" cy="5410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円/楕円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円/楕円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スライド番号プレースホルダー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5FC642D-FC96-4BA5-BD9B-5096F9696E5F}" type="slidenum">
              <a:rPr kumimoji="1" lang="ja-JP" altLang="en-US" smtClean="0"/>
              <a:t>‹#›</a:t>
            </a:fld>
            <a:endParaRPr kumimoji="1" lang="ja-JP" altLang="en-US"/>
          </a:p>
        </p:txBody>
      </p:sp>
      <p:sp>
        <p:nvSpPr>
          <p:cNvPr id="21" name="正方形/長方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付プレースホルダー 4"/>
          <p:cNvSpPr>
            <a:spLocks noGrp="1"/>
          </p:cNvSpPr>
          <p:nvPr>
            <p:ph type="dt" sz="half" idx="10"/>
          </p:nvPr>
        </p:nvSpPr>
        <p:spPr/>
        <p:txBody>
          <a:bodyPr/>
          <a:lstStyle/>
          <a:p>
            <a:fld id="{0921DF7C-D69C-4935-AF8F-6887880C39C0}" type="datetime1">
              <a:rPr kumimoji="1" lang="ja-JP" altLang="en-US" smtClean="0"/>
              <a:t>2014/2/26</a:t>
            </a:fld>
            <a:endParaRPr kumimoji="1" lang="ja-JP" altLang="en-US"/>
          </a:p>
        </p:txBody>
      </p:sp>
      <p:sp>
        <p:nvSpPr>
          <p:cNvPr id="6" name="フッター プレースホルダー 5"/>
          <p:cNvSpPr>
            <a:spLocks noGrp="1"/>
          </p:cNvSpPr>
          <p:nvPr>
            <p:ph type="ftr" sz="quarter" idx="11"/>
          </p:nvPr>
        </p:nvSpPr>
        <p:spPr>
          <a:xfrm>
            <a:off x="301752" y="6410848"/>
            <a:ext cx="3383280" cy="365760"/>
          </a:xfrm>
        </p:spPr>
        <p:txBody>
          <a:bodyPr/>
          <a:lstStyle/>
          <a:p>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1" name="直線コネクタ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正方形/長方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正方形/長方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正方形/長方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正方形/長方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円/楕円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円/楕円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スライド番号プレースホルダー 6"/>
          <p:cNvSpPr>
            <a:spLocks noGrp="1"/>
          </p:cNvSpPr>
          <p:nvPr>
            <p:ph type="sldNum" sz="quarter" idx="12"/>
          </p:nvPr>
        </p:nvSpPr>
        <p:spPr>
          <a:xfrm>
            <a:off x="1371600" y="312738"/>
            <a:ext cx="457200" cy="441325"/>
          </a:xfrm>
        </p:spPr>
        <p:txBody>
          <a:bodyPr/>
          <a:lstStyle/>
          <a:p>
            <a:fld id="{35FC642D-FC96-4BA5-BD9B-5096F9696E5F}" type="slidenum">
              <a:rPr kumimoji="1" lang="ja-JP" altLang="en-US" smtClean="0"/>
              <a:t>‹#›</a:t>
            </a:fld>
            <a:endParaRPr kumimoji="1" lang="ja-JP" altLang="en-US"/>
          </a:p>
        </p:txBody>
      </p:sp>
      <p:sp>
        <p:nvSpPr>
          <p:cNvPr id="2" name="タイトル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3000375" y="609600"/>
            <a:ext cx="5867400" cy="4267200"/>
          </a:xfrm>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22" name="正方形/長方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付プレースホルダー 4"/>
          <p:cNvSpPr>
            <a:spLocks noGrp="1"/>
          </p:cNvSpPr>
          <p:nvPr>
            <p:ph type="dt" sz="half" idx="10"/>
          </p:nvPr>
        </p:nvSpPr>
        <p:spPr>
          <a:xfrm>
            <a:off x="5788152" y="6404984"/>
            <a:ext cx="3044952" cy="365760"/>
          </a:xfrm>
        </p:spPr>
        <p:txBody>
          <a:bodyPr/>
          <a:lstStyle/>
          <a:p>
            <a:fld id="{B51C4875-D726-4B14-A29B-57C5060BE431}" type="datetime1">
              <a:rPr kumimoji="1" lang="ja-JP" altLang="en-US" smtClean="0"/>
              <a:t>2014/2/26</a:t>
            </a:fld>
            <a:endParaRPr kumimoji="1" lang="ja-JP" altLang="en-US"/>
          </a:p>
        </p:txBody>
      </p:sp>
      <p:sp>
        <p:nvSpPr>
          <p:cNvPr id="6" name="フッター プレースホルダー 5"/>
          <p:cNvSpPr>
            <a:spLocks noGrp="1"/>
          </p:cNvSpPr>
          <p:nvPr>
            <p:ph type="ftr" sz="quarter" idx="11"/>
          </p:nvPr>
        </p:nvSpPr>
        <p:spPr>
          <a:xfrm>
            <a:off x="301752" y="6410848"/>
            <a:ext cx="3584448" cy="365760"/>
          </a:xfrm>
        </p:spPr>
        <p:txBody>
          <a:bodyPr/>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正方形/長方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正方形/長方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付プレースホルダー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5918E53-34F3-453D-9E01-582ECB7ECB9C}" type="datetime1">
              <a:rPr kumimoji="1" lang="ja-JP" altLang="en-US" smtClean="0"/>
              <a:t>2014/2/26</a:t>
            </a:fld>
            <a:endParaRPr kumimoji="1" lang="ja-JP" altLang="en-US"/>
          </a:p>
        </p:txBody>
      </p:sp>
      <p:sp>
        <p:nvSpPr>
          <p:cNvPr id="3" name="フッター プレースホルダー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kumimoji="1" lang="ja-JP" altLang="en-US"/>
          </a:p>
        </p:txBody>
      </p:sp>
      <p:sp>
        <p:nvSpPr>
          <p:cNvPr id="8" name="正方形/長方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コネクタ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円/楕円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円/楕円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スライド番号プレースホルダー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5FC642D-FC96-4BA5-BD9B-5096F9696E5F}" type="slidenum">
              <a:rPr kumimoji="1" lang="ja-JP" altLang="en-US" smtClean="0"/>
              <a:t>‹#›</a:t>
            </a:fld>
            <a:endParaRPr kumimoji="1" lang="ja-JP" altLang="en-US"/>
          </a:p>
        </p:txBody>
      </p:sp>
      <p:sp>
        <p:nvSpPr>
          <p:cNvPr id="22" name="タイトル プレースホルダー 21"/>
          <p:cNvSpPr>
            <a:spLocks noGrp="1"/>
          </p:cNvSpPr>
          <p:nvPr>
            <p:ph type="title"/>
          </p:nvPr>
        </p:nvSpPr>
        <p:spPr>
          <a:xfrm>
            <a:off x="301752" y="228600"/>
            <a:ext cx="8534400" cy="758952"/>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1" latinLnBrk="0" hangingPunct="1">
        <a:spcBef>
          <a:spcPct val="0"/>
        </a:spcBef>
        <a:buNone/>
        <a:defRPr kumimoji="1"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1"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1"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1"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1"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research.rakuten.co.jp/monitor/notice.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jp/url?sa=i&amp;source=images&amp;cd=&amp;cad=rja&amp;docid=Cr9rrTwYOU5lRM&amp;tbnid=AiIrjHMosRXqkM:&amp;ved=0CAgQjRwwAA&amp;url=http://www.keio.ac.jp/ja/contents/stained_glass/2004/243.html&amp;ei=gy1SUoCzLYfjkgX94IHADQ&amp;psig=AFQjCNF4fgluB7D3yoSRQ-m6aknH4DkVYQ&amp;ust=1381203715815756" TargetMode="External"/><Relationship Id="rId2"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www.google.co.jp/url?sa=i&amp;source=images&amp;cd=&amp;cad=rja&amp;docid=WPOEoMX1KVQx8M&amp;tbnid=AArDuBFjWZWKRM:&amp;ved=0CAgQjRwwAA&amp;url=http://www.waseda.jp/jp/global/guide/symbol.html&amp;ei=xi1SUujUJYmdkQWJ-IHAAg&amp;psig=AFQjCNFGy1blRAsRLr9B1ERvZ-rzZ4HUmg&amp;ust=1381203782662681" TargetMode="Externa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jp/url?sa=i&amp;source=images&amp;cd=&amp;cad=rja&amp;docid=7s8haJgHEy9FjM&amp;tbnid=yrSNWVgT94vpdM:&amp;ved=0CAgQjRwwAA&amp;url=http://www.kaiseigakuen.jp/kaiseihp/hoshin/hoshin.htm&amp;ei=YXRSUv2sO8mslAWM5ICoBg&amp;psig=AFQjCNG46lcWZFf2Yp4w0QYgAQy6Lmyy2Q&amp;ust=1381221858058594" TargetMode="External"/><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jp/url?sa=i&amp;source=images&amp;cd=&amp;cad=rja&amp;docid=YNyPIVi4ItuUnM&amp;tbnid=zmg419FDpYqDdM:&amp;ved=0CAgQjRwwAA&amp;url=http://blog.goo.ne.jp/homebase1/e/4521e5efa68290ac511f54d378414fff&amp;ei=SDRQUtCOF8H4kAXTyYC4Ag&amp;psig=AFQjCNHWs5rQU39bp0jCQuQuq1PKZ_1-WQ&amp;ust=138107437641754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2800" dirty="0" smtClean="0">
                <a:latin typeface="ＭＳ Ｐゴシック" panose="020B0600070205080204" pitchFamily="50" charset="-128"/>
                <a:ea typeface="ＭＳ Ｐゴシック" panose="020B0600070205080204" pitchFamily="50" charset="-128"/>
              </a:rPr>
              <a:t>学校か、家庭か、それ</a:t>
            </a:r>
            <a:r>
              <a:rPr lang="ja-JP" altLang="en-US" sz="2800" dirty="0">
                <a:latin typeface="ＭＳ Ｐゴシック" panose="020B0600070205080204" pitchFamily="50" charset="-128"/>
                <a:ea typeface="ＭＳ Ｐゴシック" panose="020B0600070205080204" pitchFamily="50" charset="-128"/>
              </a:rPr>
              <a:t>とも生まれつきの能力</a:t>
            </a:r>
            <a:r>
              <a:rPr lang="ja-JP" altLang="en-US" sz="2800" dirty="0" smtClean="0">
                <a:latin typeface="ＭＳ Ｐゴシック" panose="020B0600070205080204" pitchFamily="50" charset="-128"/>
                <a:ea typeface="ＭＳ Ｐゴシック" panose="020B0600070205080204" pitchFamily="50" charset="-128"/>
              </a:rPr>
              <a:t>か</a:t>
            </a:r>
            <a:r>
              <a:rPr lang="en-US" altLang="ja-JP" sz="2800" dirty="0" smtClean="0">
                <a:latin typeface="ＭＳ Ｐゴシック" panose="020B0600070205080204" pitchFamily="50" charset="-128"/>
                <a:ea typeface="ＭＳ Ｐゴシック" panose="020B0600070205080204" pitchFamily="50" charset="-128"/>
              </a:rPr>
              <a:t/>
            </a:r>
            <a:br>
              <a:rPr lang="en-US" altLang="ja-JP" sz="2800" dirty="0" smtClean="0">
                <a:latin typeface="ＭＳ Ｐゴシック" panose="020B0600070205080204" pitchFamily="50" charset="-128"/>
                <a:ea typeface="ＭＳ Ｐゴシック" panose="020B0600070205080204" pitchFamily="50" charset="-128"/>
              </a:rPr>
            </a:br>
            <a:r>
              <a:rPr lang="ja-JP" altLang="en-US" sz="2800" dirty="0" smtClean="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双生児データを用いた実証分析</a:t>
            </a:r>
            <a:r>
              <a:rPr lang="en-US" altLang="ja-JP" sz="2800" dirty="0" smtClean="0">
                <a:latin typeface="ＭＳ Ｐゴシック" panose="020B0600070205080204" pitchFamily="50" charset="-128"/>
                <a:ea typeface="ＭＳ Ｐゴシック" panose="020B0600070205080204" pitchFamily="50" charset="-128"/>
              </a:rPr>
              <a:t>―</a:t>
            </a:r>
            <a:br>
              <a:rPr lang="en-US" altLang="ja-JP" sz="2800" dirty="0" smtClean="0">
                <a:latin typeface="ＭＳ Ｐゴシック" panose="020B0600070205080204" pitchFamily="50" charset="-128"/>
                <a:ea typeface="ＭＳ Ｐゴシック" panose="020B0600070205080204" pitchFamily="50" charset="-128"/>
              </a:rPr>
            </a:br>
            <a:endParaRPr kumimoji="1" lang="ja-JP" altLang="en-US" sz="2800" dirty="0">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772791" y="4509120"/>
            <a:ext cx="5760640" cy="1631216"/>
          </a:xfrm>
          <a:prstGeom prst="rect">
            <a:avLst/>
          </a:prstGeom>
          <a:noFill/>
        </p:spPr>
        <p:txBody>
          <a:bodyPr wrap="square" rtlCol="0">
            <a:spAutoFit/>
          </a:bodyPr>
          <a:lstStyle/>
          <a:p>
            <a:pPr algn="ctr"/>
            <a:r>
              <a:rPr lang="en-US" altLang="ja-JP" sz="2000" b="1" dirty="0" smtClean="0">
                <a:latin typeface="+mj-ea"/>
                <a:ea typeface="+mj-ea"/>
              </a:rPr>
              <a:t>2014</a:t>
            </a:r>
            <a:r>
              <a:rPr lang="ja-JP" altLang="en-US" sz="2000" b="1" dirty="0" smtClean="0">
                <a:latin typeface="+mj-ea"/>
                <a:ea typeface="+mj-ea"/>
              </a:rPr>
              <a:t>年</a:t>
            </a:r>
            <a:r>
              <a:rPr lang="en-US" altLang="ja-JP" sz="2000" b="1" dirty="0" smtClean="0">
                <a:latin typeface="+mj-ea"/>
                <a:ea typeface="+mj-ea"/>
              </a:rPr>
              <a:t>2</a:t>
            </a:r>
            <a:r>
              <a:rPr lang="ja-JP" altLang="en-US" sz="2000" b="1" dirty="0" smtClean="0">
                <a:latin typeface="+mj-ea"/>
                <a:ea typeface="+mj-ea"/>
              </a:rPr>
              <a:t>月</a:t>
            </a:r>
            <a:r>
              <a:rPr lang="en-US" altLang="ja-JP" sz="2000" b="1" dirty="0" smtClean="0">
                <a:latin typeface="+mj-ea"/>
                <a:ea typeface="+mj-ea"/>
              </a:rPr>
              <a:t>28</a:t>
            </a:r>
            <a:r>
              <a:rPr lang="ja-JP" altLang="en-US" sz="2000" b="1" dirty="0" smtClean="0">
                <a:latin typeface="+mj-ea"/>
                <a:ea typeface="+mj-ea"/>
              </a:rPr>
              <a:t>日（金）</a:t>
            </a:r>
            <a:endParaRPr lang="en-US" altLang="ja-JP" sz="2000" b="1" dirty="0" smtClean="0">
              <a:latin typeface="+mj-ea"/>
              <a:ea typeface="+mj-ea"/>
            </a:endParaRPr>
          </a:p>
          <a:p>
            <a:pPr algn="ctr"/>
            <a:endParaRPr lang="en-US" altLang="ja-JP" sz="2000" b="1" dirty="0" smtClean="0">
              <a:latin typeface="+mj-ea"/>
              <a:ea typeface="+mj-ea"/>
            </a:endParaRPr>
          </a:p>
          <a:p>
            <a:pPr algn="ctr"/>
            <a:r>
              <a:rPr lang="ja-JP" altLang="en-US" sz="2000" b="1" dirty="0" smtClean="0">
                <a:latin typeface="+mj-ea"/>
                <a:ea typeface="+mj-ea"/>
              </a:rPr>
              <a:t>慶應</a:t>
            </a:r>
            <a:r>
              <a:rPr lang="ja-JP" altLang="en-US" sz="2000" b="1" dirty="0">
                <a:latin typeface="+mj-ea"/>
                <a:ea typeface="+mj-ea"/>
              </a:rPr>
              <a:t>義塾</a:t>
            </a:r>
            <a:r>
              <a:rPr lang="ja-JP" altLang="en-US" sz="2000" b="1" dirty="0" smtClean="0">
                <a:latin typeface="+mj-ea"/>
                <a:ea typeface="+mj-ea"/>
              </a:rPr>
              <a:t>大学　総合政策学部</a:t>
            </a:r>
            <a:endParaRPr lang="en-US" altLang="ja-JP" sz="2000" b="1" dirty="0" smtClean="0">
              <a:latin typeface="+mj-ea"/>
              <a:ea typeface="+mj-ea"/>
            </a:endParaRPr>
          </a:p>
          <a:p>
            <a:pPr algn="ctr"/>
            <a:r>
              <a:rPr lang="ja-JP" altLang="en-US" sz="2000" b="1" dirty="0" smtClean="0">
                <a:latin typeface="+mj-ea"/>
                <a:ea typeface="+mj-ea"/>
              </a:rPr>
              <a:t>中室　牧子</a:t>
            </a:r>
            <a:endParaRPr lang="en-US" altLang="ja-JP" sz="2000" b="1" dirty="0" smtClean="0">
              <a:latin typeface="+mj-ea"/>
              <a:ea typeface="+mj-ea"/>
            </a:endParaRPr>
          </a:p>
          <a:p>
            <a:pPr algn="ctr"/>
            <a:r>
              <a:rPr lang="en-US" altLang="ja-JP" sz="2000" b="1" dirty="0" smtClean="0">
                <a:latin typeface="+mj-ea"/>
                <a:ea typeface="+mj-ea"/>
              </a:rPr>
              <a:t>makikon@sfc.keio.ac.jp</a:t>
            </a:r>
            <a:endParaRPr lang="en-US" altLang="ja-JP" sz="2000" b="1" dirty="0">
              <a:latin typeface="+mj-ea"/>
              <a:ea typeface="+mj-ea"/>
            </a:endParaRPr>
          </a:p>
        </p:txBody>
      </p:sp>
      <p:sp>
        <p:nvSpPr>
          <p:cNvPr id="3" name="スライド番号プレースホルダー 2"/>
          <p:cNvSpPr>
            <a:spLocks noGrp="1"/>
          </p:cNvSpPr>
          <p:nvPr>
            <p:ph type="sldNum" sz="quarter" idx="12"/>
          </p:nvPr>
        </p:nvSpPr>
        <p:spPr/>
        <p:txBody>
          <a:bodyPr/>
          <a:lstStyle/>
          <a:p>
            <a:fld id="{35FC642D-FC96-4BA5-BD9B-5096F9696E5F}" type="slidenum">
              <a:rPr kumimoji="1" lang="ja-JP" altLang="en-US" smtClean="0"/>
              <a:t>1</a:t>
            </a:fld>
            <a:endParaRPr kumimoji="1" lang="ja-JP" altLang="en-US"/>
          </a:p>
        </p:txBody>
      </p:sp>
    </p:spTree>
    <p:extLst>
      <p:ext uri="{BB962C8B-B14F-4D97-AF65-F5344CB8AC3E}">
        <p14:creationId xmlns:p14="http://schemas.microsoft.com/office/powerpoint/2010/main" val="2862321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どうやって反実仮想をつくりだすか</a:t>
            </a:r>
            <a:endParaRPr kumimoji="1" lang="ja-JP" altLang="en-US" dirty="0"/>
          </a:p>
        </p:txBody>
      </p:sp>
      <p:grpSp>
        <p:nvGrpSpPr>
          <p:cNvPr id="5" name="Group 147"/>
          <p:cNvGrpSpPr>
            <a:grpSpLocks/>
          </p:cNvGrpSpPr>
          <p:nvPr/>
        </p:nvGrpSpPr>
        <p:grpSpPr bwMode="auto">
          <a:xfrm>
            <a:off x="611560" y="1603950"/>
            <a:ext cx="7992888" cy="3456633"/>
            <a:chOff x="432" y="2160"/>
            <a:chExt cx="4944" cy="2134"/>
          </a:xfrm>
        </p:grpSpPr>
        <p:sp>
          <p:nvSpPr>
            <p:cNvPr id="6" name="Rectangle 112"/>
            <p:cNvSpPr>
              <a:spLocks noChangeArrowheads="1"/>
            </p:cNvSpPr>
            <p:nvPr/>
          </p:nvSpPr>
          <p:spPr bwMode="auto">
            <a:xfrm>
              <a:off x="720" y="3792"/>
              <a:ext cx="1725" cy="502"/>
            </a:xfrm>
            <a:prstGeom prst="rect">
              <a:avLst/>
            </a:prstGeom>
            <a:noFill/>
            <a:ln w="9525">
              <a:noFill/>
              <a:miter lim="800000"/>
              <a:headEnd/>
              <a:tailEnd/>
            </a:ln>
          </p:spPr>
          <p:txBody>
            <a:bodyPr wrap="none" anchor="ctr"/>
            <a:lstStyle/>
            <a:p>
              <a:pPr algn="ctr">
                <a:spcBef>
                  <a:spcPct val="20000"/>
                </a:spcBef>
                <a:buClr>
                  <a:schemeClr val="tx2"/>
                </a:buClr>
                <a:buSzPct val="75000"/>
                <a:buFont typeface="Wingdings" pitchFamily="2" charset="2"/>
                <a:buNone/>
              </a:pPr>
              <a:r>
                <a:rPr lang="ja-JP" altLang="en-US" sz="2400" dirty="0" smtClean="0"/>
                <a:t>一卵性</a:t>
              </a:r>
              <a:r>
                <a:rPr lang="en-US" altLang="ja-JP" sz="2400" dirty="0" smtClean="0"/>
                <a:t> (MZ)</a:t>
              </a:r>
            </a:p>
          </p:txBody>
        </p:sp>
        <p:sp>
          <p:nvSpPr>
            <p:cNvPr id="7" name="Rectangle 113"/>
            <p:cNvSpPr>
              <a:spLocks noChangeArrowheads="1"/>
            </p:cNvSpPr>
            <p:nvPr/>
          </p:nvSpPr>
          <p:spPr bwMode="auto">
            <a:xfrm>
              <a:off x="4050" y="3906"/>
              <a:ext cx="624" cy="288"/>
            </a:xfrm>
            <a:prstGeom prst="rect">
              <a:avLst/>
            </a:prstGeom>
            <a:noFill/>
            <a:ln w="9525">
              <a:noFill/>
              <a:miter lim="800000"/>
              <a:headEnd/>
              <a:tailEnd/>
            </a:ln>
          </p:spPr>
          <p:txBody>
            <a:bodyPr wrap="none" anchor="ctr"/>
            <a:lstStyle/>
            <a:p>
              <a:pPr algn="ctr">
                <a:spcBef>
                  <a:spcPct val="20000"/>
                </a:spcBef>
                <a:buClr>
                  <a:schemeClr val="tx2"/>
                </a:buClr>
                <a:buSzPct val="75000"/>
                <a:buFont typeface="Wingdings" pitchFamily="2" charset="2"/>
                <a:buNone/>
              </a:pPr>
              <a:r>
                <a:rPr lang="ja-JP" altLang="en-US" sz="2400" dirty="0" smtClean="0"/>
                <a:t>二卵性</a:t>
              </a:r>
              <a:r>
                <a:rPr lang="en-US" altLang="ja-JP" sz="2400" dirty="0" smtClean="0"/>
                <a:t> (DZ)</a:t>
              </a:r>
            </a:p>
          </p:txBody>
        </p:sp>
        <p:pic>
          <p:nvPicPr>
            <p:cNvPr id="8" name="Picture 137"/>
            <p:cNvPicPr>
              <a:picLocks noChangeAspect="1" noChangeArrowheads="1"/>
            </p:cNvPicPr>
            <p:nvPr/>
          </p:nvPicPr>
          <p:blipFill>
            <a:blip r:embed="rId2" cstate="print"/>
            <a:srcRect/>
            <a:stretch>
              <a:fillRect/>
            </a:stretch>
          </p:blipFill>
          <p:spPr bwMode="auto">
            <a:xfrm>
              <a:off x="432" y="2160"/>
              <a:ext cx="2352" cy="1576"/>
            </a:xfrm>
            <a:prstGeom prst="rect">
              <a:avLst/>
            </a:prstGeom>
            <a:noFill/>
            <a:ln w="9525">
              <a:noFill/>
              <a:miter lim="800000"/>
              <a:headEnd/>
              <a:tailEnd/>
            </a:ln>
          </p:spPr>
        </p:pic>
        <p:pic>
          <p:nvPicPr>
            <p:cNvPr id="9" name="Picture 140"/>
            <p:cNvPicPr>
              <a:picLocks noChangeAspect="1" noChangeArrowheads="1"/>
            </p:cNvPicPr>
            <p:nvPr/>
          </p:nvPicPr>
          <p:blipFill>
            <a:blip r:embed="rId3" cstate="print"/>
            <a:srcRect/>
            <a:stretch>
              <a:fillRect/>
            </a:stretch>
          </p:blipFill>
          <p:spPr bwMode="auto">
            <a:xfrm>
              <a:off x="3024" y="2160"/>
              <a:ext cx="2352" cy="1569"/>
            </a:xfrm>
            <a:prstGeom prst="rect">
              <a:avLst/>
            </a:prstGeom>
            <a:noFill/>
            <a:ln w="9525">
              <a:noFill/>
              <a:miter lim="800000"/>
              <a:headEnd/>
              <a:tailEnd/>
            </a:ln>
          </p:spPr>
        </p:pic>
      </p:grpSp>
      <p:sp>
        <p:nvSpPr>
          <p:cNvPr id="10" name="テキスト ボックス 9"/>
          <p:cNvSpPr txBox="1"/>
          <p:nvPr/>
        </p:nvSpPr>
        <p:spPr>
          <a:xfrm>
            <a:off x="467544" y="5060583"/>
            <a:ext cx="8352928" cy="1200329"/>
          </a:xfrm>
          <a:prstGeom prst="rect">
            <a:avLst/>
          </a:prstGeom>
          <a:noFill/>
        </p:spPr>
        <p:txBody>
          <a:bodyPr wrap="square" rtlCol="0">
            <a:spAutoFit/>
          </a:bodyPr>
          <a:lstStyle/>
          <a:p>
            <a:r>
              <a:rPr kumimoji="1" lang="ja-JP" altLang="en-US" dirty="0" smtClean="0">
                <a:latin typeface="+mj-ea"/>
                <a:ea typeface="+mj-ea"/>
              </a:rPr>
              <a:t>一卵性</a:t>
            </a:r>
            <a:r>
              <a:rPr lang="ja-JP" altLang="en-US" dirty="0">
                <a:latin typeface="+mj-ea"/>
                <a:ea typeface="+mj-ea"/>
              </a:rPr>
              <a:t>双生児は受精卵の多胚化に</a:t>
            </a:r>
            <a:r>
              <a:rPr lang="ja-JP" altLang="en-US" dirty="0" smtClean="0">
                <a:latin typeface="+mj-ea"/>
                <a:ea typeface="+mj-ea"/>
              </a:rPr>
              <a:t>よって生じ</a:t>
            </a:r>
            <a:r>
              <a:rPr lang="ja-JP" altLang="en-US" dirty="0">
                <a:latin typeface="+mj-ea"/>
                <a:ea typeface="+mj-ea"/>
              </a:rPr>
              <a:t>る</a:t>
            </a:r>
            <a:r>
              <a:rPr lang="ja-JP" altLang="en-US" dirty="0" smtClean="0">
                <a:latin typeface="+mj-ea"/>
                <a:ea typeface="+mj-ea"/>
              </a:rPr>
              <a:t>偶然</a:t>
            </a:r>
            <a:r>
              <a:rPr lang="ja-JP" altLang="en-US" dirty="0">
                <a:latin typeface="+mj-ea"/>
                <a:ea typeface="+mj-ea"/>
              </a:rPr>
              <a:t>の産物であり</a:t>
            </a:r>
            <a:r>
              <a:rPr lang="ja-JP" altLang="en-US" dirty="0" smtClean="0">
                <a:latin typeface="+mj-ea"/>
                <a:ea typeface="+mj-ea"/>
              </a:rPr>
              <a:t>、人種</a:t>
            </a:r>
            <a:r>
              <a:rPr lang="ja-JP" altLang="en-US" dirty="0">
                <a:latin typeface="+mj-ea"/>
                <a:ea typeface="+mj-ea"/>
              </a:rPr>
              <a:t>に関わりなく</a:t>
            </a:r>
            <a:r>
              <a:rPr lang="ja-JP" altLang="en-US" dirty="0" smtClean="0">
                <a:latin typeface="+mj-ea"/>
                <a:ea typeface="+mj-ea"/>
              </a:rPr>
              <a:t>、</a:t>
            </a:r>
            <a:r>
              <a:rPr lang="en-US" altLang="ja-JP" dirty="0" smtClean="0">
                <a:latin typeface="+mj-ea"/>
                <a:ea typeface="+mj-ea"/>
              </a:rPr>
              <a:t>0.8</a:t>
            </a:r>
            <a:r>
              <a:rPr lang="ja-JP" altLang="en-US" dirty="0" smtClean="0">
                <a:latin typeface="+mj-ea"/>
                <a:ea typeface="+mj-ea"/>
              </a:rPr>
              <a:t>％の</a:t>
            </a:r>
            <a:r>
              <a:rPr lang="ja-JP" altLang="en-US" dirty="0">
                <a:latin typeface="+mj-ea"/>
                <a:ea typeface="+mj-ea"/>
              </a:rPr>
              <a:t>割合</a:t>
            </a:r>
            <a:r>
              <a:rPr lang="ja-JP" altLang="en-US" dirty="0" smtClean="0">
                <a:latin typeface="+mj-ea"/>
                <a:ea typeface="+mj-ea"/>
              </a:rPr>
              <a:t>で誕生する。一卵性</a:t>
            </a:r>
            <a:r>
              <a:rPr lang="ja-JP" altLang="en-US" dirty="0">
                <a:latin typeface="+mj-ea"/>
                <a:ea typeface="+mj-ea"/>
              </a:rPr>
              <a:t>双生児は基本的に全く同じ遺伝情報（遺伝子型）を持って</a:t>
            </a:r>
            <a:r>
              <a:rPr lang="ja-JP" altLang="en-US" dirty="0" smtClean="0">
                <a:latin typeface="+mj-ea"/>
                <a:ea typeface="+mj-ea"/>
              </a:rPr>
              <a:t>いるため</a:t>
            </a:r>
            <a:r>
              <a:rPr lang="ja-JP" altLang="en-US" dirty="0">
                <a:latin typeface="+mj-ea"/>
                <a:ea typeface="+mj-ea"/>
              </a:rPr>
              <a:t>、性別や血液型等</a:t>
            </a:r>
            <a:r>
              <a:rPr lang="ja-JP" altLang="en-US" dirty="0" smtClean="0">
                <a:latin typeface="+mj-ea"/>
                <a:ea typeface="+mj-ea"/>
              </a:rPr>
              <a:t>は一致</a:t>
            </a:r>
            <a:r>
              <a:rPr lang="ja-JP" altLang="en-US" dirty="0">
                <a:latin typeface="+mj-ea"/>
                <a:ea typeface="+mj-ea"/>
              </a:rPr>
              <a:t>し、</a:t>
            </a:r>
            <a:r>
              <a:rPr lang="ja-JP" altLang="en-US" dirty="0" smtClean="0">
                <a:latin typeface="+mj-ea"/>
                <a:ea typeface="+mj-ea"/>
              </a:rPr>
              <a:t>顔形の</a:t>
            </a:r>
            <a:r>
              <a:rPr lang="ja-JP" altLang="en-US" dirty="0">
                <a:latin typeface="+mj-ea"/>
                <a:ea typeface="+mj-ea"/>
              </a:rPr>
              <a:t>みならず、</a:t>
            </a:r>
            <a:r>
              <a:rPr lang="ja-JP" altLang="en-US" dirty="0" smtClean="0">
                <a:latin typeface="+mj-ea"/>
                <a:ea typeface="+mj-ea"/>
              </a:rPr>
              <a:t>身体</a:t>
            </a:r>
            <a:r>
              <a:rPr lang="ja-JP" altLang="en-US" dirty="0">
                <a:latin typeface="+mj-ea"/>
                <a:ea typeface="+mj-ea"/>
              </a:rPr>
              <a:t>能力や学力の</a:t>
            </a:r>
            <a:r>
              <a:rPr lang="ja-JP" altLang="en-US" dirty="0" smtClean="0">
                <a:latin typeface="+mj-ea"/>
                <a:ea typeface="+mj-ea"/>
              </a:rPr>
              <a:t>類似性も高い。＝一卵性双生児のデータを用いて「</a:t>
            </a:r>
            <a:r>
              <a:rPr lang="ja-JP" altLang="en-US" dirty="0" smtClean="0">
                <a:solidFill>
                  <a:srgbClr val="FF0000"/>
                </a:solidFill>
                <a:latin typeface="+mj-ea"/>
                <a:ea typeface="+mj-ea"/>
              </a:rPr>
              <a:t>反実仮想</a:t>
            </a:r>
            <a:r>
              <a:rPr lang="ja-JP" altLang="en-US" dirty="0" smtClean="0">
                <a:latin typeface="+mj-ea"/>
                <a:ea typeface="+mj-ea"/>
              </a:rPr>
              <a:t>」をつくりだす</a:t>
            </a:r>
            <a:endParaRPr kumimoji="1" lang="ja-JP" altLang="en-US" dirty="0">
              <a:latin typeface="+mj-ea"/>
              <a:ea typeface="+mj-ea"/>
            </a:endParaRPr>
          </a:p>
        </p:txBody>
      </p:sp>
      <p:sp>
        <p:nvSpPr>
          <p:cNvPr id="4" name="スライド番号プレースホルダー 3"/>
          <p:cNvSpPr>
            <a:spLocks noGrp="1"/>
          </p:cNvSpPr>
          <p:nvPr>
            <p:ph type="sldNum" sz="quarter" idx="12"/>
          </p:nvPr>
        </p:nvSpPr>
        <p:spPr/>
        <p:txBody>
          <a:bodyPr/>
          <a:lstStyle/>
          <a:p>
            <a:fld id="{35FC642D-FC96-4BA5-BD9B-5096F9696E5F}" type="slidenum">
              <a:rPr kumimoji="1" lang="ja-JP" altLang="en-US" smtClean="0"/>
              <a:t>10</a:t>
            </a:fld>
            <a:endParaRPr kumimoji="1" lang="ja-JP" altLang="en-US"/>
          </a:p>
        </p:txBody>
      </p:sp>
    </p:spTree>
    <p:extLst>
      <p:ext uri="{BB962C8B-B14F-4D97-AF65-F5344CB8AC3E}">
        <p14:creationId xmlns:p14="http://schemas.microsoft.com/office/powerpoint/2010/main" val="222271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海外の研究との比較</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476809441"/>
              </p:ext>
            </p:extLst>
          </p:nvPr>
        </p:nvGraphicFramePr>
        <p:xfrm>
          <a:off x="251519" y="1556792"/>
          <a:ext cx="8640961" cy="4410490"/>
        </p:xfrm>
        <a:graphic>
          <a:graphicData uri="http://schemas.openxmlformats.org/drawingml/2006/table">
            <a:tbl>
              <a:tblPr firstRow="1" bandRow="1">
                <a:tableStyleId>{073A0DAA-6AF3-43AB-8588-CEC1D06C72B9}</a:tableStyleId>
              </a:tblPr>
              <a:tblGrid>
                <a:gridCol w="2593758"/>
                <a:gridCol w="6047203"/>
              </a:tblGrid>
              <a:tr h="360040">
                <a:tc>
                  <a:txBody>
                    <a:bodyPr/>
                    <a:lstStyle/>
                    <a:p>
                      <a:r>
                        <a:rPr kumimoji="1" lang="en-US" altLang="ja-JP" sz="1600" dirty="0" smtClean="0"/>
                        <a:t>Author(s)</a:t>
                      </a:r>
                      <a:endParaRPr kumimoji="1" lang="ja-JP" altLang="en-US" sz="1600" dirty="0"/>
                    </a:p>
                  </a:txBody>
                  <a:tcPr/>
                </a:tc>
                <a:tc>
                  <a:txBody>
                    <a:bodyPr/>
                    <a:lstStyle/>
                    <a:p>
                      <a:r>
                        <a:rPr kumimoji="1" lang="en-US" altLang="ja-JP" sz="1600" dirty="0" smtClean="0"/>
                        <a:t>Data Source,</a:t>
                      </a:r>
                      <a:r>
                        <a:rPr kumimoji="1" lang="en-US" altLang="ja-JP" sz="1600" baseline="0" dirty="0" smtClean="0"/>
                        <a:t> </a:t>
                      </a:r>
                      <a:r>
                        <a:rPr kumimoji="1" lang="en-US" altLang="ja-JP" sz="1600" dirty="0" smtClean="0"/>
                        <a:t>Sample, Age Cohort,</a:t>
                      </a:r>
                      <a:r>
                        <a:rPr kumimoji="1" lang="en-US" altLang="ja-JP" sz="1600" baseline="0" dirty="0" smtClean="0"/>
                        <a:t> </a:t>
                      </a:r>
                      <a:r>
                        <a:rPr kumimoji="1" lang="en-US" altLang="ja-JP" sz="1600" dirty="0" smtClean="0"/>
                        <a:t>Year of Survey </a:t>
                      </a:r>
                      <a:endParaRPr kumimoji="1" lang="ja-JP" altLang="en-US" sz="1600" dirty="0"/>
                    </a:p>
                  </a:txBody>
                  <a:tcPr/>
                </a:tc>
              </a:tr>
              <a:tr h="675075">
                <a:tc>
                  <a:txBody>
                    <a:bodyPr/>
                    <a:lstStyle/>
                    <a:p>
                      <a:r>
                        <a:rPr kumimoji="1" lang="en-US" altLang="ja-JP" sz="1600" dirty="0" smtClean="0"/>
                        <a:t>Behrman et al, 1994</a:t>
                      </a:r>
                    </a:p>
                    <a:p>
                      <a:r>
                        <a:rPr kumimoji="1" lang="ja-JP" altLang="en-US" sz="1600" dirty="0" smtClean="0"/>
                        <a:t>アメリカ・ミネソタ州</a:t>
                      </a:r>
                      <a:endParaRPr kumimoji="1" lang="ja-JP" altLang="en-US" sz="1600" dirty="0"/>
                    </a:p>
                  </a:txBody>
                  <a:tcPr/>
                </a:tc>
                <a:tc>
                  <a:txBody>
                    <a:bodyPr/>
                    <a:lstStyle/>
                    <a:p>
                      <a:r>
                        <a:rPr kumimoji="1" lang="en-US" altLang="ja-JP" sz="1600" dirty="0" smtClean="0"/>
                        <a:t>Minnesota</a:t>
                      </a:r>
                      <a:r>
                        <a:rPr kumimoji="1" lang="en-US" altLang="ja-JP" sz="1600" baseline="0" dirty="0" smtClean="0"/>
                        <a:t> Twin Registry, white male veteran’s twins born from 1917-27 only, </a:t>
                      </a:r>
                      <a:r>
                        <a:rPr kumimoji="1" lang="en-US" altLang="ja-JP" sz="1600" baseline="0" dirty="0" smtClean="0">
                          <a:solidFill>
                            <a:srgbClr val="FF0000"/>
                          </a:solidFill>
                        </a:rPr>
                        <a:t>228 pairs of MZ twins</a:t>
                      </a:r>
                      <a:r>
                        <a:rPr kumimoji="1" lang="en-US" altLang="ja-JP" sz="1600" baseline="0" dirty="0" smtClean="0"/>
                        <a:t>, 1936-1955, age controlled. </a:t>
                      </a:r>
                    </a:p>
                  </a:txBody>
                  <a:tcPr/>
                </a:tc>
              </a:tr>
              <a:tr h="675075">
                <a:tc>
                  <a:txBody>
                    <a:bodyPr/>
                    <a:lstStyle/>
                    <a:p>
                      <a:r>
                        <a:rPr kumimoji="1" lang="en-US" altLang="ja-JP" sz="1600" dirty="0" smtClean="0"/>
                        <a:t>Miller et al, 1995</a:t>
                      </a:r>
                    </a:p>
                    <a:p>
                      <a:r>
                        <a:rPr kumimoji="1" lang="ja-JP" altLang="en-US" sz="1600" dirty="0" smtClean="0"/>
                        <a:t>オーストラリア</a:t>
                      </a:r>
                      <a:endParaRPr kumimoji="1" lang="ja-JP" altLang="en-US" sz="1600" dirty="0"/>
                    </a:p>
                  </a:txBody>
                  <a:tcPr/>
                </a:tc>
                <a:tc>
                  <a:txBody>
                    <a:bodyPr/>
                    <a:lstStyle/>
                    <a:p>
                      <a:r>
                        <a:rPr kumimoji="1" lang="en-US" altLang="ja-JP" sz="1600" dirty="0" smtClean="0"/>
                        <a:t>Australia Twins Register, </a:t>
                      </a:r>
                      <a:r>
                        <a:rPr kumimoji="1" lang="en-US" altLang="ja-JP" sz="1600" dirty="0" smtClean="0">
                          <a:solidFill>
                            <a:srgbClr val="FF0000"/>
                          </a:solidFill>
                        </a:rPr>
                        <a:t>602</a:t>
                      </a:r>
                      <a:r>
                        <a:rPr kumimoji="1" lang="en-US" altLang="ja-JP" sz="1600" baseline="0" dirty="0" smtClean="0">
                          <a:solidFill>
                            <a:srgbClr val="FF0000"/>
                          </a:solidFill>
                        </a:rPr>
                        <a:t> pairs of MZ twins</a:t>
                      </a:r>
                      <a:r>
                        <a:rPr kumimoji="1" lang="en-US" altLang="ja-JP" sz="1600" baseline="0" dirty="0" smtClean="0"/>
                        <a:t>, age, gender and marital status controlled.</a:t>
                      </a:r>
                      <a:endParaRPr kumimoji="1" lang="en-US" altLang="ja-JP" sz="1600" dirty="0" smtClean="0"/>
                    </a:p>
                  </a:txBody>
                  <a:tcPr/>
                </a:tc>
              </a:tr>
              <a:tr h="675075">
                <a:tc>
                  <a:txBody>
                    <a:bodyPr/>
                    <a:lstStyle/>
                    <a:p>
                      <a:r>
                        <a:rPr kumimoji="1" lang="en-US" altLang="ja-JP" sz="1600" dirty="0" err="1" smtClean="0"/>
                        <a:t>Ashenfelter</a:t>
                      </a:r>
                      <a:r>
                        <a:rPr kumimoji="1" lang="en-US" altLang="ja-JP" sz="1600" dirty="0" smtClean="0"/>
                        <a:t> &amp; Rouse, 1998</a:t>
                      </a:r>
                    </a:p>
                    <a:p>
                      <a:r>
                        <a:rPr kumimoji="1" lang="ja-JP" altLang="en-US" sz="1600" dirty="0" smtClean="0"/>
                        <a:t>アメリカ・オハイオ</a:t>
                      </a:r>
                      <a:endParaRPr kumimoji="1" lang="ja-JP" alt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Princeton Twins Survey, </a:t>
                      </a:r>
                      <a:r>
                        <a:rPr kumimoji="1" lang="en-US" altLang="ja-JP" sz="1600" dirty="0" smtClean="0">
                          <a:solidFill>
                            <a:srgbClr val="FF0000"/>
                          </a:solidFill>
                        </a:rPr>
                        <a:t>340 pairs</a:t>
                      </a:r>
                      <a:r>
                        <a:rPr kumimoji="1" lang="en-US" altLang="ja-JP" sz="1600" baseline="0" dirty="0" smtClean="0">
                          <a:solidFill>
                            <a:srgbClr val="FF0000"/>
                          </a:solidFill>
                        </a:rPr>
                        <a:t> of MZ twins</a:t>
                      </a:r>
                      <a:r>
                        <a:rPr kumimoji="1" lang="en-US" altLang="ja-JP" sz="1600" baseline="0" dirty="0" smtClean="0"/>
                        <a:t>, 1991-1993</a:t>
                      </a:r>
                      <a:r>
                        <a:rPr kumimoji="1" lang="en-US" altLang="ja-JP" sz="1600" dirty="0" smtClean="0"/>
                        <a:t> , age, gender, race, tenure, marital status</a:t>
                      </a:r>
                      <a:r>
                        <a:rPr kumimoji="1" lang="en-US" altLang="ja-JP" sz="1600" baseline="0" dirty="0" smtClean="0"/>
                        <a:t> and union status controlled.</a:t>
                      </a:r>
                      <a:endParaRPr kumimoji="1" lang="en-US" altLang="ja-JP" sz="1600" dirty="0" smtClean="0"/>
                    </a:p>
                  </a:txBody>
                  <a:tcPr/>
                </a:tc>
              </a:tr>
              <a:tr h="675075">
                <a:tc>
                  <a:txBody>
                    <a:bodyPr/>
                    <a:lstStyle/>
                    <a:p>
                      <a:r>
                        <a:rPr kumimoji="1" lang="en-US" altLang="ja-JP" sz="1600" dirty="0" smtClean="0"/>
                        <a:t>Bonjour et al, 2003</a:t>
                      </a:r>
                    </a:p>
                    <a:p>
                      <a:r>
                        <a:rPr kumimoji="1" lang="ja-JP" altLang="en-US" sz="1600" dirty="0" smtClean="0"/>
                        <a:t>イギリス</a:t>
                      </a:r>
                      <a:endParaRPr kumimoji="1" lang="ja-JP" altLang="en-US" sz="1600" dirty="0"/>
                    </a:p>
                  </a:txBody>
                  <a:tcPr/>
                </a:tc>
                <a:tc>
                  <a:txBody>
                    <a:bodyPr/>
                    <a:lstStyle/>
                    <a:p>
                      <a:r>
                        <a:rPr kumimoji="1" lang="en-US" altLang="ja-JP" sz="1600" dirty="0" smtClean="0"/>
                        <a:t>Twins Research Unit,</a:t>
                      </a:r>
                      <a:r>
                        <a:rPr kumimoji="1" lang="en-US" altLang="ja-JP" sz="1600" baseline="0" dirty="0" smtClean="0"/>
                        <a:t> female only, </a:t>
                      </a:r>
                      <a:r>
                        <a:rPr kumimoji="1" lang="en-US" altLang="ja-JP" sz="1600" baseline="0" dirty="0" smtClean="0">
                          <a:solidFill>
                            <a:srgbClr val="FF0000"/>
                          </a:solidFill>
                        </a:rPr>
                        <a:t>214 pairs of MZ twins</a:t>
                      </a:r>
                      <a:r>
                        <a:rPr kumimoji="1" lang="en-US" altLang="ja-JP" sz="1600" baseline="0" dirty="0" smtClean="0"/>
                        <a:t>, age, marital status and tenure controlled. </a:t>
                      </a:r>
                    </a:p>
                  </a:txBody>
                  <a:tcPr/>
                </a:tc>
              </a:tr>
              <a:tr h="675075">
                <a:tc>
                  <a:txBody>
                    <a:bodyPr/>
                    <a:lstStyle/>
                    <a:p>
                      <a:r>
                        <a:rPr kumimoji="1" lang="en-US" altLang="ja-JP" sz="1600" dirty="0" smtClean="0"/>
                        <a:t>Li et al, 2011</a:t>
                      </a:r>
                    </a:p>
                    <a:p>
                      <a:r>
                        <a:rPr kumimoji="1" lang="ja-JP" altLang="en-US" sz="1600" dirty="0" smtClean="0"/>
                        <a:t>中国</a:t>
                      </a:r>
                      <a:endParaRPr kumimoji="1" lang="ja-JP" alt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Chinese Twins Survey, urban residents only,  </a:t>
                      </a:r>
                      <a:r>
                        <a:rPr kumimoji="1" lang="en-US" altLang="ja-JP" sz="1600" dirty="0" smtClean="0">
                          <a:solidFill>
                            <a:srgbClr val="FF0000"/>
                          </a:solidFill>
                        </a:rPr>
                        <a:t>457 pairs of MZ twins</a:t>
                      </a:r>
                      <a:r>
                        <a:rPr kumimoji="1" lang="en-US" altLang="ja-JP" sz="1600" dirty="0" smtClean="0"/>
                        <a:t>, 2002, age, gender, marital status</a:t>
                      </a:r>
                      <a:r>
                        <a:rPr kumimoji="1" lang="en-US" altLang="ja-JP" sz="1600" baseline="0" dirty="0" smtClean="0"/>
                        <a:t> and</a:t>
                      </a:r>
                      <a:r>
                        <a:rPr kumimoji="1" lang="en-US" altLang="ja-JP" sz="1600" dirty="0" smtClean="0"/>
                        <a:t> tenure</a:t>
                      </a:r>
                      <a:r>
                        <a:rPr kumimoji="1" lang="en-US" altLang="ja-JP" sz="1600" baseline="0" dirty="0" smtClean="0"/>
                        <a:t> controlled.</a:t>
                      </a:r>
                      <a:r>
                        <a:rPr kumimoji="1" lang="en-US" altLang="ja-JP" sz="1600" dirty="0" smtClean="0"/>
                        <a:t> </a:t>
                      </a:r>
                      <a:endParaRPr kumimoji="1" lang="ja-JP" altLang="en-US" sz="1600" dirty="0"/>
                    </a:p>
                  </a:txBody>
                  <a:tcPr/>
                </a:tc>
              </a:tr>
              <a:tr h="675075">
                <a:tc>
                  <a:txBody>
                    <a:bodyPr/>
                    <a:lstStyle/>
                    <a:p>
                      <a:r>
                        <a:rPr kumimoji="1" lang="en-US" altLang="ja-JP" sz="1600" dirty="0" err="1" smtClean="0"/>
                        <a:t>Nakamuro</a:t>
                      </a:r>
                      <a:r>
                        <a:rPr kumimoji="1" lang="en-US" altLang="ja-JP" sz="1600" dirty="0" smtClean="0"/>
                        <a:t> and Inui, 2012</a:t>
                      </a:r>
                    </a:p>
                    <a:p>
                      <a:r>
                        <a:rPr kumimoji="1" lang="ja-JP" altLang="en-US" sz="1600" dirty="0" smtClean="0"/>
                        <a:t>日本（本研究）</a:t>
                      </a:r>
                      <a:endParaRPr kumimoji="1" lang="ja-JP" alt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err="1" smtClean="0"/>
                        <a:t>Rakuten</a:t>
                      </a:r>
                      <a:r>
                        <a:rPr kumimoji="1" lang="en-US" altLang="ja-JP" sz="1600" dirty="0" smtClean="0"/>
                        <a:t> Twins Survey, </a:t>
                      </a:r>
                      <a:r>
                        <a:rPr kumimoji="1" lang="en-US" altLang="ja-JP" sz="1600" dirty="0" smtClean="0">
                          <a:solidFill>
                            <a:srgbClr val="FF0000"/>
                          </a:solidFill>
                        </a:rPr>
                        <a:t>1,371 pairs</a:t>
                      </a:r>
                      <a:r>
                        <a:rPr kumimoji="1" lang="en-US" altLang="ja-JP" sz="1600" baseline="0" dirty="0" smtClean="0">
                          <a:solidFill>
                            <a:srgbClr val="FF0000"/>
                          </a:solidFill>
                        </a:rPr>
                        <a:t> of MZ twins</a:t>
                      </a:r>
                      <a:r>
                        <a:rPr kumimoji="1" lang="en-US" altLang="ja-JP" sz="1600" baseline="0" dirty="0" smtClean="0"/>
                        <a:t>, 2012, age, gender, marital status, tenure, hours and worked controlled.</a:t>
                      </a:r>
                      <a:endParaRPr kumimoji="1" lang="ja-JP" altLang="en-US" sz="1600" dirty="0"/>
                    </a:p>
                  </a:txBody>
                  <a:tcPr/>
                </a:tc>
              </a:tr>
            </a:tbl>
          </a:graphicData>
        </a:graphic>
      </p:graphicFrame>
      <p:sp>
        <p:nvSpPr>
          <p:cNvPr id="4" name="スライド番号プレースホルダー 3"/>
          <p:cNvSpPr>
            <a:spLocks noGrp="1"/>
          </p:cNvSpPr>
          <p:nvPr>
            <p:ph type="sldNum" sz="quarter" idx="12"/>
          </p:nvPr>
        </p:nvSpPr>
        <p:spPr/>
        <p:txBody>
          <a:bodyPr/>
          <a:lstStyle/>
          <a:p>
            <a:fld id="{35FC642D-FC96-4BA5-BD9B-5096F9696E5F}" type="slidenum">
              <a:rPr kumimoji="1" lang="ja-JP" altLang="en-US" smtClean="0"/>
              <a:t>11</a:t>
            </a:fld>
            <a:endParaRPr kumimoji="1" lang="ja-JP" altLang="en-US"/>
          </a:p>
        </p:txBody>
      </p:sp>
    </p:spTree>
    <p:extLst>
      <p:ext uri="{BB962C8B-B14F-4D97-AF65-F5344CB8AC3E}">
        <p14:creationId xmlns:p14="http://schemas.microsoft.com/office/powerpoint/2010/main" val="4053940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solidFill>
                  <a:srgbClr val="7B9899"/>
                </a:solidFill>
              </a:rPr>
              <a:t>インターネット調査を実施</a:t>
            </a:r>
            <a:endParaRPr kumimoji="1" lang="ja-JP" altLang="en-US" dirty="0">
              <a:solidFill>
                <a:srgbClr val="7B9899"/>
              </a:solidFill>
            </a:endParaRPr>
          </a:p>
        </p:txBody>
      </p:sp>
      <p:sp>
        <p:nvSpPr>
          <p:cNvPr id="4" name="コンテンツ プレースホルダー 3"/>
          <p:cNvSpPr>
            <a:spLocks noGrp="1"/>
          </p:cNvSpPr>
          <p:nvPr>
            <p:ph sz="quarter" idx="1"/>
          </p:nvPr>
        </p:nvSpPr>
        <p:spPr/>
        <p:txBody>
          <a:bodyPr/>
          <a:lstStyle/>
          <a:p>
            <a:r>
              <a:rPr lang="ja-JP" altLang="en-US" dirty="0" smtClean="0">
                <a:latin typeface="+mj-ea"/>
                <a:ea typeface="+mj-ea"/>
              </a:rPr>
              <a:t>楽天リサーチを通して、インターネット調査による双生児データの収集を行う</a:t>
            </a:r>
            <a:endParaRPr kumimoji="1" lang="ja-JP" altLang="en-US" dirty="0">
              <a:latin typeface="+mj-ea"/>
              <a:ea typeface="+mj-ea"/>
            </a:endParaRPr>
          </a:p>
        </p:txBody>
      </p:sp>
      <p:pic>
        <p:nvPicPr>
          <p:cNvPr id="3074" name="Picture 2" descr="楽天リサーチのアンケートモニターに登録で楽天スーパーポイントプレゼント">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492896"/>
            <a:ext cx="6572250" cy="3771901"/>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p:txBody>
          <a:bodyPr/>
          <a:lstStyle/>
          <a:p>
            <a:fld id="{35FC642D-FC96-4BA5-BD9B-5096F9696E5F}" type="slidenum">
              <a:rPr kumimoji="1" lang="ja-JP" altLang="en-US" smtClean="0"/>
              <a:t>12</a:t>
            </a:fld>
            <a:endParaRPr kumimoji="1" lang="ja-JP" altLang="en-US"/>
          </a:p>
        </p:txBody>
      </p:sp>
    </p:spTree>
    <p:extLst>
      <p:ext uri="{BB962C8B-B14F-4D97-AF65-F5344CB8AC3E}">
        <p14:creationId xmlns:p14="http://schemas.microsoft.com/office/powerpoint/2010/main" val="3459278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インターネット調査のメリットとデメリット</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987194763"/>
              </p:ext>
            </p:extLst>
          </p:nvPr>
        </p:nvGraphicFramePr>
        <p:xfrm>
          <a:off x="899592" y="1772816"/>
          <a:ext cx="7272808" cy="4206240"/>
        </p:xfrm>
        <a:graphic>
          <a:graphicData uri="http://schemas.openxmlformats.org/drawingml/2006/table">
            <a:tbl>
              <a:tblPr firstRow="1" bandRow="1">
                <a:tableStyleId>{5C22544A-7EE6-4342-B048-85BDC9FD1C3A}</a:tableStyleId>
              </a:tblPr>
              <a:tblGrid>
                <a:gridCol w="3636404"/>
                <a:gridCol w="3636404"/>
              </a:tblGrid>
              <a:tr h="432048">
                <a:tc>
                  <a:txBody>
                    <a:bodyPr/>
                    <a:lstStyle/>
                    <a:p>
                      <a:pPr algn="ctr"/>
                      <a:r>
                        <a:rPr kumimoji="1" lang="ja-JP" altLang="en-US" sz="2400" dirty="0" smtClean="0">
                          <a:latin typeface="+mj-ea"/>
                          <a:ea typeface="+mj-ea"/>
                        </a:rPr>
                        <a:t>メリット</a:t>
                      </a:r>
                      <a:endParaRPr kumimoji="1" lang="ja-JP" altLang="en-US" sz="2400" dirty="0">
                        <a:latin typeface="+mj-ea"/>
                        <a:ea typeface="+mj-ea"/>
                      </a:endParaRPr>
                    </a:p>
                  </a:txBody>
                  <a:tcPr/>
                </a:tc>
                <a:tc>
                  <a:txBody>
                    <a:bodyPr/>
                    <a:lstStyle/>
                    <a:p>
                      <a:pPr algn="ctr"/>
                      <a:r>
                        <a:rPr kumimoji="1" lang="ja-JP" altLang="en-US" sz="2400" dirty="0" smtClean="0">
                          <a:latin typeface="+mj-ea"/>
                          <a:ea typeface="+mj-ea"/>
                        </a:rPr>
                        <a:t>デメリット</a:t>
                      </a:r>
                      <a:endParaRPr kumimoji="1" lang="ja-JP" altLang="en-US" sz="2400" dirty="0">
                        <a:latin typeface="+mj-ea"/>
                        <a:ea typeface="+mj-ea"/>
                      </a:endParaRPr>
                    </a:p>
                  </a:txBody>
                  <a:tcPr/>
                </a:tc>
              </a:tr>
              <a:tr h="3078757">
                <a:tc>
                  <a:txBody>
                    <a:bodyPr/>
                    <a:lstStyle/>
                    <a:p>
                      <a:pPr marL="285750" indent="-285750">
                        <a:buFont typeface="Arial" panose="020B0604020202020204" pitchFamily="34" charset="0"/>
                        <a:buChar char="•"/>
                      </a:pPr>
                      <a:endParaRPr kumimoji="1" lang="en-US" altLang="ja-JP" sz="2400" dirty="0" smtClean="0">
                        <a:latin typeface="+mj-ea"/>
                        <a:ea typeface="+mj-ea"/>
                      </a:endParaRPr>
                    </a:p>
                    <a:p>
                      <a:pPr marL="285750" indent="-285750">
                        <a:buFont typeface="Arial" panose="020B0604020202020204" pitchFamily="34" charset="0"/>
                        <a:buChar char="•"/>
                      </a:pPr>
                      <a:r>
                        <a:rPr kumimoji="1" lang="ja-JP" altLang="en-US" sz="2400" dirty="0" smtClean="0">
                          <a:latin typeface="+mj-ea"/>
                          <a:ea typeface="+mj-ea"/>
                        </a:rPr>
                        <a:t>データ収集コストが低い</a:t>
                      </a:r>
                      <a:endParaRPr kumimoji="1" lang="en-US" altLang="ja-JP" sz="2400" dirty="0" smtClean="0">
                        <a:latin typeface="+mj-ea"/>
                        <a:ea typeface="+mj-ea"/>
                      </a:endParaRPr>
                    </a:p>
                    <a:p>
                      <a:pPr marL="285750" indent="-285750">
                        <a:buFont typeface="Arial" panose="020B0604020202020204" pitchFamily="34" charset="0"/>
                        <a:buChar char="•"/>
                      </a:pPr>
                      <a:endParaRPr kumimoji="1" lang="en-US" altLang="ja-JP" sz="2400" dirty="0" smtClean="0">
                        <a:latin typeface="+mj-ea"/>
                        <a:ea typeface="+mj-ea"/>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kern="1200" dirty="0" smtClean="0">
                          <a:solidFill>
                            <a:schemeClr val="dk1"/>
                          </a:solidFill>
                          <a:latin typeface="+mj-ea"/>
                          <a:ea typeface="+mj-ea"/>
                          <a:cs typeface="+mn-cs"/>
                        </a:rPr>
                        <a:t>短期間で、多くのサンプルを収集できる</a:t>
                      </a:r>
                      <a:endParaRPr kumimoji="1" lang="en-US" altLang="ja-JP" sz="2400" kern="1200" dirty="0" smtClean="0">
                        <a:solidFill>
                          <a:schemeClr val="dk1"/>
                        </a:solidFill>
                        <a:latin typeface="+mj-ea"/>
                        <a:ea typeface="+mj-ea"/>
                        <a:cs typeface="+mn-cs"/>
                      </a:endParaRPr>
                    </a:p>
                    <a:p>
                      <a:pPr marL="285750" indent="-285750">
                        <a:buFont typeface="Arial" panose="020B0604020202020204" pitchFamily="34" charset="0"/>
                        <a:buChar char="•"/>
                      </a:pPr>
                      <a:endParaRPr kumimoji="1" lang="en-US" altLang="ja-JP" sz="2400" dirty="0" smtClean="0">
                        <a:latin typeface="+mj-ea"/>
                        <a:ea typeface="+mj-ea"/>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kern="1200" dirty="0" smtClean="0">
                          <a:solidFill>
                            <a:schemeClr val="dk1"/>
                          </a:solidFill>
                          <a:latin typeface="+mj-ea"/>
                          <a:ea typeface="+mj-ea"/>
                          <a:cs typeface="+mn-cs"/>
                        </a:rPr>
                        <a:t>全国規模のデータ</a:t>
                      </a:r>
                      <a:endParaRPr kumimoji="1" lang="en-US" altLang="ja-JP" sz="2400" kern="1200" dirty="0" smtClean="0">
                        <a:solidFill>
                          <a:schemeClr val="dk1"/>
                        </a:solidFill>
                        <a:latin typeface="+mj-ea"/>
                        <a:ea typeface="+mj-ea"/>
                        <a:cs typeface="+mn-cs"/>
                      </a:endParaRPr>
                    </a:p>
                    <a:p>
                      <a:pPr marL="0" indent="0">
                        <a:buFont typeface="Arial" panose="020B0604020202020204" pitchFamily="34" charset="0"/>
                        <a:buNone/>
                      </a:pPr>
                      <a:endParaRPr kumimoji="1" lang="en-US" altLang="ja-JP" sz="2400" dirty="0" smtClean="0">
                        <a:latin typeface="+mj-ea"/>
                        <a:ea typeface="+mj-ea"/>
                      </a:endParaRPr>
                    </a:p>
                    <a:p>
                      <a:pPr marL="285750" indent="-285750">
                        <a:buFont typeface="Arial" panose="020B0604020202020204" pitchFamily="34" charset="0"/>
                        <a:buChar char="•"/>
                      </a:pPr>
                      <a:r>
                        <a:rPr kumimoji="1" lang="ja-JP" altLang="en-US" sz="2400" dirty="0" smtClean="0">
                          <a:latin typeface="+mj-ea"/>
                          <a:ea typeface="+mj-ea"/>
                        </a:rPr>
                        <a:t>欠損値がない</a:t>
                      </a:r>
                      <a:endParaRPr kumimoji="1" lang="en-US" altLang="ja-JP" sz="2400" dirty="0" smtClean="0">
                        <a:latin typeface="+mj-ea"/>
                        <a:ea typeface="+mj-ea"/>
                      </a:endParaRPr>
                    </a:p>
                    <a:p>
                      <a:pPr marL="285750" indent="-285750">
                        <a:buFont typeface="Arial" panose="020B0604020202020204" pitchFamily="34" charset="0"/>
                        <a:buChar char="•"/>
                      </a:pPr>
                      <a:endParaRPr kumimoji="1" lang="en-US" altLang="ja-JP" sz="2400" dirty="0" smtClean="0">
                        <a:latin typeface="+mj-ea"/>
                        <a:ea typeface="+mj-ea"/>
                      </a:endParaRPr>
                    </a:p>
                  </a:txBody>
                  <a:tcPr/>
                </a:tc>
                <a:tc>
                  <a:txBody>
                    <a:bodyPr/>
                    <a:lstStyle/>
                    <a:p>
                      <a:pPr marL="342900" indent="-342900">
                        <a:buFont typeface="Arial" panose="020B0604020202020204" pitchFamily="34" charset="0"/>
                        <a:buChar char="•"/>
                      </a:pPr>
                      <a:endParaRPr kumimoji="1" lang="en-US" altLang="ja-JP" sz="2400" dirty="0" smtClean="0">
                        <a:latin typeface="+mj-ea"/>
                        <a:ea typeface="+mj-ea"/>
                      </a:endParaRPr>
                    </a:p>
                    <a:p>
                      <a:pPr marL="342900" indent="-342900">
                        <a:buFont typeface="Arial" panose="020B0604020202020204" pitchFamily="34" charset="0"/>
                        <a:buChar char="•"/>
                      </a:pPr>
                      <a:r>
                        <a:rPr kumimoji="1" lang="ja-JP" altLang="en-US" sz="2400" dirty="0" smtClean="0">
                          <a:latin typeface="+mj-ea"/>
                          <a:ea typeface="+mj-ea"/>
                        </a:rPr>
                        <a:t>サンプルの属性に偏り（年齢、居住地、学歴、収入などの面で）</a:t>
                      </a:r>
                      <a:endParaRPr kumimoji="1" lang="en-US" altLang="ja-JP" sz="2400" dirty="0" smtClean="0">
                        <a:latin typeface="+mj-ea"/>
                        <a:ea typeface="+mj-ea"/>
                      </a:endParaRPr>
                    </a:p>
                    <a:p>
                      <a:pPr marL="342900" indent="-342900">
                        <a:buFont typeface="Arial" panose="020B0604020202020204" pitchFamily="34" charset="0"/>
                        <a:buChar char="•"/>
                      </a:pPr>
                      <a:endParaRPr kumimoji="1" lang="en-US" altLang="ja-JP" sz="2400" dirty="0" smtClean="0">
                        <a:latin typeface="+mj-ea"/>
                        <a:ea typeface="+mj-ea"/>
                      </a:endParaRPr>
                    </a:p>
                    <a:p>
                      <a:pPr marL="342900" indent="-342900">
                        <a:buFont typeface="Arial" panose="020B0604020202020204" pitchFamily="34" charset="0"/>
                        <a:buChar char="•"/>
                      </a:pPr>
                      <a:r>
                        <a:rPr kumimoji="1" lang="ja-JP" altLang="en-US" sz="2400" dirty="0" smtClean="0">
                          <a:latin typeface="+mj-ea"/>
                          <a:ea typeface="+mj-ea"/>
                        </a:rPr>
                        <a:t>代表性がない</a:t>
                      </a:r>
                      <a:endParaRPr kumimoji="1" lang="en-US" altLang="ja-JP" sz="2400" dirty="0" smtClean="0">
                        <a:latin typeface="+mj-ea"/>
                        <a:ea typeface="+mj-ea"/>
                      </a:endParaRPr>
                    </a:p>
                    <a:p>
                      <a:pPr marL="342900" indent="-342900">
                        <a:buFont typeface="Arial" panose="020B0604020202020204" pitchFamily="34" charset="0"/>
                        <a:buChar char="•"/>
                      </a:pPr>
                      <a:endParaRPr kumimoji="1" lang="en-US" altLang="ja-JP" sz="2400" dirty="0" smtClean="0">
                        <a:latin typeface="+mj-ea"/>
                        <a:ea typeface="+mj-ea"/>
                      </a:endParaRPr>
                    </a:p>
                    <a:p>
                      <a:pPr marL="342900" indent="-342900">
                        <a:buFont typeface="Arial" panose="020B0604020202020204" pitchFamily="34" charset="0"/>
                        <a:buChar char="•"/>
                      </a:pPr>
                      <a:r>
                        <a:rPr kumimoji="1" lang="ja-JP" altLang="en-US" sz="2400" dirty="0" smtClean="0">
                          <a:latin typeface="+mj-ea"/>
                          <a:ea typeface="+mj-ea"/>
                        </a:rPr>
                        <a:t>「フェイク」が発生する可能性（大隅</a:t>
                      </a:r>
                      <a:r>
                        <a:rPr kumimoji="1" lang="en-US" altLang="ja-JP" sz="2400" dirty="0" smtClean="0">
                          <a:latin typeface="+mj-ea"/>
                          <a:ea typeface="+mj-ea"/>
                        </a:rPr>
                        <a:t>, 2000</a:t>
                      </a:r>
                      <a:r>
                        <a:rPr kumimoji="1" lang="ja-JP" altLang="en-US" sz="2400" dirty="0" smtClean="0">
                          <a:latin typeface="+mj-ea"/>
                          <a:ea typeface="+mj-ea"/>
                        </a:rPr>
                        <a:t>）</a:t>
                      </a:r>
                      <a:endParaRPr kumimoji="1" lang="en-US" altLang="ja-JP" sz="2400" dirty="0" smtClean="0">
                        <a:latin typeface="+mj-ea"/>
                        <a:ea typeface="+mj-ea"/>
                      </a:endParaRPr>
                    </a:p>
                    <a:p>
                      <a:pPr marL="0" indent="0">
                        <a:buFont typeface="Arial" panose="020B0604020202020204" pitchFamily="34" charset="0"/>
                        <a:buNone/>
                      </a:pPr>
                      <a:endParaRPr kumimoji="1" lang="ja-JP" altLang="en-US" sz="2400" dirty="0">
                        <a:latin typeface="+mj-ea"/>
                        <a:ea typeface="+mj-ea"/>
                      </a:endParaRPr>
                    </a:p>
                  </a:txBody>
                  <a:tcPr/>
                </a:tc>
              </a:tr>
            </a:tbl>
          </a:graphicData>
        </a:graphic>
      </p:graphicFrame>
      <p:sp>
        <p:nvSpPr>
          <p:cNvPr id="4" name="スライド番号プレースホルダー 3"/>
          <p:cNvSpPr>
            <a:spLocks noGrp="1"/>
          </p:cNvSpPr>
          <p:nvPr>
            <p:ph type="sldNum" sz="quarter" idx="12"/>
          </p:nvPr>
        </p:nvSpPr>
        <p:spPr/>
        <p:txBody>
          <a:bodyPr/>
          <a:lstStyle/>
          <a:p>
            <a:fld id="{35FC642D-FC96-4BA5-BD9B-5096F9696E5F}" type="slidenum">
              <a:rPr kumimoji="1" lang="ja-JP" altLang="en-US" smtClean="0"/>
              <a:t>13</a:t>
            </a:fld>
            <a:endParaRPr kumimoji="1" lang="ja-JP" altLang="en-US"/>
          </a:p>
        </p:txBody>
      </p:sp>
    </p:spTree>
    <p:extLst>
      <p:ext uri="{BB962C8B-B14F-4D97-AF65-F5344CB8AC3E}">
        <p14:creationId xmlns:p14="http://schemas.microsoft.com/office/powerpoint/2010/main" val="1271926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4436" y="175260"/>
            <a:ext cx="8229600" cy="692696"/>
          </a:xfrm>
        </p:spPr>
        <p:txBody>
          <a:bodyPr>
            <a:normAutofit/>
          </a:bodyPr>
          <a:lstStyle/>
          <a:p>
            <a:r>
              <a:rPr kumimoji="1" lang="ja-JP" altLang="en-US" sz="3600" b="1" dirty="0" smtClean="0">
                <a:solidFill>
                  <a:srgbClr val="7B9899"/>
                </a:solidFill>
              </a:rPr>
              <a:t>サンプリングバイアス</a:t>
            </a:r>
            <a:endParaRPr kumimoji="1" lang="ja-JP" altLang="en-US" sz="3600" b="1" dirty="0">
              <a:solidFill>
                <a:srgbClr val="7B9899"/>
              </a:solidFill>
            </a:endParaRPr>
          </a:p>
        </p:txBody>
      </p:sp>
      <p:graphicFrame>
        <p:nvGraphicFramePr>
          <p:cNvPr id="4" name="グラフ 3"/>
          <p:cNvGraphicFramePr>
            <a:graphicFrameLocks/>
          </p:cNvGraphicFramePr>
          <p:nvPr>
            <p:extLst>
              <p:ext uri="{D42A27DB-BD31-4B8C-83A1-F6EECF244321}">
                <p14:modId xmlns:p14="http://schemas.microsoft.com/office/powerpoint/2010/main" val="1409248963"/>
              </p:ext>
            </p:extLst>
          </p:nvPr>
        </p:nvGraphicFramePr>
        <p:xfrm>
          <a:off x="107504" y="4261738"/>
          <a:ext cx="8856984" cy="25081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p:cNvGraphicFramePr>
          <p:nvPr>
            <p:extLst>
              <p:ext uri="{D42A27DB-BD31-4B8C-83A1-F6EECF244321}">
                <p14:modId xmlns:p14="http://schemas.microsoft.com/office/powerpoint/2010/main" val="1257177077"/>
              </p:ext>
            </p:extLst>
          </p:nvPr>
        </p:nvGraphicFramePr>
        <p:xfrm>
          <a:off x="0" y="1215157"/>
          <a:ext cx="9144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p:cNvSpPr txBox="1"/>
          <p:nvPr/>
        </p:nvSpPr>
        <p:spPr>
          <a:xfrm>
            <a:off x="156616" y="867956"/>
            <a:ext cx="5760640" cy="369332"/>
          </a:xfrm>
          <a:prstGeom prst="rect">
            <a:avLst/>
          </a:prstGeom>
          <a:noFill/>
        </p:spPr>
        <p:txBody>
          <a:bodyPr wrap="square" rtlCol="0">
            <a:spAutoFit/>
          </a:bodyPr>
          <a:lstStyle/>
          <a:p>
            <a:r>
              <a:rPr lang="en-US" altLang="ja-JP" dirty="0" smtClean="0">
                <a:latin typeface="+mj-ea"/>
                <a:ea typeface="+mj-ea"/>
              </a:rPr>
              <a:t>Figure 1: </a:t>
            </a:r>
            <a:r>
              <a:rPr lang="ja-JP" altLang="en-US" dirty="0" smtClean="0">
                <a:latin typeface="+mj-ea"/>
                <a:ea typeface="+mj-ea"/>
              </a:rPr>
              <a:t>居住地（国勢調査との比較）</a:t>
            </a:r>
            <a:endParaRPr kumimoji="1" lang="ja-JP" altLang="en-US" dirty="0">
              <a:latin typeface="+mj-ea"/>
              <a:ea typeface="+mj-ea"/>
            </a:endParaRPr>
          </a:p>
        </p:txBody>
      </p:sp>
      <p:sp>
        <p:nvSpPr>
          <p:cNvPr id="8" name="テキスト ボックス 7"/>
          <p:cNvSpPr txBox="1"/>
          <p:nvPr/>
        </p:nvSpPr>
        <p:spPr>
          <a:xfrm>
            <a:off x="156616" y="3892406"/>
            <a:ext cx="5760640" cy="369332"/>
          </a:xfrm>
          <a:prstGeom prst="rect">
            <a:avLst/>
          </a:prstGeom>
          <a:noFill/>
        </p:spPr>
        <p:txBody>
          <a:bodyPr wrap="square" rtlCol="0">
            <a:spAutoFit/>
          </a:bodyPr>
          <a:lstStyle/>
          <a:p>
            <a:r>
              <a:rPr lang="en-US" altLang="ja-JP" dirty="0" smtClean="0">
                <a:latin typeface="+mj-ea"/>
                <a:ea typeface="+mj-ea"/>
              </a:rPr>
              <a:t>Figure 2: </a:t>
            </a:r>
            <a:r>
              <a:rPr lang="ja-JP" altLang="en-US" dirty="0" smtClean="0">
                <a:latin typeface="+mj-ea"/>
                <a:ea typeface="+mj-ea"/>
              </a:rPr>
              <a:t>年齢</a:t>
            </a:r>
            <a:endParaRPr kumimoji="1" lang="ja-JP" altLang="en-US" dirty="0">
              <a:latin typeface="+mj-ea"/>
              <a:ea typeface="+mj-ea"/>
            </a:endParaRPr>
          </a:p>
        </p:txBody>
      </p:sp>
      <p:sp>
        <p:nvSpPr>
          <p:cNvPr id="3" name="円/楕円 2"/>
          <p:cNvSpPr/>
          <p:nvPr/>
        </p:nvSpPr>
        <p:spPr>
          <a:xfrm>
            <a:off x="2339752" y="1196752"/>
            <a:ext cx="1224136" cy="1800200"/>
          </a:xfrm>
          <a:prstGeom prst="ellipse">
            <a:avLst/>
          </a:prstGeom>
          <a:noFill/>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円/楕円 8"/>
          <p:cNvSpPr/>
          <p:nvPr/>
        </p:nvSpPr>
        <p:spPr>
          <a:xfrm>
            <a:off x="4932040" y="2096852"/>
            <a:ext cx="468052" cy="1188132"/>
          </a:xfrm>
          <a:prstGeom prst="ellipse">
            <a:avLst/>
          </a:prstGeom>
          <a:noFill/>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3659881" y="1667360"/>
            <a:ext cx="2232248" cy="369332"/>
          </a:xfrm>
          <a:prstGeom prst="rect">
            <a:avLst/>
          </a:prstGeom>
          <a:noFill/>
        </p:spPr>
        <p:txBody>
          <a:bodyPr wrap="square" rtlCol="0">
            <a:spAutoFit/>
          </a:bodyPr>
          <a:lstStyle/>
          <a:p>
            <a:r>
              <a:rPr kumimoji="1" lang="ja-JP" altLang="en-US" dirty="0" smtClean="0">
                <a:latin typeface="+mj-ea"/>
                <a:ea typeface="+mj-ea"/>
              </a:rPr>
              <a:t>東京と大阪が多い。</a:t>
            </a:r>
            <a:endParaRPr kumimoji="1" lang="ja-JP" altLang="en-US" dirty="0">
              <a:latin typeface="+mj-ea"/>
              <a:ea typeface="+mj-ea"/>
            </a:endParaRPr>
          </a:p>
        </p:txBody>
      </p:sp>
      <p:sp>
        <p:nvSpPr>
          <p:cNvPr id="14" name="円/楕円 13"/>
          <p:cNvSpPr/>
          <p:nvPr/>
        </p:nvSpPr>
        <p:spPr>
          <a:xfrm>
            <a:off x="2537774" y="4365104"/>
            <a:ext cx="3636404" cy="1183486"/>
          </a:xfrm>
          <a:prstGeom prst="ellipse">
            <a:avLst/>
          </a:prstGeom>
          <a:noFill/>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円/楕円 14"/>
          <p:cNvSpPr/>
          <p:nvPr/>
        </p:nvSpPr>
        <p:spPr>
          <a:xfrm>
            <a:off x="7020272" y="5109247"/>
            <a:ext cx="1521786" cy="1183486"/>
          </a:xfrm>
          <a:prstGeom prst="ellipse">
            <a:avLst/>
          </a:prstGeom>
          <a:noFill/>
          <a:ln>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5945261" y="4349424"/>
            <a:ext cx="2985409" cy="369332"/>
          </a:xfrm>
          <a:prstGeom prst="rect">
            <a:avLst/>
          </a:prstGeom>
          <a:noFill/>
        </p:spPr>
        <p:txBody>
          <a:bodyPr wrap="square" rtlCol="0">
            <a:spAutoFit/>
          </a:bodyPr>
          <a:lstStyle/>
          <a:p>
            <a:pPr algn="ctr"/>
            <a:r>
              <a:rPr kumimoji="1" lang="en-US" altLang="ja-JP" dirty="0" smtClean="0">
                <a:latin typeface="+mj-ea"/>
                <a:ea typeface="+mj-ea"/>
              </a:rPr>
              <a:t>30-40</a:t>
            </a:r>
            <a:r>
              <a:rPr lang="ja-JP" altLang="en-US" dirty="0" smtClean="0">
                <a:latin typeface="+mj-ea"/>
                <a:ea typeface="+mj-ea"/>
              </a:rPr>
              <a:t>代</a:t>
            </a:r>
            <a:r>
              <a:rPr lang="ja-JP" altLang="en-US" dirty="0">
                <a:latin typeface="+mj-ea"/>
                <a:ea typeface="+mj-ea"/>
              </a:rPr>
              <a:t>が</a:t>
            </a:r>
            <a:r>
              <a:rPr lang="ja-JP" altLang="en-US" dirty="0" smtClean="0">
                <a:latin typeface="+mj-ea"/>
                <a:ea typeface="+mj-ea"/>
              </a:rPr>
              <a:t>多く</a:t>
            </a:r>
            <a:r>
              <a:rPr lang="en-US" altLang="ja-JP" dirty="0" smtClean="0">
                <a:latin typeface="+mj-ea"/>
                <a:ea typeface="+mj-ea"/>
              </a:rPr>
              <a:t>50</a:t>
            </a:r>
            <a:r>
              <a:rPr lang="ja-JP" altLang="en-US" dirty="0" smtClean="0">
                <a:latin typeface="+mj-ea"/>
                <a:ea typeface="+mj-ea"/>
              </a:rPr>
              <a:t>代が少ない。</a:t>
            </a:r>
            <a:endParaRPr kumimoji="1" lang="ja-JP" altLang="en-US" dirty="0">
              <a:latin typeface="+mj-ea"/>
              <a:ea typeface="+mj-ea"/>
            </a:endParaRPr>
          </a:p>
        </p:txBody>
      </p:sp>
      <p:sp>
        <p:nvSpPr>
          <p:cNvPr id="19" name="スライド番号プレースホルダ 18"/>
          <p:cNvSpPr>
            <a:spLocks noGrp="1"/>
          </p:cNvSpPr>
          <p:nvPr>
            <p:ph type="sldNum" sz="quarter" idx="12"/>
          </p:nvPr>
        </p:nvSpPr>
        <p:spPr/>
        <p:txBody>
          <a:bodyPr/>
          <a:lstStyle/>
          <a:p>
            <a:fld id="{D341DA5D-CBD3-4C33-BA33-05E3E2C81A1F}" type="slidenum">
              <a:rPr kumimoji="1" lang="ja-JP" altLang="en-US" smtClean="0"/>
              <a:pPr/>
              <a:t>14</a:t>
            </a:fld>
            <a:endParaRPr kumimoji="1" lang="ja-JP" altLang="en-US"/>
          </a:p>
        </p:txBody>
      </p:sp>
    </p:spTree>
    <p:extLst>
      <p:ext uri="{BB962C8B-B14F-4D97-AF65-F5344CB8AC3E}">
        <p14:creationId xmlns:p14="http://schemas.microsoft.com/office/powerpoint/2010/main" val="2437343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smtClean="0">
                <a:solidFill>
                  <a:srgbClr val="7B9899"/>
                </a:solidFill>
              </a:rPr>
              <a:t>サンプリングバイアス</a:t>
            </a:r>
            <a:endParaRPr kumimoji="1" lang="ja-JP" altLang="en-US" sz="4000" b="1" dirty="0">
              <a:solidFill>
                <a:srgbClr val="7B9899"/>
              </a:solidFill>
            </a:endParaRPr>
          </a:p>
        </p:txBody>
      </p:sp>
      <p:graphicFrame>
        <p:nvGraphicFramePr>
          <p:cNvPr id="4" name="グラフ 3"/>
          <p:cNvGraphicFramePr>
            <a:graphicFrameLocks/>
          </p:cNvGraphicFramePr>
          <p:nvPr>
            <p:extLst>
              <p:ext uri="{D42A27DB-BD31-4B8C-83A1-F6EECF244321}">
                <p14:modId xmlns:p14="http://schemas.microsoft.com/office/powerpoint/2010/main" val="1186767173"/>
              </p:ext>
            </p:extLst>
          </p:nvPr>
        </p:nvGraphicFramePr>
        <p:xfrm>
          <a:off x="251520" y="2060848"/>
          <a:ext cx="5010150"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a:graphicFrameLocks/>
          </p:cNvGraphicFramePr>
          <p:nvPr>
            <p:extLst>
              <p:ext uri="{D42A27DB-BD31-4B8C-83A1-F6EECF244321}">
                <p14:modId xmlns:p14="http://schemas.microsoft.com/office/powerpoint/2010/main" val="49749774"/>
              </p:ext>
            </p:extLst>
          </p:nvPr>
        </p:nvGraphicFramePr>
        <p:xfrm>
          <a:off x="5436096" y="1916832"/>
          <a:ext cx="3469382"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501196" y="1484784"/>
            <a:ext cx="4320480" cy="369332"/>
          </a:xfrm>
          <a:prstGeom prst="rect">
            <a:avLst/>
          </a:prstGeom>
          <a:noFill/>
        </p:spPr>
        <p:txBody>
          <a:bodyPr wrap="square" rtlCol="0">
            <a:spAutoFit/>
          </a:bodyPr>
          <a:lstStyle/>
          <a:p>
            <a:r>
              <a:rPr lang="en-US" altLang="ja-JP" dirty="0" smtClean="0">
                <a:latin typeface="+mj-ea"/>
                <a:ea typeface="+mj-ea"/>
              </a:rPr>
              <a:t>Figure 3: </a:t>
            </a:r>
            <a:r>
              <a:rPr lang="ja-JP" altLang="en-US" dirty="0" smtClean="0">
                <a:latin typeface="+mj-ea"/>
                <a:ea typeface="+mj-ea"/>
              </a:rPr>
              <a:t>所得</a:t>
            </a:r>
            <a:endParaRPr kumimoji="1" lang="ja-JP" altLang="en-US" dirty="0">
              <a:latin typeface="+mj-ea"/>
              <a:ea typeface="+mj-ea"/>
            </a:endParaRPr>
          </a:p>
        </p:txBody>
      </p:sp>
      <p:sp>
        <p:nvSpPr>
          <p:cNvPr id="7" name="テキスト ボックス 6"/>
          <p:cNvSpPr txBox="1"/>
          <p:nvPr/>
        </p:nvSpPr>
        <p:spPr>
          <a:xfrm>
            <a:off x="5740954" y="1481525"/>
            <a:ext cx="2846668" cy="369332"/>
          </a:xfrm>
          <a:prstGeom prst="rect">
            <a:avLst/>
          </a:prstGeom>
          <a:noFill/>
        </p:spPr>
        <p:txBody>
          <a:bodyPr wrap="square" rtlCol="0">
            <a:spAutoFit/>
          </a:bodyPr>
          <a:lstStyle/>
          <a:p>
            <a:r>
              <a:rPr lang="en-US" altLang="ja-JP" dirty="0" smtClean="0">
                <a:latin typeface="+mj-ea"/>
                <a:ea typeface="+mj-ea"/>
              </a:rPr>
              <a:t>Figure 4: </a:t>
            </a:r>
            <a:r>
              <a:rPr lang="ja-JP" altLang="en-US" dirty="0" smtClean="0">
                <a:latin typeface="+mj-ea"/>
                <a:ea typeface="+mj-ea"/>
              </a:rPr>
              <a:t>学歴</a:t>
            </a:r>
            <a:endParaRPr kumimoji="1" lang="ja-JP" altLang="en-US" dirty="0">
              <a:latin typeface="+mj-ea"/>
              <a:ea typeface="+mj-ea"/>
            </a:endParaRPr>
          </a:p>
        </p:txBody>
      </p:sp>
      <p:sp>
        <p:nvSpPr>
          <p:cNvPr id="8" name="円/楕円 7"/>
          <p:cNvSpPr/>
          <p:nvPr/>
        </p:nvSpPr>
        <p:spPr>
          <a:xfrm>
            <a:off x="4322618" y="2996952"/>
            <a:ext cx="609422" cy="1440160"/>
          </a:xfrm>
          <a:prstGeom prst="ellipse">
            <a:avLst/>
          </a:prstGeom>
          <a:noFill/>
          <a:ln>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円/楕円 8"/>
          <p:cNvSpPr/>
          <p:nvPr/>
        </p:nvSpPr>
        <p:spPr>
          <a:xfrm>
            <a:off x="8028384" y="2429272"/>
            <a:ext cx="722432" cy="1440160"/>
          </a:xfrm>
          <a:prstGeom prst="ellipse">
            <a:avLst/>
          </a:prstGeom>
          <a:noFill/>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円/楕円 9"/>
          <p:cNvSpPr/>
          <p:nvPr/>
        </p:nvSpPr>
        <p:spPr>
          <a:xfrm>
            <a:off x="6620700" y="2429272"/>
            <a:ext cx="722432" cy="1440160"/>
          </a:xfrm>
          <a:prstGeom prst="ellipse">
            <a:avLst/>
          </a:prstGeom>
          <a:noFill/>
          <a:ln>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2" name="直線矢印コネクタ 11"/>
          <p:cNvCxnSpPr/>
          <p:nvPr/>
        </p:nvCxnSpPr>
        <p:spPr>
          <a:xfrm flipV="1">
            <a:off x="4067944" y="4221088"/>
            <a:ext cx="360040" cy="11890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テキスト ボックス 12"/>
          <p:cNvSpPr txBox="1"/>
          <p:nvPr/>
        </p:nvSpPr>
        <p:spPr>
          <a:xfrm>
            <a:off x="3311860" y="5410090"/>
            <a:ext cx="2232248" cy="646331"/>
          </a:xfrm>
          <a:prstGeom prst="rect">
            <a:avLst/>
          </a:prstGeom>
          <a:noFill/>
        </p:spPr>
        <p:txBody>
          <a:bodyPr wrap="square" rtlCol="0">
            <a:spAutoFit/>
          </a:bodyPr>
          <a:lstStyle/>
          <a:p>
            <a:r>
              <a:rPr kumimoji="1" lang="ja-JP" altLang="en-US" dirty="0" smtClean="0">
                <a:latin typeface="+mj-ea"/>
                <a:ea typeface="+mj-ea"/>
              </a:rPr>
              <a:t>高所得者が少ない</a:t>
            </a:r>
            <a:endParaRPr kumimoji="1" lang="en-US" altLang="ja-JP" dirty="0" smtClean="0">
              <a:latin typeface="+mj-ea"/>
              <a:ea typeface="+mj-ea"/>
            </a:endParaRPr>
          </a:p>
          <a:p>
            <a:r>
              <a:rPr lang="ja-JP" altLang="en-US" dirty="0" smtClean="0">
                <a:latin typeface="+mj-ea"/>
                <a:ea typeface="+mj-ea"/>
              </a:rPr>
              <a:t>＝</a:t>
            </a:r>
            <a:r>
              <a:rPr lang="en-US" altLang="ja-JP" dirty="0" smtClean="0">
                <a:latin typeface="+mj-ea"/>
                <a:ea typeface="+mj-ea"/>
              </a:rPr>
              <a:t>50</a:t>
            </a:r>
            <a:r>
              <a:rPr lang="ja-JP" altLang="en-US" dirty="0" smtClean="0">
                <a:latin typeface="+mj-ea"/>
                <a:ea typeface="+mj-ea"/>
              </a:rPr>
              <a:t>代以上が少ない</a:t>
            </a:r>
            <a:endParaRPr kumimoji="1" lang="ja-JP" altLang="en-US" dirty="0">
              <a:latin typeface="+mj-ea"/>
              <a:ea typeface="+mj-ea"/>
            </a:endParaRPr>
          </a:p>
        </p:txBody>
      </p:sp>
      <p:cxnSp>
        <p:nvCxnSpPr>
          <p:cNvPr id="15" name="直線矢印コネクタ 14"/>
          <p:cNvCxnSpPr/>
          <p:nvPr/>
        </p:nvCxnSpPr>
        <p:spPr>
          <a:xfrm flipV="1">
            <a:off x="7884368" y="3869432"/>
            <a:ext cx="498675" cy="18638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線矢印コネクタ 16"/>
          <p:cNvCxnSpPr/>
          <p:nvPr/>
        </p:nvCxnSpPr>
        <p:spPr>
          <a:xfrm flipH="1" flipV="1">
            <a:off x="7164288" y="3869432"/>
            <a:ext cx="436240" cy="18638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5738830" y="5733255"/>
            <a:ext cx="3225658" cy="369332"/>
          </a:xfrm>
          <a:prstGeom prst="rect">
            <a:avLst/>
          </a:prstGeom>
          <a:noFill/>
        </p:spPr>
        <p:txBody>
          <a:bodyPr wrap="square" rtlCol="0">
            <a:spAutoFit/>
          </a:bodyPr>
          <a:lstStyle/>
          <a:p>
            <a:pPr algn="ctr"/>
            <a:r>
              <a:rPr kumimoji="1" lang="ja-JP" altLang="en-US" dirty="0" smtClean="0">
                <a:latin typeface="+mj-ea"/>
                <a:ea typeface="+mj-ea"/>
              </a:rPr>
              <a:t>大卒が多く、高卒が少ない</a:t>
            </a:r>
            <a:endParaRPr kumimoji="1" lang="ja-JP" altLang="en-US" dirty="0">
              <a:latin typeface="+mj-ea"/>
              <a:ea typeface="+mj-ea"/>
            </a:endParaRPr>
          </a:p>
        </p:txBody>
      </p:sp>
      <p:sp>
        <p:nvSpPr>
          <p:cNvPr id="16" name="スライド番号プレースホルダ 15"/>
          <p:cNvSpPr>
            <a:spLocks noGrp="1"/>
          </p:cNvSpPr>
          <p:nvPr>
            <p:ph type="sldNum" sz="quarter" idx="12"/>
          </p:nvPr>
        </p:nvSpPr>
        <p:spPr/>
        <p:txBody>
          <a:bodyPr/>
          <a:lstStyle/>
          <a:p>
            <a:fld id="{D341DA5D-CBD3-4C33-BA33-05E3E2C81A1F}" type="slidenum">
              <a:rPr kumimoji="1" lang="ja-JP" altLang="en-US" smtClean="0"/>
              <a:pPr/>
              <a:t>15</a:t>
            </a:fld>
            <a:endParaRPr kumimoji="1" lang="ja-JP" altLang="en-US"/>
          </a:p>
        </p:txBody>
      </p:sp>
    </p:spTree>
    <p:extLst>
      <p:ext uri="{BB962C8B-B14F-4D97-AF65-F5344CB8AC3E}">
        <p14:creationId xmlns:p14="http://schemas.microsoft.com/office/powerpoint/2010/main" val="1124601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データを収集するうえでの工夫</a:t>
            </a:r>
            <a:endParaRPr kumimoji="1" lang="ja-JP" altLang="en-US" dirty="0"/>
          </a:p>
        </p:txBody>
      </p:sp>
      <p:sp>
        <p:nvSpPr>
          <p:cNvPr id="4" name="コンテンツ プレースホルダー 3"/>
          <p:cNvSpPr>
            <a:spLocks noGrp="1"/>
          </p:cNvSpPr>
          <p:nvPr>
            <p:ph sz="quarter" idx="1"/>
          </p:nvPr>
        </p:nvSpPr>
        <p:spPr/>
        <p:txBody>
          <a:bodyPr>
            <a:normAutofit lnSpcReduction="10000"/>
          </a:bodyPr>
          <a:lstStyle/>
          <a:p>
            <a:r>
              <a:rPr kumimoji="1" lang="ja-JP" altLang="en-US" dirty="0" smtClean="0">
                <a:latin typeface="+mj-ea"/>
                <a:ea typeface="+mj-ea"/>
              </a:rPr>
              <a:t>双生児の片方に「自分のこと」と「双子の兄弟のこと」の両方を尋ねる＝主観的な質問はできない。</a:t>
            </a:r>
            <a:endParaRPr kumimoji="1" lang="en-US" altLang="ja-JP" dirty="0" smtClean="0">
              <a:latin typeface="+mj-ea"/>
              <a:ea typeface="+mj-ea"/>
            </a:endParaRPr>
          </a:p>
          <a:p>
            <a:endParaRPr lang="en-US" altLang="ja-JP" dirty="0">
              <a:latin typeface="+mj-ea"/>
              <a:ea typeface="+mj-ea"/>
            </a:endParaRPr>
          </a:p>
          <a:p>
            <a:r>
              <a:rPr kumimoji="1" lang="ja-JP" altLang="en-US" dirty="0" smtClean="0">
                <a:latin typeface="+mj-ea"/>
                <a:ea typeface="+mj-ea"/>
              </a:rPr>
              <a:t>「フェイク」の双生児を減らすため、質問票の最初の</a:t>
            </a:r>
            <a:r>
              <a:rPr kumimoji="1" lang="en-US" altLang="ja-JP" dirty="0" smtClean="0">
                <a:latin typeface="+mj-ea"/>
                <a:ea typeface="+mj-ea"/>
              </a:rPr>
              <a:t>5</a:t>
            </a:r>
            <a:r>
              <a:rPr kumimoji="1" lang="ja-JP" altLang="en-US" dirty="0" smtClean="0">
                <a:latin typeface="+mj-ea"/>
                <a:ea typeface="+mj-ea"/>
              </a:rPr>
              <a:t>問では、「双生児かどうか」とは無関係の質問を行い、</a:t>
            </a:r>
            <a:r>
              <a:rPr kumimoji="1" lang="en-US" altLang="ja-JP" dirty="0" smtClean="0">
                <a:latin typeface="+mj-ea"/>
                <a:ea typeface="+mj-ea"/>
              </a:rPr>
              <a:t>6</a:t>
            </a:r>
            <a:r>
              <a:rPr kumimoji="1" lang="ja-JP" altLang="en-US" dirty="0" smtClean="0">
                <a:latin typeface="+mj-ea"/>
                <a:ea typeface="+mj-ea"/>
              </a:rPr>
              <a:t>問目で「双生児かどうか」を尋ねる→この時点で「</a:t>
            </a:r>
            <a:r>
              <a:rPr kumimoji="1" lang="en-US" altLang="ja-JP" dirty="0" smtClean="0">
                <a:latin typeface="+mj-ea"/>
                <a:ea typeface="+mj-ea"/>
              </a:rPr>
              <a:t>No</a:t>
            </a:r>
            <a:r>
              <a:rPr lang="ja-JP" altLang="en-US" dirty="0" smtClean="0">
                <a:latin typeface="+mj-ea"/>
                <a:ea typeface="+mj-ea"/>
              </a:rPr>
              <a:t>」と答えた人は全員サンプルから除外。</a:t>
            </a:r>
            <a:endParaRPr lang="en-US" altLang="ja-JP" dirty="0" smtClean="0">
              <a:latin typeface="+mj-ea"/>
              <a:ea typeface="+mj-ea"/>
            </a:endParaRPr>
          </a:p>
          <a:p>
            <a:endParaRPr kumimoji="1" lang="en-US" altLang="ja-JP" dirty="0">
              <a:latin typeface="+mj-ea"/>
              <a:ea typeface="+mj-ea"/>
            </a:endParaRPr>
          </a:p>
          <a:p>
            <a:r>
              <a:rPr lang="ja-JP" altLang="en-US" dirty="0" smtClean="0">
                <a:latin typeface="+mj-ea"/>
                <a:ea typeface="+mj-ea"/>
              </a:rPr>
              <a:t>サンプルの中に</a:t>
            </a:r>
            <a:r>
              <a:rPr lang="en-US" altLang="ja-JP" dirty="0" smtClean="0">
                <a:latin typeface="+mj-ea"/>
                <a:ea typeface="+mj-ea"/>
              </a:rPr>
              <a:t>25</a:t>
            </a:r>
            <a:r>
              <a:rPr lang="ja-JP" altLang="en-US" dirty="0" smtClean="0">
                <a:latin typeface="+mj-ea"/>
                <a:ea typeface="+mj-ea"/>
              </a:rPr>
              <a:t>組だけ、双子の両方が回答したペアが含まれる。双方の回答の正確性をチェック</a:t>
            </a:r>
            <a:r>
              <a:rPr lang="ja-JP" altLang="en-US" dirty="0">
                <a:latin typeface="+mj-ea"/>
                <a:ea typeface="+mj-ea"/>
              </a:rPr>
              <a:t>した上</a:t>
            </a:r>
            <a:r>
              <a:rPr lang="ja-JP" altLang="en-US" dirty="0" smtClean="0">
                <a:latin typeface="+mj-ea"/>
                <a:ea typeface="+mj-ea"/>
              </a:rPr>
              <a:t>で、</a:t>
            </a:r>
            <a:r>
              <a:rPr lang="ja-JP" altLang="en-US" dirty="0">
                <a:latin typeface="+mj-ea"/>
                <a:ea typeface="+mj-ea"/>
              </a:rPr>
              <a:t>ランダムに</a:t>
            </a:r>
            <a:r>
              <a:rPr lang="ja-JP" altLang="en-US" dirty="0" smtClean="0">
                <a:latin typeface="+mj-ea"/>
                <a:ea typeface="+mj-ea"/>
              </a:rPr>
              <a:t>二人のうちの一人をサンプルから除外。</a:t>
            </a:r>
            <a:endParaRPr kumimoji="1" lang="en-US" altLang="ja-JP" dirty="0" smtClean="0">
              <a:latin typeface="+mj-ea"/>
              <a:ea typeface="+mj-ea"/>
            </a:endParaRPr>
          </a:p>
        </p:txBody>
      </p:sp>
      <p:sp>
        <p:nvSpPr>
          <p:cNvPr id="5" name="スライド番号プレースホルダー 4"/>
          <p:cNvSpPr>
            <a:spLocks noGrp="1"/>
          </p:cNvSpPr>
          <p:nvPr>
            <p:ph type="sldNum" sz="quarter" idx="12"/>
          </p:nvPr>
        </p:nvSpPr>
        <p:spPr/>
        <p:txBody>
          <a:bodyPr/>
          <a:lstStyle/>
          <a:p>
            <a:fld id="{35FC642D-FC96-4BA5-BD9B-5096F9696E5F}" type="slidenum">
              <a:rPr kumimoji="1" lang="ja-JP" altLang="en-US" smtClean="0"/>
              <a:t>16</a:t>
            </a:fld>
            <a:endParaRPr kumimoji="1" lang="ja-JP" altLang="en-US"/>
          </a:p>
        </p:txBody>
      </p:sp>
    </p:spTree>
    <p:extLst>
      <p:ext uri="{BB962C8B-B14F-4D97-AF65-F5344CB8AC3E}">
        <p14:creationId xmlns:p14="http://schemas.microsoft.com/office/powerpoint/2010/main" val="3061233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サンプル数</a:t>
            </a:r>
            <a:endParaRPr kumimoji="1" lang="ja-JP" altLang="en-US" dirty="0"/>
          </a:p>
        </p:txBody>
      </p:sp>
      <p:sp>
        <p:nvSpPr>
          <p:cNvPr id="5" name="スライド番号プレースホルダー 4"/>
          <p:cNvSpPr>
            <a:spLocks noGrp="1"/>
          </p:cNvSpPr>
          <p:nvPr>
            <p:ph type="sldNum" sz="quarter" idx="12"/>
          </p:nvPr>
        </p:nvSpPr>
        <p:spPr/>
        <p:txBody>
          <a:bodyPr/>
          <a:lstStyle/>
          <a:p>
            <a:fld id="{35FC642D-FC96-4BA5-BD9B-5096F9696E5F}" type="slidenum">
              <a:rPr kumimoji="1" lang="ja-JP" altLang="en-US" smtClean="0"/>
              <a:t>17</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487306834"/>
              </p:ext>
            </p:extLst>
          </p:nvPr>
        </p:nvGraphicFramePr>
        <p:xfrm>
          <a:off x="1115616" y="2204864"/>
          <a:ext cx="7200801" cy="2664296"/>
        </p:xfrm>
        <a:graphic>
          <a:graphicData uri="http://schemas.openxmlformats.org/drawingml/2006/table">
            <a:tbl>
              <a:tblPr firstRow="1" bandRow="1">
                <a:tableStyleId>{073A0DAA-6AF3-43AB-8588-CEC1D06C72B9}</a:tableStyleId>
              </a:tblPr>
              <a:tblGrid>
                <a:gridCol w="2400267"/>
                <a:gridCol w="2400267"/>
                <a:gridCol w="2400267"/>
              </a:tblGrid>
              <a:tr h="1332148">
                <a:tc>
                  <a:txBody>
                    <a:bodyPr/>
                    <a:lstStyle/>
                    <a:p>
                      <a:pPr algn="ctr"/>
                      <a:r>
                        <a:rPr kumimoji="1" lang="ja-JP" altLang="en-US" dirty="0" smtClean="0">
                          <a:latin typeface="+mj-ea"/>
                          <a:ea typeface="+mj-ea"/>
                        </a:rPr>
                        <a:t>一卵性双生児</a:t>
                      </a:r>
                      <a:endParaRPr kumimoji="1" lang="en-US" altLang="ja-JP" dirty="0" smtClean="0">
                        <a:latin typeface="+mj-ea"/>
                        <a:ea typeface="+mj-ea"/>
                      </a:endParaRPr>
                    </a:p>
                    <a:p>
                      <a:pPr algn="ctr"/>
                      <a:r>
                        <a:rPr kumimoji="1" lang="en-US" altLang="ja-JP" dirty="0" smtClean="0">
                          <a:latin typeface="+mj-ea"/>
                          <a:ea typeface="+mj-ea"/>
                        </a:rPr>
                        <a:t>(Identical Twins)</a:t>
                      </a:r>
                      <a:endParaRPr kumimoji="1" lang="ja-JP" altLang="en-US" dirty="0">
                        <a:latin typeface="+mj-ea"/>
                        <a:ea typeface="+mj-ea"/>
                      </a:endParaRPr>
                    </a:p>
                  </a:txBody>
                  <a:tcPr anchor="ctr"/>
                </a:tc>
                <a:tc>
                  <a:txBody>
                    <a:bodyPr/>
                    <a:lstStyle/>
                    <a:p>
                      <a:pPr algn="ctr"/>
                      <a:r>
                        <a:rPr kumimoji="1" lang="ja-JP" altLang="en-US" dirty="0" smtClean="0">
                          <a:latin typeface="+mj-ea"/>
                          <a:ea typeface="+mj-ea"/>
                        </a:rPr>
                        <a:t>二卵性双生児</a:t>
                      </a:r>
                      <a:endParaRPr kumimoji="1" lang="en-US" altLang="ja-JP" dirty="0" smtClean="0">
                        <a:latin typeface="+mj-ea"/>
                        <a:ea typeface="+mj-ea"/>
                      </a:endParaRPr>
                    </a:p>
                    <a:p>
                      <a:pPr algn="ctr"/>
                      <a:r>
                        <a:rPr kumimoji="1" lang="en-US" altLang="ja-JP" dirty="0" smtClean="0">
                          <a:latin typeface="+mj-ea"/>
                          <a:ea typeface="+mj-ea"/>
                        </a:rPr>
                        <a:t>(Non-identical</a:t>
                      </a:r>
                      <a:r>
                        <a:rPr kumimoji="1" lang="en-US" altLang="ja-JP" baseline="0" dirty="0" smtClean="0">
                          <a:latin typeface="+mj-ea"/>
                          <a:ea typeface="+mj-ea"/>
                        </a:rPr>
                        <a:t> Twins)</a:t>
                      </a:r>
                      <a:endParaRPr kumimoji="1" lang="ja-JP" altLang="en-US" dirty="0">
                        <a:latin typeface="+mj-ea"/>
                        <a:ea typeface="+mj-ea"/>
                      </a:endParaRPr>
                    </a:p>
                  </a:txBody>
                  <a:tcPr anchor="ctr"/>
                </a:tc>
                <a:tc>
                  <a:txBody>
                    <a:bodyPr/>
                    <a:lstStyle/>
                    <a:p>
                      <a:pPr algn="ctr"/>
                      <a:r>
                        <a:rPr kumimoji="1" lang="ja-JP" altLang="en-US" dirty="0" smtClean="0">
                          <a:latin typeface="+mj-ea"/>
                          <a:ea typeface="+mj-ea"/>
                        </a:rPr>
                        <a:t>不明</a:t>
                      </a:r>
                      <a:endParaRPr kumimoji="1" lang="ja-JP" altLang="en-US" dirty="0">
                        <a:latin typeface="+mj-ea"/>
                        <a:ea typeface="+mj-ea"/>
                      </a:endParaRPr>
                    </a:p>
                  </a:txBody>
                  <a:tcPr anchor="ctr"/>
                </a:tc>
              </a:tr>
              <a:tr h="1332148">
                <a:tc>
                  <a:txBody>
                    <a:bodyPr/>
                    <a:lstStyle/>
                    <a:p>
                      <a:pPr algn="ctr"/>
                      <a:r>
                        <a:rPr kumimoji="1" lang="en-US" altLang="ja-JP" sz="2400" dirty="0" smtClean="0">
                          <a:latin typeface="+mj-ea"/>
                          <a:ea typeface="+mj-ea"/>
                        </a:rPr>
                        <a:t>2,742</a:t>
                      </a:r>
                    </a:p>
                    <a:p>
                      <a:pPr algn="ctr"/>
                      <a:r>
                        <a:rPr kumimoji="1" lang="en-US" altLang="ja-JP" sz="2400" dirty="0" smtClean="0">
                          <a:latin typeface="+mj-ea"/>
                          <a:ea typeface="+mj-ea"/>
                        </a:rPr>
                        <a:t>(</a:t>
                      </a:r>
                      <a:r>
                        <a:rPr kumimoji="1" lang="en-US" altLang="ja-JP" sz="2400" b="1" dirty="0" smtClean="0">
                          <a:solidFill>
                            <a:srgbClr val="FF0000"/>
                          </a:solidFill>
                          <a:latin typeface="+mj-ea"/>
                          <a:ea typeface="+mj-ea"/>
                        </a:rPr>
                        <a:t>1,371 pairs</a:t>
                      </a:r>
                      <a:r>
                        <a:rPr kumimoji="1" lang="en-US" altLang="ja-JP" sz="2400" dirty="0" smtClean="0">
                          <a:latin typeface="+mj-ea"/>
                          <a:ea typeface="+mj-ea"/>
                        </a:rPr>
                        <a:t>)</a:t>
                      </a:r>
                    </a:p>
                    <a:p>
                      <a:pPr algn="ctr"/>
                      <a:r>
                        <a:rPr kumimoji="1" lang="en-US" altLang="ja-JP" sz="2400" dirty="0" smtClean="0">
                          <a:latin typeface="+mj-ea"/>
                          <a:ea typeface="+mj-ea"/>
                        </a:rPr>
                        <a:t>58.09%</a:t>
                      </a:r>
                      <a:endParaRPr kumimoji="1" lang="ja-JP" altLang="en-US" sz="2400" dirty="0">
                        <a:latin typeface="+mj-ea"/>
                        <a:ea typeface="+mj-ea"/>
                      </a:endParaRPr>
                    </a:p>
                  </a:txBody>
                  <a:tcPr anchor="ctr"/>
                </a:tc>
                <a:tc>
                  <a:txBody>
                    <a:bodyPr/>
                    <a:lstStyle/>
                    <a:p>
                      <a:pPr algn="ctr"/>
                      <a:r>
                        <a:rPr kumimoji="1" lang="en-US" altLang="ja-JP" sz="2400" dirty="0" smtClean="0">
                          <a:latin typeface="+mj-ea"/>
                          <a:ea typeface="+mj-ea"/>
                        </a:rPr>
                        <a:t>1,764</a:t>
                      </a:r>
                    </a:p>
                    <a:p>
                      <a:pPr algn="ctr"/>
                      <a:r>
                        <a:rPr kumimoji="1" lang="en-US" altLang="ja-JP" sz="2400" dirty="0" smtClean="0">
                          <a:latin typeface="+mj-ea"/>
                          <a:ea typeface="+mj-ea"/>
                        </a:rPr>
                        <a:t>(882 pairs)</a:t>
                      </a:r>
                    </a:p>
                    <a:p>
                      <a:pPr algn="ctr"/>
                      <a:r>
                        <a:rPr kumimoji="1" lang="en-US" altLang="ja-JP" sz="2400" dirty="0" smtClean="0">
                          <a:latin typeface="+mj-ea"/>
                          <a:ea typeface="+mj-ea"/>
                        </a:rPr>
                        <a:t>37.37%</a:t>
                      </a:r>
                      <a:endParaRPr kumimoji="1" lang="ja-JP" altLang="en-US" sz="2400" dirty="0">
                        <a:latin typeface="+mj-ea"/>
                        <a:ea typeface="+mj-ea"/>
                      </a:endParaRPr>
                    </a:p>
                  </a:txBody>
                  <a:tcPr anchor="ctr"/>
                </a:tc>
                <a:tc>
                  <a:txBody>
                    <a:bodyPr/>
                    <a:lstStyle/>
                    <a:p>
                      <a:pPr algn="ctr"/>
                      <a:r>
                        <a:rPr kumimoji="1" lang="en-US" altLang="ja-JP" sz="2400" dirty="0" smtClean="0">
                          <a:latin typeface="+mj-ea"/>
                          <a:ea typeface="+mj-ea"/>
                        </a:rPr>
                        <a:t>214</a:t>
                      </a:r>
                    </a:p>
                    <a:p>
                      <a:pPr algn="ctr"/>
                      <a:r>
                        <a:rPr kumimoji="1" lang="en-US" altLang="ja-JP" sz="2400" dirty="0" smtClean="0">
                          <a:latin typeface="+mj-ea"/>
                          <a:ea typeface="+mj-ea"/>
                        </a:rPr>
                        <a:t>(107 pairs)</a:t>
                      </a:r>
                      <a:endParaRPr kumimoji="1" lang="ja-JP" altLang="en-US" sz="2400" dirty="0">
                        <a:latin typeface="+mj-ea"/>
                        <a:ea typeface="+mj-ea"/>
                      </a:endParaRPr>
                    </a:p>
                  </a:txBody>
                  <a:tcPr anchor="ctr"/>
                </a:tc>
              </a:tr>
            </a:tbl>
          </a:graphicData>
        </a:graphic>
      </p:graphicFrame>
    </p:spTree>
    <p:extLst>
      <p:ext uri="{BB962C8B-B14F-4D97-AF65-F5344CB8AC3E}">
        <p14:creationId xmlns:p14="http://schemas.microsoft.com/office/powerpoint/2010/main" val="4004537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このデータを用いて何をするか</a:t>
            </a:r>
            <a:endParaRPr kumimoji="1" lang="ja-JP" altLang="en-US" dirty="0"/>
          </a:p>
        </p:txBody>
      </p:sp>
      <p:sp>
        <p:nvSpPr>
          <p:cNvPr id="3" name="スライド番号プレースホルダー 2"/>
          <p:cNvSpPr>
            <a:spLocks noGrp="1"/>
          </p:cNvSpPr>
          <p:nvPr>
            <p:ph type="sldNum" sz="quarter" idx="12"/>
          </p:nvPr>
        </p:nvSpPr>
        <p:spPr/>
        <p:txBody>
          <a:bodyPr/>
          <a:lstStyle/>
          <a:p>
            <a:fld id="{35FC642D-FC96-4BA5-BD9B-5096F9696E5F}" type="slidenum">
              <a:rPr kumimoji="1" lang="ja-JP" altLang="en-US" smtClean="0"/>
              <a:t>18</a:t>
            </a:fld>
            <a:endParaRPr kumimoji="1" lang="ja-JP" altLang="en-US"/>
          </a:p>
        </p:txBody>
      </p:sp>
      <p:sp>
        <p:nvSpPr>
          <p:cNvPr id="4" name="コンテンツ プレースホルダー 3"/>
          <p:cNvSpPr>
            <a:spLocks noGrp="1"/>
          </p:cNvSpPr>
          <p:nvPr>
            <p:ph sz="quarter" idx="1"/>
          </p:nvPr>
        </p:nvSpPr>
        <p:spPr/>
        <p:txBody>
          <a:bodyPr>
            <a:normAutofit/>
          </a:bodyPr>
          <a:lstStyle/>
          <a:p>
            <a:pPr marL="0" indent="0">
              <a:buNone/>
            </a:pPr>
            <a:r>
              <a:rPr kumimoji="1" lang="ja-JP" altLang="en-US" u="sng" dirty="0" smtClean="0">
                <a:latin typeface="+mj-ea"/>
                <a:ea typeface="+mj-ea"/>
              </a:rPr>
              <a:t>冒頭の問題意識</a:t>
            </a:r>
            <a:endParaRPr kumimoji="1" lang="en-US" altLang="ja-JP" u="sng" dirty="0" smtClean="0">
              <a:latin typeface="+mj-ea"/>
              <a:ea typeface="+mj-ea"/>
            </a:endParaRPr>
          </a:p>
          <a:p>
            <a:r>
              <a:rPr kumimoji="1" lang="ja-JP" altLang="en-US" dirty="0" smtClean="0">
                <a:latin typeface="+mj-ea"/>
                <a:ea typeface="+mj-ea"/>
              </a:rPr>
              <a:t>わが子の成績を上げるためには、公立高校よりも私立高校に行ったほうがいいですか</a:t>
            </a:r>
            <a:endParaRPr kumimoji="1" lang="en-US" altLang="ja-JP" dirty="0" smtClean="0">
              <a:latin typeface="+mj-ea"/>
              <a:ea typeface="+mj-ea"/>
            </a:endParaRPr>
          </a:p>
          <a:p>
            <a:endParaRPr lang="en-US" altLang="ja-JP" dirty="0">
              <a:latin typeface="+mj-ea"/>
              <a:ea typeface="+mj-ea"/>
            </a:endParaRPr>
          </a:p>
          <a:p>
            <a:endParaRPr kumimoji="1" lang="en-US" altLang="ja-JP" dirty="0" smtClean="0">
              <a:latin typeface="+mj-ea"/>
              <a:ea typeface="+mj-ea"/>
            </a:endParaRPr>
          </a:p>
          <a:p>
            <a:r>
              <a:rPr lang="ja-JP" altLang="en-US" dirty="0" smtClean="0">
                <a:latin typeface="+mj-ea"/>
                <a:ea typeface="+mj-ea"/>
              </a:rPr>
              <a:t>どういう高校へ</a:t>
            </a:r>
            <a:r>
              <a:rPr lang="ja-JP" altLang="en-US" dirty="0">
                <a:latin typeface="+mj-ea"/>
                <a:ea typeface="+mj-ea"/>
              </a:rPr>
              <a:t>いけば</a:t>
            </a:r>
            <a:r>
              <a:rPr lang="ja-JP" altLang="en-US" dirty="0" smtClean="0">
                <a:latin typeface="+mj-ea"/>
                <a:ea typeface="+mj-ea"/>
              </a:rPr>
              <a:t>、大学入試時点での成績が良い子どもになるか（＝あるいはどこへ行っても同じか）</a:t>
            </a:r>
            <a:endParaRPr kumimoji="1" lang="en-US" altLang="ja-JP" dirty="0" smtClean="0">
              <a:latin typeface="+mj-ea"/>
              <a:ea typeface="+mj-ea"/>
            </a:endParaRPr>
          </a:p>
          <a:p>
            <a:r>
              <a:rPr lang="ja-JP" altLang="en-US" dirty="0" smtClean="0">
                <a:latin typeface="+mj-ea"/>
                <a:ea typeface="+mj-ea"/>
              </a:rPr>
              <a:t>どういう大学へいけば、卒業後、高い賃金を稼ぐ子どもになるか（＝あるいはどこへ行っても同じか）</a:t>
            </a:r>
            <a:endParaRPr kumimoji="1" lang="ja-JP" altLang="en-US" dirty="0">
              <a:latin typeface="+mj-ea"/>
              <a:ea typeface="+mj-ea"/>
            </a:endParaRPr>
          </a:p>
        </p:txBody>
      </p:sp>
      <p:sp>
        <p:nvSpPr>
          <p:cNvPr id="5" name="下矢印 4"/>
          <p:cNvSpPr/>
          <p:nvPr/>
        </p:nvSpPr>
        <p:spPr>
          <a:xfrm>
            <a:off x="4427984" y="2996952"/>
            <a:ext cx="720080" cy="864096"/>
          </a:xfrm>
          <a:prstGeom prst="downArrow">
            <a:avLst/>
          </a:prstGeom>
          <a:solidFill>
            <a:schemeClr val="bg1"/>
          </a:solid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59635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どこへ行っても</a:t>
            </a:r>
            <a:r>
              <a:rPr lang="ja-JP" altLang="en-US" dirty="0" smtClean="0"/>
              <a:t>同じか</a:t>
            </a:r>
            <a:endParaRPr kumimoji="1" lang="ja-JP" altLang="en-US" dirty="0"/>
          </a:p>
        </p:txBody>
      </p:sp>
      <p:sp>
        <p:nvSpPr>
          <p:cNvPr id="3" name="スライド番号プレースホルダー 2"/>
          <p:cNvSpPr>
            <a:spLocks noGrp="1"/>
          </p:cNvSpPr>
          <p:nvPr>
            <p:ph type="sldNum" sz="quarter" idx="12"/>
          </p:nvPr>
        </p:nvSpPr>
        <p:spPr/>
        <p:txBody>
          <a:bodyPr/>
          <a:lstStyle/>
          <a:p>
            <a:fld id="{35FC642D-FC96-4BA5-BD9B-5096F9696E5F}" type="slidenum">
              <a:rPr kumimoji="1" lang="ja-JP" altLang="en-US" smtClean="0"/>
              <a:t>19</a:t>
            </a:fld>
            <a:endParaRPr kumimoji="1" lang="ja-JP" altLang="en-US"/>
          </a:p>
        </p:txBody>
      </p:sp>
      <p:sp>
        <p:nvSpPr>
          <p:cNvPr id="4" name="コンテンツ プレースホルダー 3"/>
          <p:cNvSpPr>
            <a:spLocks noGrp="1"/>
          </p:cNvSpPr>
          <p:nvPr>
            <p:ph sz="quarter" idx="1"/>
          </p:nvPr>
        </p:nvSpPr>
        <p:spPr/>
        <p:txBody>
          <a:bodyPr>
            <a:normAutofit lnSpcReduction="10000"/>
          </a:bodyPr>
          <a:lstStyle/>
          <a:p>
            <a:r>
              <a:rPr kumimoji="1" lang="en-US" altLang="ja-JP" dirty="0" smtClean="0">
                <a:latin typeface="+mj-ea"/>
                <a:ea typeface="+mj-ea"/>
              </a:rPr>
              <a:t>Dale &amp; Krueger (2002) [QJE]</a:t>
            </a:r>
            <a:r>
              <a:rPr kumimoji="1" lang="ja-JP" altLang="en-US" dirty="0" smtClean="0">
                <a:latin typeface="+mj-ea"/>
                <a:ea typeface="+mj-ea"/>
              </a:rPr>
              <a:t>は、アメリカのデータを用いて「ある大学に合格して実際にその大学を卒業した人」と、「ある大学に</a:t>
            </a:r>
            <a:r>
              <a:rPr kumimoji="1" lang="en-US" altLang="ja-JP" dirty="0" smtClean="0">
                <a:latin typeface="+mj-ea"/>
                <a:ea typeface="+mj-ea"/>
              </a:rPr>
              <a:t> </a:t>
            </a:r>
            <a:r>
              <a:rPr kumimoji="1" lang="ja-JP" altLang="en-US" dirty="0" smtClean="0">
                <a:latin typeface="+mj-ea"/>
                <a:ea typeface="+mj-ea"/>
              </a:rPr>
              <a:t>合格したが実際にはその大学に行かなかった人」のその後の人生を比較して、この二つのグループの賃金の間には統計的に有意な差がないことを明らかにした。（＝どこへ行っても同じ）</a:t>
            </a:r>
            <a:endParaRPr kumimoji="1" lang="en-US" altLang="ja-JP" dirty="0" smtClean="0">
              <a:latin typeface="+mj-ea"/>
              <a:ea typeface="+mj-ea"/>
            </a:endParaRPr>
          </a:p>
          <a:p>
            <a:endParaRPr lang="en-US" altLang="ja-JP" dirty="0">
              <a:latin typeface="+mj-ea"/>
              <a:ea typeface="+mj-ea"/>
            </a:endParaRPr>
          </a:p>
          <a:p>
            <a:r>
              <a:rPr lang="en-US" altLang="ja-JP" dirty="0" smtClean="0">
                <a:latin typeface="+mj-ea"/>
                <a:ea typeface="+mj-ea"/>
              </a:rPr>
              <a:t>Behrman et al (1996) [RESTAT]</a:t>
            </a:r>
            <a:r>
              <a:rPr lang="ja-JP" altLang="en-US" dirty="0" smtClean="0">
                <a:latin typeface="+mj-ea"/>
                <a:ea typeface="+mj-ea"/>
              </a:rPr>
              <a:t>は、小規模で、私立、博士課程を持っており、年齢の高い教授ほど高い給料をもらっている大学は、卒業</a:t>
            </a:r>
            <a:r>
              <a:rPr lang="ja-JP" altLang="en-US" dirty="0">
                <a:latin typeface="+mj-ea"/>
                <a:ea typeface="+mj-ea"/>
              </a:rPr>
              <a:t>後</a:t>
            </a:r>
            <a:r>
              <a:rPr lang="ja-JP" altLang="en-US" dirty="0" smtClean="0">
                <a:latin typeface="+mj-ea"/>
                <a:ea typeface="+mj-ea"/>
              </a:rPr>
              <a:t>の賃金</a:t>
            </a:r>
            <a:r>
              <a:rPr lang="ja-JP" altLang="en-US" dirty="0">
                <a:latin typeface="+mj-ea"/>
                <a:ea typeface="+mj-ea"/>
              </a:rPr>
              <a:t>が</a:t>
            </a:r>
            <a:r>
              <a:rPr lang="ja-JP" altLang="en-US" dirty="0" smtClean="0">
                <a:latin typeface="+mj-ea"/>
                <a:ea typeface="+mj-ea"/>
              </a:rPr>
              <a:t>高い</a:t>
            </a:r>
            <a:r>
              <a:rPr lang="ja-JP" altLang="en-US" dirty="0">
                <a:latin typeface="+mj-ea"/>
                <a:ea typeface="+mj-ea"/>
              </a:rPr>
              <a:t>大学生</a:t>
            </a:r>
            <a:r>
              <a:rPr lang="ja-JP" altLang="en-US" dirty="0" smtClean="0">
                <a:latin typeface="+mj-ea"/>
                <a:ea typeface="+mj-ea"/>
              </a:rPr>
              <a:t>を排出</a:t>
            </a:r>
            <a:r>
              <a:rPr lang="ja-JP" altLang="en-US" dirty="0">
                <a:latin typeface="+mj-ea"/>
                <a:ea typeface="+mj-ea"/>
              </a:rPr>
              <a:t>できて</a:t>
            </a:r>
            <a:r>
              <a:rPr lang="ja-JP" altLang="en-US" dirty="0" smtClean="0">
                <a:latin typeface="+mj-ea"/>
                <a:ea typeface="+mj-ea"/>
              </a:rPr>
              <a:t>いる</a:t>
            </a:r>
            <a:r>
              <a:rPr lang="ja-JP" altLang="en-US" dirty="0">
                <a:latin typeface="+mj-ea"/>
                <a:ea typeface="+mj-ea"/>
              </a:rPr>
              <a:t>という</a:t>
            </a:r>
            <a:r>
              <a:rPr lang="ja-JP" altLang="en-US" dirty="0" smtClean="0">
                <a:latin typeface="+mj-ea"/>
                <a:ea typeface="+mj-ea"/>
              </a:rPr>
              <a:t>。（＝どこへ行っても同じじゃない）</a:t>
            </a:r>
            <a:endParaRPr kumimoji="1" lang="ja-JP" altLang="en-US" dirty="0">
              <a:latin typeface="+mj-ea"/>
              <a:ea typeface="+mj-ea"/>
            </a:endParaRPr>
          </a:p>
        </p:txBody>
      </p:sp>
    </p:spTree>
    <p:extLst>
      <p:ext uri="{BB962C8B-B14F-4D97-AF65-F5344CB8AC3E}">
        <p14:creationId xmlns:p14="http://schemas.microsoft.com/office/powerpoint/2010/main" val="2635609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教育に科学的根拠を</a:t>
            </a:r>
            <a:endParaRPr kumimoji="1" lang="ja-JP" altLang="en-US" dirty="0"/>
          </a:p>
        </p:txBody>
      </p:sp>
      <p:sp>
        <p:nvSpPr>
          <p:cNvPr id="3" name="コンテンツ プレースホルダー 2"/>
          <p:cNvSpPr>
            <a:spLocks noGrp="1"/>
          </p:cNvSpPr>
          <p:nvPr>
            <p:ph sz="quarter" idx="1"/>
          </p:nvPr>
        </p:nvSpPr>
        <p:spPr>
          <a:xfrm>
            <a:off x="301752" y="1527048"/>
            <a:ext cx="8503920" cy="4854280"/>
          </a:xfrm>
        </p:spPr>
        <p:txBody>
          <a:bodyPr>
            <a:normAutofit fontScale="92500" lnSpcReduction="10000"/>
          </a:bodyPr>
          <a:lstStyle/>
          <a:p>
            <a:r>
              <a:rPr kumimoji="1" lang="ja-JP" altLang="en-US" dirty="0" smtClean="0">
                <a:latin typeface="+mj-ea"/>
                <a:ea typeface="+mj-ea"/>
              </a:rPr>
              <a:t>西内啓「統計学が最強の学問である」</a:t>
            </a:r>
            <a:endParaRPr lang="en-US" altLang="ja-JP" dirty="0">
              <a:latin typeface="+mj-ea"/>
              <a:ea typeface="+mj-ea"/>
            </a:endParaRPr>
          </a:p>
          <a:p>
            <a:pPr lvl="1"/>
            <a:r>
              <a:rPr lang="ja-JP" altLang="en-US" dirty="0" smtClean="0">
                <a:solidFill>
                  <a:schemeClr val="tx1"/>
                </a:solidFill>
                <a:latin typeface="+mj-ea"/>
                <a:ea typeface="+mj-ea"/>
              </a:rPr>
              <a:t>「不思議なもので、教育という分野に関しては、まったくの素人といっていいほどの素人でも自分の意見を述べたがるという現象がしばしばおこる」</a:t>
            </a:r>
            <a:endParaRPr lang="en-US" altLang="ja-JP" dirty="0" smtClean="0">
              <a:solidFill>
                <a:schemeClr val="tx1"/>
              </a:solidFill>
              <a:latin typeface="+mj-ea"/>
              <a:ea typeface="+mj-ea"/>
            </a:endParaRPr>
          </a:p>
          <a:p>
            <a:pPr lvl="1"/>
            <a:endParaRPr lang="en-US" altLang="ja-JP" dirty="0" smtClean="0">
              <a:solidFill>
                <a:schemeClr val="tx1"/>
              </a:solidFill>
              <a:latin typeface="+mj-ea"/>
              <a:ea typeface="+mj-ea"/>
            </a:endParaRPr>
          </a:p>
          <a:p>
            <a:pPr lvl="1"/>
            <a:r>
              <a:rPr lang="ja-JP" altLang="en-US" dirty="0" smtClean="0">
                <a:solidFill>
                  <a:schemeClr val="tx1"/>
                </a:solidFill>
                <a:latin typeface="+mj-ea"/>
                <a:ea typeface="+mj-ea"/>
              </a:rPr>
              <a:t>「どのような教育がいいかという問いへの回答は、教育される</a:t>
            </a:r>
            <a:r>
              <a:rPr lang="ja-JP" altLang="en-US" u="sng" dirty="0" smtClean="0">
                <a:solidFill>
                  <a:schemeClr val="tx1"/>
                </a:solidFill>
                <a:latin typeface="+mj-ea"/>
                <a:ea typeface="+mj-ea"/>
              </a:rPr>
              <a:t>本人の特性や能力、環境</a:t>
            </a:r>
            <a:r>
              <a:rPr lang="ja-JP" altLang="en-US" dirty="0" smtClean="0">
                <a:solidFill>
                  <a:schemeClr val="tx1"/>
                </a:solidFill>
                <a:latin typeface="+mj-ea"/>
                <a:ea typeface="+mj-ea"/>
              </a:rPr>
              <a:t>など様々な要因によって左右されるし・・・（中略）自分が病気になった時に、まず長生きしているだけの老人に長寿の秘訣を聞きに行く人はいないのに、子供の成績に悩む親が、子どもを全員東大に入れた老婆の体験記を買うという現象が起こるのは奇妙な事態だとは思わないだろうか。」</a:t>
            </a:r>
            <a:endParaRPr lang="en-US" altLang="ja-JP" dirty="0">
              <a:solidFill>
                <a:schemeClr val="tx1"/>
              </a:solidFill>
              <a:latin typeface="+mj-ea"/>
              <a:ea typeface="+mj-ea"/>
            </a:endParaRPr>
          </a:p>
          <a:p>
            <a:endParaRPr lang="en-US" altLang="ja-JP" dirty="0" smtClean="0">
              <a:latin typeface="+mj-ea"/>
              <a:ea typeface="+mj-ea"/>
            </a:endParaRPr>
          </a:p>
          <a:p>
            <a:r>
              <a:rPr lang="ja-JP" altLang="en-US" dirty="0" smtClean="0">
                <a:latin typeface="+mj-ea"/>
                <a:ea typeface="+mj-ea"/>
              </a:rPr>
              <a:t>ブッシュ</a:t>
            </a:r>
            <a:r>
              <a:rPr lang="ja-JP" altLang="en-US" dirty="0">
                <a:latin typeface="+mj-ea"/>
                <a:ea typeface="+mj-ea"/>
              </a:rPr>
              <a:t>政権下</a:t>
            </a:r>
            <a:r>
              <a:rPr lang="en-US" altLang="ja-JP" dirty="0">
                <a:latin typeface="+mj-ea"/>
                <a:ea typeface="+mj-ea"/>
              </a:rPr>
              <a:t>No Child Left Behind</a:t>
            </a:r>
            <a:r>
              <a:rPr lang="ja-JP" altLang="en-US" dirty="0">
                <a:latin typeface="+mj-ea"/>
                <a:ea typeface="+mj-ea"/>
              </a:rPr>
              <a:t>法</a:t>
            </a:r>
            <a:endParaRPr lang="en-US" altLang="ja-JP" dirty="0">
              <a:latin typeface="+mj-ea"/>
              <a:ea typeface="+mj-ea"/>
            </a:endParaRPr>
          </a:p>
          <a:p>
            <a:pPr lvl="1"/>
            <a:r>
              <a:rPr lang="ja-JP" altLang="en-US" dirty="0">
                <a:solidFill>
                  <a:schemeClr val="tx1"/>
                </a:solidFill>
                <a:latin typeface="+mj-ea"/>
                <a:ea typeface="+mj-ea"/>
              </a:rPr>
              <a:t>教育に「科学的根拠のある研究」</a:t>
            </a:r>
            <a:r>
              <a:rPr lang="ja-JP" altLang="en-US" dirty="0" smtClean="0">
                <a:solidFill>
                  <a:schemeClr val="tx1"/>
                </a:solidFill>
                <a:latin typeface="+mj-ea"/>
                <a:ea typeface="+mj-ea"/>
              </a:rPr>
              <a:t>を（</a:t>
            </a:r>
            <a:r>
              <a:rPr lang="en-US" altLang="ja-JP" dirty="0" smtClean="0">
                <a:solidFill>
                  <a:schemeClr val="tx1"/>
                </a:solidFill>
                <a:latin typeface="+mj-ea"/>
                <a:ea typeface="+mj-ea"/>
              </a:rPr>
              <a:t>Evidence Based Medicine</a:t>
            </a:r>
            <a:r>
              <a:rPr lang="ja-JP" altLang="en-US" dirty="0" smtClean="0">
                <a:solidFill>
                  <a:schemeClr val="tx1"/>
                </a:solidFill>
                <a:latin typeface="+mj-ea"/>
                <a:ea typeface="+mj-ea"/>
              </a:rPr>
              <a:t>ならぬ</a:t>
            </a:r>
            <a:r>
              <a:rPr lang="en-US" altLang="ja-JP" sz="2000" dirty="0">
                <a:solidFill>
                  <a:schemeClr val="tx1"/>
                </a:solidFill>
                <a:latin typeface="+mj-ea"/>
              </a:rPr>
              <a:t>Evidence Based </a:t>
            </a:r>
            <a:r>
              <a:rPr lang="en-US" altLang="ja-JP" sz="2000" dirty="0" smtClean="0">
                <a:solidFill>
                  <a:schemeClr val="tx1"/>
                </a:solidFill>
                <a:latin typeface="+mj-ea"/>
              </a:rPr>
              <a:t>Education Policy</a:t>
            </a:r>
            <a:r>
              <a:rPr lang="ja-JP" altLang="en-US" sz="2000" dirty="0" smtClean="0">
                <a:solidFill>
                  <a:schemeClr val="tx1"/>
                </a:solidFill>
                <a:latin typeface="+mj-ea"/>
              </a:rPr>
              <a:t>）</a:t>
            </a:r>
            <a:endParaRPr lang="en-US" altLang="ja-JP" dirty="0">
              <a:solidFill>
                <a:schemeClr val="tx1"/>
              </a:solidFill>
              <a:latin typeface="+mj-ea"/>
              <a:ea typeface="+mj-ea"/>
            </a:endParaRPr>
          </a:p>
          <a:p>
            <a:pPr marL="0" indent="0">
              <a:buNone/>
            </a:pPr>
            <a:endParaRPr lang="en-US" altLang="ja-JP" dirty="0" smtClean="0">
              <a:latin typeface="+mj-ea"/>
              <a:ea typeface="+mj-ea"/>
            </a:endParaRPr>
          </a:p>
          <a:p>
            <a:pPr marL="0" indent="0">
              <a:buNone/>
            </a:pPr>
            <a:endParaRPr kumimoji="1" lang="en-US" altLang="ja-JP" dirty="0" smtClean="0">
              <a:latin typeface="+mj-ea"/>
              <a:ea typeface="+mj-ea"/>
            </a:endParaRPr>
          </a:p>
        </p:txBody>
      </p:sp>
      <p:sp>
        <p:nvSpPr>
          <p:cNvPr id="5" name="スライド番号プレースホルダー 4"/>
          <p:cNvSpPr>
            <a:spLocks noGrp="1"/>
          </p:cNvSpPr>
          <p:nvPr>
            <p:ph type="sldNum" sz="quarter" idx="12"/>
          </p:nvPr>
        </p:nvSpPr>
        <p:spPr/>
        <p:txBody>
          <a:bodyPr/>
          <a:lstStyle/>
          <a:p>
            <a:fld id="{35FC642D-FC96-4BA5-BD9B-5096F9696E5F}" type="slidenum">
              <a:rPr kumimoji="1" lang="ja-JP" altLang="en-US" smtClean="0"/>
              <a:t>2</a:t>
            </a:fld>
            <a:endParaRPr kumimoji="1" lang="ja-JP" altLang="en-US"/>
          </a:p>
        </p:txBody>
      </p:sp>
    </p:spTree>
    <p:extLst>
      <p:ext uri="{BB962C8B-B14F-4D97-AF65-F5344CB8AC3E}">
        <p14:creationId xmlns:p14="http://schemas.microsoft.com/office/powerpoint/2010/main" val="2629566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日本のデータを用いることのメリット</a:t>
            </a:r>
            <a:endParaRPr kumimoji="1" lang="ja-JP" altLang="en-US" dirty="0"/>
          </a:p>
        </p:txBody>
      </p:sp>
      <p:sp>
        <p:nvSpPr>
          <p:cNvPr id="3" name="スライド番号プレースホルダー 2"/>
          <p:cNvSpPr>
            <a:spLocks noGrp="1"/>
          </p:cNvSpPr>
          <p:nvPr>
            <p:ph type="sldNum" sz="quarter" idx="12"/>
          </p:nvPr>
        </p:nvSpPr>
        <p:spPr/>
        <p:txBody>
          <a:bodyPr/>
          <a:lstStyle/>
          <a:p>
            <a:fld id="{35FC642D-FC96-4BA5-BD9B-5096F9696E5F}" type="slidenum">
              <a:rPr kumimoji="1" lang="ja-JP" altLang="en-US" smtClean="0"/>
              <a:t>20</a:t>
            </a:fld>
            <a:endParaRPr kumimoji="1" lang="ja-JP" altLang="en-US"/>
          </a:p>
        </p:txBody>
      </p:sp>
      <p:sp>
        <p:nvSpPr>
          <p:cNvPr id="4" name="コンテンツ プレースホルダー 3"/>
          <p:cNvSpPr>
            <a:spLocks noGrp="1"/>
          </p:cNvSpPr>
          <p:nvPr>
            <p:ph sz="quarter" idx="1"/>
          </p:nvPr>
        </p:nvSpPr>
        <p:spPr/>
        <p:txBody>
          <a:bodyPr/>
          <a:lstStyle/>
          <a:p>
            <a:r>
              <a:rPr kumimoji="1" lang="ja-JP" altLang="en-US" dirty="0" smtClean="0">
                <a:latin typeface="+mj-ea"/>
                <a:ea typeface="+mj-ea"/>
              </a:rPr>
              <a:t>日本の家計にしめる教育費の割合は、先進国を比較してかなり高い（＝公的部門の負担が少なく、家計の割合が大きい）</a:t>
            </a:r>
            <a:endParaRPr kumimoji="1" lang="en-US" altLang="ja-JP" dirty="0" smtClean="0">
              <a:latin typeface="+mj-ea"/>
              <a:ea typeface="+mj-ea"/>
            </a:endParaRPr>
          </a:p>
          <a:p>
            <a:pPr lvl="1"/>
            <a:r>
              <a:rPr lang="ja-JP" altLang="en-US" dirty="0" smtClean="0">
                <a:latin typeface="+mj-ea"/>
                <a:ea typeface="+mj-ea"/>
              </a:rPr>
              <a:t>日本の</a:t>
            </a:r>
            <a:r>
              <a:rPr lang="ja-JP" altLang="en-US" dirty="0">
                <a:latin typeface="+mj-ea"/>
                <a:ea typeface="+mj-ea"/>
              </a:rPr>
              <a:t>よう</a:t>
            </a:r>
            <a:r>
              <a:rPr lang="ja-JP" altLang="en-US" dirty="0" smtClean="0">
                <a:latin typeface="+mj-ea"/>
                <a:ea typeface="+mj-ea"/>
              </a:rPr>
              <a:t>な家計のプレゼンスが大きい国</a:t>
            </a:r>
            <a:r>
              <a:rPr lang="ja-JP" altLang="en-US" dirty="0">
                <a:latin typeface="+mj-ea"/>
                <a:ea typeface="+mj-ea"/>
              </a:rPr>
              <a:t>に</a:t>
            </a:r>
            <a:r>
              <a:rPr lang="ja-JP" altLang="en-US" dirty="0" smtClean="0">
                <a:latin typeface="+mj-ea"/>
                <a:ea typeface="+mj-ea"/>
              </a:rPr>
              <a:t>おいて、家庭環境の影響をコントロールしてなお、学校の質は子どもの学力や賃金に影響を及ぼすのだろうか。</a:t>
            </a:r>
            <a:endParaRPr lang="en-US" altLang="ja-JP" dirty="0" smtClean="0">
              <a:latin typeface="+mj-ea"/>
              <a:ea typeface="+mj-ea"/>
            </a:endParaRPr>
          </a:p>
          <a:p>
            <a:pPr lvl="1"/>
            <a:endParaRPr kumimoji="1" lang="en-US" altLang="ja-JP" dirty="0">
              <a:latin typeface="+mj-ea"/>
              <a:ea typeface="+mj-ea"/>
            </a:endParaRPr>
          </a:p>
          <a:p>
            <a:r>
              <a:rPr lang="ja-JP" altLang="en-US" dirty="0">
                <a:latin typeface="+mj-ea"/>
                <a:ea typeface="+mj-ea"/>
              </a:rPr>
              <a:t>学校</a:t>
            </a:r>
            <a:r>
              <a:rPr lang="ja-JP" altLang="en-US" dirty="0" smtClean="0">
                <a:latin typeface="+mj-ea"/>
                <a:ea typeface="+mj-ea"/>
              </a:rPr>
              <a:t>の「ランキング（＝</a:t>
            </a:r>
            <a:r>
              <a:rPr lang="en-US" altLang="ja-JP" dirty="0" smtClean="0">
                <a:latin typeface="+mj-ea"/>
                <a:ea typeface="+mj-ea"/>
              </a:rPr>
              <a:t>selectivity</a:t>
            </a:r>
            <a:r>
              <a:rPr lang="ja-JP" altLang="en-US" dirty="0" smtClean="0">
                <a:latin typeface="+mj-ea"/>
                <a:ea typeface="+mj-ea"/>
              </a:rPr>
              <a:t>）」と学校の「質（＝</a:t>
            </a:r>
            <a:r>
              <a:rPr lang="en-US" altLang="ja-JP" dirty="0" smtClean="0">
                <a:latin typeface="+mj-ea"/>
                <a:ea typeface="+mj-ea"/>
              </a:rPr>
              <a:t>quality</a:t>
            </a:r>
            <a:r>
              <a:rPr lang="ja-JP" altLang="en-US" dirty="0" smtClean="0">
                <a:latin typeface="+mj-ea"/>
                <a:ea typeface="+mj-ea"/>
              </a:rPr>
              <a:t>）」が異なっている（＝国公立が存在するため、アメリカのように偏差値が高い私立大の教員や設備が充実しているわけではない）</a:t>
            </a:r>
            <a:endParaRPr kumimoji="1" lang="ja-JP" altLang="en-US" dirty="0">
              <a:latin typeface="+mj-ea"/>
              <a:ea typeface="+mj-ea"/>
            </a:endParaRPr>
          </a:p>
        </p:txBody>
      </p:sp>
    </p:spTree>
    <p:extLst>
      <p:ext uri="{BB962C8B-B14F-4D97-AF65-F5344CB8AC3E}">
        <p14:creationId xmlns:p14="http://schemas.microsoft.com/office/powerpoint/2010/main" val="1239901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シグナリングか、学校の質か</a:t>
            </a:r>
            <a:endParaRPr kumimoji="1" lang="ja-JP" altLang="en-US" dirty="0"/>
          </a:p>
        </p:txBody>
      </p:sp>
      <p:sp>
        <p:nvSpPr>
          <p:cNvPr id="3" name="スライド番号プレースホルダー 2"/>
          <p:cNvSpPr>
            <a:spLocks noGrp="1"/>
          </p:cNvSpPr>
          <p:nvPr>
            <p:ph type="sldNum" sz="quarter" idx="12"/>
          </p:nvPr>
        </p:nvSpPr>
        <p:spPr/>
        <p:txBody>
          <a:bodyPr/>
          <a:lstStyle/>
          <a:p>
            <a:fld id="{35FC642D-FC96-4BA5-BD9B-5096F9696E5F}" type="slidenum">
              <a:rPr kumimoji="1" lang="ja-JP" altLang="en-US" smtClean="0"/>
              <a:t>21</a:t>
            </a:fld>
            <a:endParaRPr kumimoji="1" lang="ja-JP" altLang="en-US"/>
          </a:p>
        </p:txBody>
      </p:sp>
      <p:sp>
        <p:nvSpPr>
          <p:cNvPr id="4" name="コンテンツ プレースホルダー 3"/>
          <p:cNvSpPr>
            <a:spLocks noGrp="1"/>
          </p:cNvSpPr>
          <p:nvPr>
            <p:ph sz="quarter" idx="1"/>
          </p:nvPr>
        </p:nvSpPr>
        <p:spPr/>
        <p:txBody>
          <a:bodyPr/>
          <a:lstStyle/>
          <a:p>
            <a:endParaRPr kumimoji="1" lang="en-US" altLang="ja-JP" u="sng" dirty="0" smtClean="0">
              <a:latin typeface="+mj-ea"/>
              <a:ea typeface="+mj-ea"/>
            </a:endParaRPr>
          </a:p>
          <a:p>
            <a:r>
              <a:rPr kumimoji="1" lang="en-US" altLang="ja-JP" u="sng" dirty="0" err="1" smtClean="0">
                <a:latin typeface="+mj-ea"/>
                <a:ea typeface="+mj-ea"/>
              </a:rPr>
              <a:t>Signalling</a:t>
            </a:r>
            <a:r>
              <a:rPr kumimoji="1" lang="en-US" altLang="ja-JP" u="sng" dirty="0" smtClean="0">
                <a:latin typeface="+mj-ea"/>
                <a:ea typeface="+mj-ea"/>
              </a:rPr>
              <a:t> Effect </a:t>
            </a:r>
          </a:p>
          <a:p>
            <a:pPr marL="0" indent="0">
              <a:buNone/>
            </a:pPr>
            <a:r>
              <a:rPr lang="en-US" altLang="ja-JP" dirty="0" smtClean="0">
                <a:latin typeface="+mj-ea"/>
                <a:ea typeface="+mj-ea"/>
              </a:rPr>
              <a:t>     - “Job market signaling” </a:t>
            </a:r>
            <a:r>
              <a:rPr kumimoji="1" lang="en-US" altLang="ja-JP" dirty="0" smtClean="0">
                <a:latin typeface="+mj-ea"/>
                <a:ea typeface="+mj-ea"/>
              </a:rPr>
              <a:t>(1973). Spence, M. [QJE]</a:t>
            </a:r>
          </a:p>
          <a:p>
            <a:pPr marL="0" indent="0">
              <a:buNone/>
            </a:pPr>
            <a:r>
              <a:rPr lang="en-US" altLang="ja-JP" dirty="0">
                <a:latin typeface="+mj-ea"/>
                <a:ea typeface="+mj-ea"/>
              </a:rPr>
              <a:t> </a:t>
            </a:r>
            <a:r>
              <a:rPr lang="en-US" altLang="ja-JP" dirty="0" smtClean="0">
                <a:latin typeface="+mj-ea"/>
                <a:ea typeface="+mj-ea"/>
              </a:rPr>
              <a:t>    - </a:t>
            </a:r>
            <a:r>
              <a:rPr lang="ja-JP" altLang="en-US" dirty="0" smtClean="0">
                <a:latin typeface="+mj-ea"/>
                <a:ea typeface="+mj-ea"/>
              </a:rPr>
              <a:t>「スクリーニング」装置としての学校</a:t>
            </a:r>
            <a:endParaRPr lang="en-US" altLang="ja-JP" dirty="0" smtClean="0">
              <a:latin typeface="+mj-ea"/>
              <a:ea typeface="+mj-ea"/>
            </a:endParaRPr>
          </a:p>
          <a:p>
            <a:pPr marL="0" indent="0">
              <a:buNone/>
            </a:pPr>
            <a:endParaRPr kumimoji="1" lang="en-US" altLang="ja-JP" dirty="0">
              <a:latin typeface="+mj-ea"/>
              <a:ea typeface="+mj-ea"/>
            </a:endParaRPr>
          </a:p>
          <a:p>
            <a:r>
              <a:rPr lang="en-US" altLang="ja-JP" u="sng" dirty="0" smtClean="0">
                <a:latin typeface="+mj-ea"/>
                <a:ea typeface="+mj-ea"/>
              </a:rPr>
              <a:t>School/College Quality</a:t>
            </a:r>
            <a:r>
              <a:rPr lang="ja-JP" altLang="en-US" u="sng" dirty="0">
                <a:latin typeface="+mj-ea"/>
                <a:ea typeface="+mj-ea"/>
              </a:rPr>
              <a:t> </a:t>
            </a:r>
            <a:r>
              <a:rPr lang="en-US" altLang="ja-JP" u="sng" dirty="0" smtClean="0">
                <a:latin typeface="+mj-ea"/>
                <a:ea typeface="+mj-ea"/>
              </a:rPr>
              <a:t>Effect</a:t>
            </a:r>
          </a:p>
          <a:p>
            <a:pPr marL="0" indent="0">
              <a:buNone/>
            </a:pPr>
            <a:r>
              <a:rPr lang="en-US" altLang="ja-JP" dirty="0" smtClean="0">
                <a:latin typeface="+mj-ea"/>
                <a:ea typeface="+mj-ea"/>
              </a:rPr>
              <a:t>     - </a:t>
            </a:r>
            <a:r>
              <a:rPr lang="ja-JP" altLang="en-US" dirty="0" smtClean="0">
                <a:latin typeface="+mj-ea"/>
                <a:ea typeface="+mj-ea"/>
              </a:rPr>
              <a:t>教員の質や、設備や、カリキュラムなどが子どもの</a:t>
            </a:r>
            <a:endParaRPr lang="en-US" altLang="ja-JP" dirty="0" smtClean="0">
              <a:latin typeface="+mj-ea"/>
              <a:ea typeface="+mj-ea"/>
            </a:endParaRPr>
          </a:p>
          <a:p>
            <a:pPr marL="0" indent="0">
              <a:buNone/>
            </a:pPr>
            <a:r>
              <a:rPr lang="ja-JP" altLang="en-US" dirty="0">
                <a:latin typeface="+mj-ea"/>
                <a:ea typeface="+mj-ea"/>
              </a:rPr>
              <a:t>　</a:t>
            </a:r>
            <a:r>
              <a:rPr lang="ja-JP" altLang="en-US" dirty="0" smtClean="0">
                <a:latin typeface="+mj-ea"/>
                <a:ea typeface="+mj-ea"/>
              </a:rPr>
              <a:t>　　学力や生産性に影響している。</a:t>
            </a:r>
            <a:endParaRPr lang="en-US" altLang="ja-JP" dirty="0" smtClean="0">
              <a:latin typeface="+mj-ea"/>
              <a:ea typeface="+mj-ea"/>
            </a:endParaRPr>
          </a:p>
          <a:p>
            <a:pPr marL="0" indent="0">
              <a:buNone/>
            </a:pPr>
            <a:r>
              <a:rPr lang="ja-JP" altLang="en-US" dirty="0">
                <a:latin typeface="+mj-ea"/>
                <a:ea typeface="+mj-ea"/>
              </a:rPr>
              <a:t>　</a:t>
            </a:r>
            <a:r>
              <a:rPr lang="ja-JP" altLang="en-US" dirty="0" smtClean="0">
                <a:latin typeface="+mj-ea"/>
                <a:ea typeface="+mj-ea"/>
              </a:rPr>
              <a:t>　　</a:t>
            </a:r>
            <a:endParaRPr lang="en-US" altLang="ja-JP" dirty="0" smtClean="0">
              <a:latin typeface="+mj-ea"/>
              <a:ea typeface="+mj-ea"/>
            </a:endParaRPr>
          </a:p>
        </p:txBody>
      </p:sp>
    </p:spTree>
    <p:extLst>
      <p:ext uri="{BB962C8B-B14F-4D97-AF65-F5344CB8AC3E}">
        <p14:creationId xmlns:p14="http://schemas.microsoft.com/office/powerpoint/2010/main" val="3148038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a:t>どう</a:t>
            </a:r>
            <a:r>
              <a:rPr lang="ja-JP" altLang="en-US" dirty="0" smtClean="0"/>
              <a:t>やって検証するか</a:t>
            </a:r>
            <a:endParaRPr kumimoji="1" lang="ja-JP" altLang="en-US" dirty="0"/>
          </a:p>
        </p:txBody>
      </p:sp>
      <p:sp>
        <p:nvSpPr>
          <p:cNvPr id="3" name="スライド番号プレースホルダー 2"/>
          <p:cNvSpPr>
            <a:spLocks noGrp="1"/>
          </p:cNvSpPr>
          <p:nvPr>
            <p:ph type="sldNum" sz="quarter" idx="12"/>
          </p:nvPr>
        </p:nvSpPr>
        <p:spPr/>
        <p:txBody>
          <a:bodyPr/>
          <a:lstStyle/>
          <a:p>
            <a:fld id="{35FC642D-FC96-4BA5-BD9B-5096F9696E5F}" type="slidenum">
              <a:rPr kumimoji="1" lang="ja-JP" altLang="en-US" smtClean="0"/>
              <a:t>22</a:t>
            </a:fld>
            <a:endParaRPr kumimoji="1" lang="ja-JP" altLang="en-US"/>
          </a:p>
        </p:txBody>
      </p:sp>
      <p:pic>
        <p:nvPicPr>
          <p:cNvPr id="5" name="Picture 2" descr="C:\Documents and Settings\Kumagai\Local Settings\Temporary Internet Files\Content.IE5\FRW1Q89Q\MC900232452[1].wmf"/>
          <p:cNvPicPr>
            <a:picLocks noChangeAspect="1" noChangeArrowheads="1"/>
          </p:cNvPicPr>
          <p:nvPr/>
        </p:nvPicPr>
        <p:blipFill>
          <a:blip r:embed="rId2" cstate="print"/>
          <a:srcRect/>
          <a:stretch>
            <a:fillRect/>
          </a:stretch>
        </p:blipFill>
        <p:spPr bwMode="auto">
          <a:xfrm>
            <a:off x="1844359" y="1410353"/>
            <a:ext cx="759722" cy="1767897"/>
          </a:xfrm>
          <a:prstGeom prst="rect">
            <a:avLst/>
          </a:prstGeom>
          <a:noFill/>
        </p:spPr>
      </p:pic>
      <p:sp>
        <p:nvSpPr>
          <p:cNvPr id="6" name="テキスト ボックス 5"/>
          <p:cNvSpPr txBox="1"/>
          <p:nvPr/>
        </p:nvSpPr>
        <p:spPr>
          <a:xfrm>
            <a:off x="1518004" y="3153809"/>
            <a:ext cx="1440160" cy="369332"/>
          </a:xfrm>
          <a:prstGeom prst="rect">
            <a:avLst/>
          </a:prstGeom>
          <a:noFill/>
        </p:spPr>
        <p:txBody>
          <a:bodyPr wrap="square" rtlCol="0">
            <a:spAutoFit/>
          </a:bodyPr>
          <a:lstStyle/>
          <a:p>
            <a:pPr algn="ctr"/>
            <a:r>
              <a:rPr kumimoji="1" lang="ja-JP" altLang="en-US" dirty="0" smtClean="0">
                <a:latin typeface="+mj-ea"/>
                <a:ea typeface="+mj-ea"/>
              </a:rPr>
              <a:t>双子</a:t>
            </a:r>
            <a:r>
              <a:rPr kumimoji="1" lang="en-US" altLang="ja-JP" dirty="0" smtClean="0">
                <a:latin typeface="+mj-ea"/>
                <a:ea typeface="+mj-ea"/>
              </a:rPr>
              <a:t>A</a:t>
            </a:r>
            <a:endParaRPr kumimoji="1" lang="ja-JP" altLang="en-US" dirty="0">
              <a:latin typeface="+mj-ea"/>
              <a:ea typeface="+mj-ea"/>
            </a:endParaRPr>
          </a:p>
        </p:txBody>
      </p:sp>
      <p:pic>
        <p:nvPicPr>
          <p:cNvPr id="7" name="Picture 2" descr="C:\Documents and Settings\Kumagai\Local Settings\Temporary Internet Files\Content.IE5\FRW1Q89Q\MC900232452[1].wmf"/>
          <p:cNvPicPr>
            <a:picLocks noChangeAspect="1" noChangeArrowheads="1"/>
          </p:cNvPicPr>
          <p:nvPr/>
        </p:nvPicPr>
        <p:blipFill>
          <a:blip r:embed="rId2" cstate="print"/>
          <a:srcRect/>
          <a:stretch>
            <a:fillRect/>
          </a:stretch>
        </p:blipFill>
        <p:spPr bwMode="auto">
          <a:xfrm>
            <a:off x="1858223" y="3933056"/>
            <a:ext cx="759722" cy="1767897"/>
          </a:xfrm>
          <a:prstGeom prst="rect">
            <a:avLst/>
          </a:prstGeom>
          <a:noFill/>
        </p:spPr>
      </p:pic>
      <p:sp>
        <p:nvSpPr>
          <p:cNvPr id="8" name="テキスト ボックス 7"/>
          <p:cNvSpPr txBox="1"/>
          <p:nvPr/>
        </p:nvSpPr>
        <p:spPr>
          <a:xfrm>
            <a:off x="1546604" y="5704606"/>
            <a:ext cx="1440160" cy="369332"/>
          </a:xfrm>
          <a:prstGeom prst="rect">
            <a:avLst/>
          </a:prstGeom>
          <a:noFill/>
        </p:spPr>
        <p:txBody>
          <a:bodyPr wrap="square" rtlCol="0">
            <a:spAutoFit/>
          </a:bodyPr>
          <a:lstStyle/>
          <a:p>
            <a:pPr algn="ctr"/>
            <a:r>
              <a:rPr kumimoji="1" lang="ja-JP" altLang="en-US" dirty="0" smtClean="0">
                <a:latin typeface="+mj-ea"/>
                <a:ea typeface="+mj-ea"/>
              </a:rPr>
              <a:t>双子</a:t>
            </a:r>
            <a:r>
              <a:rPr kumimoji="1" lang="en-US" altLang="ja-JP" dirty="0" smtClean="0">
                <a:latin typeface="+mj-ea"/>
                <a:ea typeface="+mj-ea"/>
              </a:rPr>
              <a:t>B</a:t>
            </a:r>
            <a:endParaRPr kumimoji="1" lang="ja-JP" altLang="en-US" dirty="0">
              <a:latin typeface="+mj-ea"/>
              <a:ea typeface="+mj-ea"/>
            </a:endParaRPr>
          </a:p>
        </p:txBody>
      </p:sp>
      <p:sp>
        <p:nvSpPr>
          <p:cNvPr id="9" name="テキスト ボックス 8"/>
          <p:cNvSpPr txBox="1"/>
          <p:nvPr/>
        </p:nvSpPr>
        <p:spPr>
          <a:xfrm>
            <a:off x="388771" y="4681398"/>
            <a:ext cx="1232799" cy="646331"/>
          </a:xfrm>
          <a:prstGeom prst="rect">
            <a:avLst/>
          </a:prstGeom>
          <a:noFill/>
        </p:spPr>
        <p:txBody>
          <a:bodyPr wrap="square" rtlCol="0">
            <a:spAutoFit/>
          </a:bodyPr>
          <a:lstStyle/>
          <a:p>
            <a:pPr algn="ctr"/>
            <a:r>
              <a:rPr lang="ja-JP" altLang="en-US" dirty="0" smtClean="0">
                <a:latin typeface="+mj-ea"/>
                <a:ea typeface="+mj-ea"/>
              </a:rPr>
              <a:t>双子</a:t>
            </a:r>
            <a:r>
              <a:rPr lang="en-US" altLang="ja-JP" dirty="0" smtClean="0">
                <a:latin typeface="+mj-ea"/>
                <a:ea typeface="+mj-ea"/>
              </a:rPr>
              <a:t>A</a:t>
            </a:r>
            <a:r>
              <a:rPr lang="ja-JP" altLang="en-US" dirty="0" smtClean="0">
                <a:latin typeface="+mj-ea"/>
                <a:ea typeface="+mj-ea"/>
              </a:rPr>
              <a:t>の反実仮想</a:t>
            </a:r>
            <a:endParaRPr kumimoji="1" lang="ja-JP" altLang="en-US" dirty="0">
              <a:latin typeface="+mj-ea"/>
              <a:ea typeface="+mj-ea"/>
            </a:endParaRPr>
          </a:p>
        </p:txBody>
      </p:sp>
      <p:sp>
        <p:nvSpPr>
          <p:cNvPr id="10" name="テキスト ボックス 9"/>
          <p:cNvSpPr txBox="1"/>
          <p:nvPr/>
        </p:nvSpPr>
        <p:spPr>
          <a:xfrm>
            <a:off x="424428" y="1971135"/>
            <a:ext cx="1232799" cy="646331"/>
          </a:xfrm>
          <a:prstGeom prst="rect">
            <a:avLst/>
          </a:prstGeom>
          <a:noFill/>
        </p:spPr>
        <p:txBody>
          <a:bodyPr wrap="square" rtlCol="0">
            <a:spAutoFit/>
          </a:bodyPr>
          <a:lstStyle/>
          <a:p>
            <a:pPr algn="ctr"/>
            <a:r>
              <a:rPr lang="ja-JP" altLang="en-US" dirty="0" smtClean="0">
                <a:latin typeface="+mj-ea"/>
                <a:ea typeface="+mj-ea"/>
              </a:rPr>
              <a:t>双子</a:t>
            </a:r>
            <a:r>
              <a:rPr lang="en-US" altLang="ja-JP" dirty="0" smtClean="0">
                <a:latin typeface="+mj-ea"/>
                <a:ea typeface="+mj-ea"/>
              </a:rPr>
              <a:t>B</a:t>
            </a:r>
            <a:r>
              <a:rPr lang="ja-JP" altLang="en-US" dirty="0" smtClean="0">
                <a:latin typeface="+mj-ea"/>
                <a:ea typeface="+mj-ea"/>
              </a:rPr>
              <a:t>の反実仮想</a:t>
            </a:r>
            <a:endParaRPr kumimoji="1" lang="ja-JP" altLang="en-US" dirty="0">
              <a:latin typeface="+mj-ea"/>
              <a:ea typeface="+mj-ea"/>
            </a:endParaRPr>
          </a:p>
        </p:txBody>
      </p:sp>
      <p:cxnSp>
        <p:nvCxnSpPr>
          <p:cNvPr id="12" name="直線矢印コネクタ 11"/>
          <p:cNvCxnSpPr/>
          <p:nvPr/>
        </p:nvCxnSpPr>
        <p:spPr>
          <a:xfrm>
            <a:off x="2746102" y="2485479"/>
            <a:ext cx="86409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AutoShape 2" descr="data:image/jpeg;base64,/9j/4AAQSkZJRgABAQAAAQABAAD/2wCEAAkGBxQSEhQTExQWFRQWGRwXGRcYFR0cGhwfFxgYHRcXFxoYHyokGB0qGxUdJDEhJSsrLy4uGCAzODMuOCgtMCwBCgoKDg0OGxAQGzQkHyQtLCwsLCwsLCwsLDQsLy8sLCwsLCwsLCwsLC4sLCwsLCwsLCwsLCwsLCwsLSwsLCwsLP/AABEIAIYAngMBEQACEQEDEQH/xAAcAAEAAAcBAAAAAAAAAAAAAAAAAQIDBAUGBwj/xAA8EAACAQIEAggDBQcEAwAAAAABAgMAEQQSITEFQQYHEyIyUWFxUoGRFCNCscEzNWJyc6HRCEOywkRTVP/EABsBAQACAwEBAAAAAAAAAAAAAAABBQIDBAYH/8QANhEAAgEDAwIDBQYFBQAAAAAAAAECAwQREiExQVEFBmETMnGBsSIzUqHw8SM0csHRFBVCkaL/2gAMAwEAAhEDEQA/AO40AoBQCgJWYAEk2A1JNAUft0dge0SxNgc4tfyBvvTDBUmmVAWZgqjck2A9ydqAnBoClNiUS2Z1W+12Av7XoCK4hSxUMpYbrcXHuKAjNMqC7MFG1yQBrtqaAnvQEaAlZgASTYDcmgIRSBgCpBB1BBuD6gjegJ6AUAoBQCgFAKAUAoClibZGva2U3vttzvUrkHJOr3GpGuCXFLGY2hvg3BGQSAt2qPfQTkEWN9tBzroq8vDIL6TpdNPw/FTy/ZGTsc4hY5mRhJZo5UvyFhrY5gdKxcIqSQL/AIn0zmjlkCdllhfDRiHKc8wxFrvGQdAL2FlPhN6hQT/MGQ6xcqnh8jgZI8bEWY7KDdQSTsLka1FLqvQFtx/iohfiOMw5iLRYaJe0NiucNIchIOpysDa/MUS2SYLDiXSWU4fGLMcNMYMRh0BKWUrKYm1Use8pY2N+VZaFlYBeY3pRjIXxiFUdsIrYiyxG0kJjvEoOc5XMgYE62CHSsVCOM9wUn6V4r7OrrPg2aTEQRI695Qs4F86h9CCfO9t7VKhHVgFd+kswxOIw0zQlVgkK2S6OYo17Quc94yHbVGFsrCxNRoWEwW/B+NzPLw+KOaCCObBdqE7IZS4KgKnfGgzaAbWPnpMoxWe+QZnobxnE4osZcqiHNFKoiK3lV2ByEse6FynY+KsJxUeCTbKwAoBQCgFAKAUAoCDKCCCLg6EUBb/YIrAdmlgbgZBYHzAtoanLA+wRd77tO+bt3B3j5tpr86ZYJjg48ytkXMosrZRcDyB5CoywTzRKylWAZToQRcH0INMgpLgownZiNAnw5Rl+lrUywQOAisR2aWNr9wa22vpTLBWEYvewva23IbD21P1oCivDogMoijC3zWyLa53Nrb+tTlgm+xR3ZsiXYWY5Rdh5MeYqNwST4BCBlVFZQezbIDkJG6jlTLBLwnh/YRBMxc6szkWLMxJZyBtcmpbyC9qAKAUAoBQCgFAKAUANAc36fdai8OxDYZcMZZAqtmMgVe9tyJNdFKhrWckN4NExvXjjW/ZwwR++Zj+YrerWPUjUYmXrc4ox/bIv8sQ/WpdtBIReWkZZunvED/5DD2Vf8V5t1qmeT6HHweyx7n1IDp3xD/6W+i/4p7ap3Mv9nsvwfUsMb1o8Tikss4IsPFGpq6saaq0dUucs8f41Qp2904U1hYTK+E66+Ir41gkHqhB/sa6nax6FTqNi4X17EsFmwe5AzRy+Ztsy/rWuVptsydR2eNrgHzF/rXGZE9AKAUAoBQCgFAKAUAoAaA819en72f8ApR/kasbX7swfJz+uggiu4qHwZQ95fFG1148+rLhCoMjA8a/afIV6Lwz7j5s8D5i/nflEsasSjKmF8afzL/yFYy4YPZeG8C+w/IVUPk2FWoAoBQCgFAKAUAoBQCgIGjB5s69P3s/9KP8AI1Y2v3Zg+TSuEJG08Qlv2ZdQ1t7EgHf3qbt1FQm6XvJPHxJhjUs8HU8X1e4N5MpZsPKdlRhkk/ijV7n3AOleEpeZL6FPUkpx6trePo2vrjcsv9LT1Loy16TdEjhkEkbM6DRrjVfXTlWqy8TVeThNYfQ9lZ+IKq9Etn0MX0f4K+KlyLoo1dvIf58q6ru6jbw1PnojqurqNCGp89EZ/HdXeDDh5Z5TfRYwVDOR+FRa7H2rntvMV4qbhSgu7e7S+PRfM8df6bmt7WezwlhGldYfCocNNHHEmRuzDOoNwtyQgJOpewuTfmK9R4Bd17qjOpVllasJ8Z7/AC7IqLmEYSSiazhfGn8y/wDIVeS4ZznsvDeBfYfkKqGbCrUAUAoBQCgFAKAUAoBQEDQHmzr0/ez/ANKP8jVja+4YM5+Dt7/rXRgg9HYRIMSkE4yS5BeNxrYlQGt5H0r45WlcW0qlF5jq95fPKL+CjNKXYyEiBgQRcEWIOxB3FccZNPKN6eHlGN4Tg0w14VXKGYsp+K+6k/EBt6fOuq4qyr/xG+Nn6fv9TdWqSrfbb42fp+/1LufAxu8cjIGeK5RjuuYWNvlWuncVIQlTi8KXK74OWUItpvocP6ycWkvEJWjcOoCrcG4uosQD6Gvp3l2jOl4fCM44e7w+d2Ut1JSqNo1zC+NP5l/MVdS4ZznsvDeBfYfkKqGbCrUAUAoBQCgFAKAUAoBQEDQHnDr5jtxW/wAUEZ/u4/61Y2vufMwkc7rpINk6DdIsRhZ1SFTKsrAND8ROl1+Frc9tNapPGvDba7oOdV6XFbS7fHuvz7HTb1ZQniPU7vh5w4uLgjQqd1PkRXyycHB/rcvXFx5E8IdSp29NweRB5EUhNxeUE2nlHNes/pDiocuFAyI66zD/AHP4V+HTcb6+Ve08s+G2tbNzJ5kntH8Pq+/p/krb+s09Mdk/1g5dXuSrK/D0vLEPN0H1YVEvdYPZUQsAPQVTmwnoBQCgFAKAUAoBQCgFAKA4V/qKwBE+EntoyNET6o2ZR9HP0rttHs0YyOQAfOuwxO1dXfQ4YRO2mF8Q42/9an8I/i8z8q+a+YPG3eT9jSf8Nf8Ap9/h2Le0ttC1Pk2riAVVMpYRlB4ztb4WH4h6b+VUNFyk/ZpZz0/uv1gsqeW9CWc9P8FHgnGY8UhZDqPEvMevt61ldWlS3liXHRmdxbzoSxIl6RcDjxkLQyDfVWG6tyYf4rZ4ff1bKsqtP5ro12OKtSjUjpZwLjnCZMJM8Eosy8+TA7MPQ19Ysrynd0FWp8P8vQoqkHCWll90DwBn4jg4hzmVj7Ic7f2Wt1WWINkI9bCqozI0AoBQCgFAKAUAoBQCgFAaR1wcAOL4dJlF5IfvkA3OUHMB7rettCemZDPMkEuVlcalSGHyN/0qynFTg4vqsf8AZinh5O44brFwTxdo0mV7axlTmv5Dz1518xqeWb+FX2cYZX4umC4hd02vU1HpF0hkxba92MeFP1bzNWNnYwto7bvq/wBdD2lpZwoxyt33MfgMc8LiSNirD+/oRzFdNWlCrHTNZR0VaMKsdMlsb7w/p/hSv37iGQDUEGx03W2/tVFPy/dvejHVF9V/c8heuFrWdOT9TlvTvjq43FtLGCECrGt9yFv3iOWpr3ngnh8rG0VKb+0228dMnn69RVJ6kb5/p94AXnlxrDuxjskPmzavb2Ww+ddd1P8A4muJ3cVxGRGgFAKAUAoBQCgFAKApLiFLFQylhqVuLj3FAVaAgRQHmrra6EnAYkyxKfssxLKRsjE96M+Q5j6cqsberqWHyYNGhLuPet74Jj7y+JtYrxx9XXCFCTA8a/afIV6Lwz7j5s8D5i/nX/Sifo/wWXG4hMPCpZ3Nr20Uc3byAGtds5qKyyjPVvRfgUeBw0WGi8MY1PNmOrMfUnWquUtTybDLViCUtagI3oCNAKAUAoBQCgIGgNKg+zYaPvNDDPFLmkkdgXIBBkclTfvIfxbX9K2vLfoDc4pAwBBuCLg+h2rUCegLPinDo8RE8MyB43FmU/p5H1qU2nlA899PeqyfAsZcOGnw173AvJGPJwPEP4h867qdwpLD5IivtL4mHFeYZ9VXCFQZDhvRDFcRxGSCM5BbNK2kajnc8z6DWr6wqxhb792eC8wrN6/6UegOgvQqDhkRSPvyNrJK3iY+Q+FRyFRUqub3KVLBtFayRQGi9Npu1dQCyqhydq0BeFHYizdopvG42D2IBOtbqawQbN0dwbRwjtARKxJe8pludgc7AX0A2AA8q1SazsSZSoAoBQCgFAKAUBq/S3BDNFMU7VUYfdXVUMjECOWZzrlXy13BsbCtlN9AZbhnaRrbESo0jtcBRlAv/toCbsB5nWsH6AyIqARoCBFAan0h6AYTFEtlMUh/HHpf1ZdjWipbwlvwWtp4zc26051R7MxfBuqvDRnNOzTEHRfCvzA1P1rCNrFc7nXc+Ya9RYprT+bN6wuGSNQkahFGwUWH0FdKSWyKGc5Tlqk8v1K9SYigMdxfiHZhUSxmlOWNTzNtWIuLqo1PoKmKyDXeH4fEPLJh5HaJG77x9kHQhj3+wn2CM1+6wzC520rY3FLKINyVbaeVaiSNAKAUAoBQCgFAU54Q6lWAKsCCDsQd704Bo2OwKYKdsQ6l+yiJw6l2csyoxlmkdvAQtl/K5Nbk3JYQNi4LxtGWKKWWM4oxq8iqdiR5a5db2BOtjWuUcccAzV6xANAaVxTpBiI4CVIZxPMndju2SIOQVQ72subna9tbCtqgmwTY/juIiLuzKFaBpIMoUxMyohJc+MMWY2GxFudFBPggzPRPiLzws0l86yMhVlCuuW1lkUaBteWliKwnHD2JM3WILLiXE44Vu7orEd1WcLmPIAttc2F/WpSyDTsHilxcsqYmCQuciBo43BhYXOQkMcjKTm7VbBgw3tW1pxWxBufDMM8capJIZXAsZGABb3CgCtTeWSXdQBQCgFAKAUAoBQCgKOKwqSKUdQytoVYXB9wd6LbgGq4/o+0aRJFGZmfELLM5yrpHdkzW0CAqoso+Wprap53YL3hfEZ/tLQOUkAVZMwFu6+cHs7aMqsgU373evWLitOQZVeLwlzGJFLg5bX/F8N9s3pvWGGCmeEYdly9khUsX2/E2jN7nnU6mCo3CoTmvGGzLkIbUZfgAOir6Co1MEqvDh0suVVzWsupLNysLlmNTuwWPEuNlsK+IwtpMhOYWOYBD96Ah17QLchDa5t51Kj9rDBjcNHPIWkMK4iHERKhzsgYZcwDG11KOpBKjUG+hrJ4XUGe4TwiOEKQAZRGkTSfiZUvlBJ1IBJ+tYOTYMlUAUAoBQCgFAKAUAoBQCgFAWeG4ZFG7OiBWYWJHlcmw8tSTpzqW2wYHBcMnw6rEsaSQoZZCdC7sSWjsGItJmOrE2rNyT3BYiOb7DHg4kkimKd9ypVVIUs1nANzmsNN7mp21ZYKM8rTNK3Zz55cJE0eVXBWa8gsDsjA5Sb6WAvpU8Y+ILrCcFxKys4AV1eOfM1uzkdoBHiF7veXa4a25561DksAz/COGdmZ3YLnxD53VfCLIqD3NkFzWtyzgF9g8GkSLHGioiiyqosAPIAUbb3YK9QBQCgFAKAUAoBQCgFAKAUAoBQCgFAKAUAoBQCgFAKAUAoBQH//Z"/>
          <p:cNvSpPr>
            <a:spLocks noChangeAspect="1" noChangeArrowheads="1"/>
          </p:cNvSpPr>
          <p:nvPr/>
        </p:nvSpPr>
        <p:spPr bwMode="auto">
          <a:xfrm>
            <a:off x="63500" y="-136525"/>
            <a:ext cx="1504950" cy="1276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AutoShape 4" descr="data:image/jpeg;base64,/9j/4AAQSkZJRgABAQAAAQABAAD/2wCEAAkGBxQSEhQTExQWFRQWGRwXGRcYFR0cGhwfFxgYHRcXFxoYHyokGB0qGxUdJDEhJSsrLy4uGCAzODMuOCgtMCwBCgoKDg0OGxAQGzQkHyQtLCwsLCwsLCwsLDQsLy8sLCwsLCwsLCwsLC4sLCwsLCwsLCwsLCwsLCwsLSwsLCwsLP/AABEIAIYAngMBEQACEQEDEQH/xAAcAAEAAAcBAAAAAAAAAAAAAAAAAQIDBAUGBwj/xAA8EAACAQIEAggDBQcEAwAAAAABAgMAEQQSITEFQQYHEyIyUWFxUoGRFCNCscEzNWJyc6HRCEOywkRTVP/EABsBAQACAwEBAAAAAAAAAAAAAAABBQIDBAYH/8QANhEAAgEDAwIDBQYFBQAAAAAAAAECAwQREiExQVEFBmETMnGBsSIzUqHw8SM0csHRFBVCkaL/2gAMAwEAAhEDEQA/AO40AoBQCgJWYAEk2A1JNAUft0dge0SxNgc4tfyBvvTDBUmmVAWZgqjck2A9ydqAnBoClNiUS2Z1W+12Av7XoCK4hSxUMpYbrcXHuKAjNMqC7MFG1yQBrtqaAnvQEaAlZgASTYDcmgIRSBgCpBB1BBuD6gjegJ6AUAoBQCgFAKAUAoClibZGva2U3vttzvUrkHJOr3GpGuCXFLGY2hvg3BGQSAt2qPfQTkEWN9tBzroq8vDIL6TpdNPw/FTy/ZGTsc4hY5mRhJZo5UvyFhrY5gdKxcIqSQL/AIn0zmjlkCdllhfDRiHKc8wxFrvGQdAL2FlPhN6hQT/MGQ6xcqnh8jgZI8bEWY7KDdQSTsLka1FLqvQFtx/iohfiOMw5iLRYaJe0NiucNIchIOpysDa/MUS2SYLDiXSWU4fGLMcNMYMRh0BKWUrKYm1Use8pY2N+VZaFlYBeY3pRjIXxiFUdsIrYiyxG0kJjvEoOc5XMgYE62CHSsVCOM9wUn6V4r7OrrPg2aTEQRI695Qs4F86h9CCfO9t7VKhHVgFd+kswxOIw0zQlVgkK2S6OYo17Quc94yHbVGFsrCxNRoWEwW/B+NzPLw+KOaCCObBdqE7IZS4KgKnfGgzaAbWPnpMoxWe+QZnobxnE4osZcqiHNFKoiK3lV2ByEse6FynY+KsJxUeCTbKwAoBQCgFAKAUAoCDKCCCLg6EUBb/YIrAdmlgbgZBYHzAtoanLA+wRd77tO+bt3B3j5tpr86ZYJjg48ytkXMosrZRcDyB5CoywTzRKylWAZToQRcH0INMgpLgownZiNAnw5Rl+lrUywQOAisR2aWNr9wa22vpTLBWEYvewva23IbD21P1oCivDogMoijC3zWyLa53Nrb+tTlgm+xR3ZsiXYWY5Rdh5MeYqNwST4BCBlVFZQezbIDkJG6jlTLBLwnh/YRBMxc6szkWLMxJZyBtcmpbyC9qAKAUAoBQCgFAKAUANAc36fdai8OxDYZcMZZAqtmMgVe9tyJNdFKhrWckN4NExvXjjW/ZwwR++Zj+YrerWPUjUYmXrc4ox/bIv8sQ/WpdtBIReWkZZunvED/5DD2Vf8V5t1qmeT6HHweyx7n1IDp3xD/6W+i/4p7ap3Mv9nsvwfUsMb1o8Tikss4IsPFGpq6saaq0dUucs8f41Qp2904U1hYTK+E66+Ir41gkHqhB/sa6nax6FTqNi4X17EsFmwe5AzRy+Ztsy/rWuVptsydR2eNrgHzF/rXGZE9AKAUAoBQCgFAKAUAoAaA819en72f8ApR/kasbX7swfJz+uggiu4qHwZQ95fFG1148+rLhCoMjA8a/afIV6Lwz7j5s8D5i/nflEsasSjKmF8afzL/yFYy4YPZeG8C+w/IVUPk2FWoAoBQCgFAKAUAoBQCgIGjB5s69P3s/9KP8AI1Y2v3Zg+TSuEJG08Qlv2ZdQ1t7EgHf3qbt1FQm6XvJPHxJhjUs8HU8X1e4N5MpZsPKdlRhkk/ijV7n3AOleEpeZL6FPUkpx6trePo2vrjcsv9LT1Loy16TdEjhkEkbM6DRrjVfXTlWqy8TVeThNYfQ9lZ+IKq9Etn0MX0f4K+KlyLoo1dvIf58q6ru6jbw1PnojqurqNCGp89EZ/HdXeDDh5Z5TfRYwVDOR+FRa7H2rntvMV4qbhSgu7e7S+PRfM8df6bmt7WezwlhGldYfCocNNHHEmRuzDOoNwtyQgJOpewuTfmK9R4Bd17qjOpVllasJ8Z7/AC7IqLmEYSSiazhfGn8y/wDIVeS4ZznsvDeBfYfkKqGbCrUAUAoBQCgFAKAUAoBQEDQHmzr0/ez/ANKP8jVja+4YM5+Dt7/rXRgg9HYRIMSkE4yS5BeNxrYlQGt5H0r45WlcW0qlF5jq95fPKL+CjNKXYyEiBgQRcEWIOxB3FccZNPKN6eHlGN4Tg0w14VXKGYsp+K+6k/EBt6fOuq4qyr/xG+Nn6fv9TdWqSrfbb42fp+/1LufAxu8cjIGeK5RjuuYWNvlWuncVIQlTi8KXK74OWUItpvocP6ycWkvEJWjcOoCrcG4uosQD6Gvp3l2jOl4fCM44e7w+d2Ut1JSqNo1zC+NP5l/MVdS4ZznsvDeBfYfkKqGbCrUAUAoBQCgFAKAUAoBQEDQHnDr5jtxW/wAUEZ/u4/61Y2vufMwkc7rpINk6DdIsRhZ1SFTKsrAND8ROl1+Frc9tNapPGvDba7oOdV6XFbS7fHuvz7HTb1ZQniPU7vh5w4uLgjQqd1PkRXyycHB/rcvXFx5E8IdSp29NweRB5EUhNxeUE2nlHNes/pDiocuFAyI66zD/AHP4V+HTcb6+Ve08s+G2tbNzJ5kntH8Pq+/p/krb+s09Mdk/1g5dXuSrK/D0vLEPN0H1YVEvdYPZUQsAPQVTmwnoBQCgFAKAUAoBQCgFAKA4V/qKwBE+EntoyNET6o2ZR9HP0rttHs0YyOQAfOuwxO1dXfQ4YRO2mF8Q42/9an8I/i8z8q+a+YPG3eT9jSf8Nf8Ap9/h2Le0ttC1Pk2riAVVMpYRlB4ztb4WH4h6b+VUNFyk/ZpZz0/uv1gsqeW9CWc9P8FHgnGY8UhZDqPEvMevt61ldWlS3liXHRmdxbzoSxIl6RcDjxkLQyDfVWG6tyYf4rZ4ff1bKsqtP5ro12OKtSjUjpZwLjnCZMJM8Eosy8+TA7MPQ19Ysrynd0FWp8P8vQoqkHCWll90DwBn4jg4hzmVj7Ic7f2Wt1WWINkI9bCqozI0AoBQCgFAKAUAoBQCgFAaR1wcAOL4dJlF5IfvkA3OUHMB7rettCemZDPMkEuVlcalSGHyN/0qynFTg4vqsf8AZinh5O44brFwTxdo0mV7axlTmv5Dz1518xqeWb+FX2cYZX4umC4hd02vU1HpF0hkxba92MeFP1bzNWNnYwto7bvq/wBdD2lpZwoxyt33MfgMc8LiSNirD+/oRzFdNWlCrHTNZR0VaMKsdMlsb7w/p/hSv37iGQDUEGx03W2/tVFPy/dvejHVF9V/c8heuFrWdOT9TlvTvjq43FtLGCECrGt9yFv3iOWpr3ngnh8rG0VKb+0228dMnn69RVJ6kb5/p94AXnlxrDuxjskPmzavb2Ww+ddd1P8A4muJ3cVxGRGgFAKAUAoBQCgFAKApLiFLFQylhqVuLj3FAVaAgRQHmrra6EnAYkyxKfssxLKRsjE96M+Q5j6cqsberqWHyYNGhLuPet74Jj7y+JtYrxx9XXCFCTA8a/afIV6Lwz7j5s8D5i/nX/Sifo/wWXG4hMPCpZ3Nr20Uc3byAGtds5qKyyjPVvRfgUeBw0WGi8MY1PNmOrMfUnWquUtTybDLViCUtagI3oCNAKAUAoBQCgIGgNKg+zYaPvNDDPFLmkkdgXIBBkclTfvIfxbX9K2vLfoDc4pAwBBuCLg+h2rUCegLPinDo8RE8MyB43FmU/p5H1qU2nlA899PeqyfAsZcOGnw173AvJGPJwPEP4h867qdwpLD5IivtL4mHFeYZ9VXCFQZDhvRDFcRxGSCM5BbNK2kajnc8z6DWr6wqxhb792eC8wrN6/6UegOgvQqDhkRSPvyNrJK3iY+Q+FRyFRUqub3KVLBtFayRQGi9Npu1dQCyqhydq0BeFHYizdopvG42D2IBOtbqawQbN0dwbRwjtARKxJe8pludgc7AX0A2AA8q1SazsSZSoAoBQCgFAKAUBq/S3BDNFMU7VUYfdXVUMjECOWZzrlXy13BsbCtlN9AZbhnaRrbESo0jtcBRlAv/toCbsB5nWsH6AyIqARoCBFAan0h6AYTFEtlMUh/HHpf1ZdjWipbwlvwWtp4zc26051R7MxfBuqvDRnNOzTEHRfCvzA1P1rCNrFc7nXc+Ya9RYprT+bN6wuGSNQkahFGwUWH0FdKSWyKGc5Tlqk8v1K9SYigMdxfiHZhUSxmlOWNTzNtWIuLqo1PoKmKyDXeH4fEPLJh5HaJG77x9kHQhj3+wn2CM1+6wzC520rY3FLKINyVbaeVaiSNAKAUAoBQCgFAU54Q6lWAKsCCDsQd704Bo2OwKYKdsQ6l+yiJw6l2csyoxlmkdvAQtl/K5Nbk3JYQNi4LxtGWKKWWM4oxq8iqdiR5a5db2BOtjWuUcccAzV6xANAaVxTpBiI4CVIZxPMndju2SIOQVQ72subna9tbCtqgmwTY/juIiLuzKFaBpIMoUxMyohJc+MMWY2GxFudFBPggzPRPiLzws0l86yMhVlCuuW1lkUaBteWliKwnHD2JM3WILLiXE44Vu7orEd1WcLmPIAttc2F/WpSyDTsHilxcsqYmCQuciBo43BhYXOQkMcjKTm7VbBgw3tW1pxWxBufDMM8capJIZXAsZGABb3CgCtTeWSXdQBQCgFAKAUAoBQCgKOKwqSKUdQytoVYXB9wd6LbgGq4/o+0aRJFGZmfELLM5yrpHdkzW0CAqoso+Wprap53YL3hfEZ/tLQOUkAVZMwFu6+cHs7aMqsgU373evWLitOQZVeLwlzGJFLg5bX/F8N9s3pvWGGCmeEYdly9khUsX2/E2jN7nnU6mCo3CoTmvGGzLkIbUZfgAOir6Co1MEqvDh0suVVzWsupLNysLlmNTuwWPEuNlsK+IwtpMhOYWOYBD96Ah17QLchDa5t51Kj9rDBjcNHPIWkMK4iHERKhzsgYZcwDG11KOpBKjUG+hrJ4XUGe4TwiOEKQAZRGkTSfiZUvlBJ1IBJ+tYOTYMlUAUAoBQCgFAKAUAoBQCgFAWeG4ZFG7OiBWYWJHlcmw8tSTpzqW2wYHBcMnw6rEsaSQoZZCdC7sSWjsGItJmOrE2rNyT3BYiOb7DHg4kkimKd9ypVVIUs1nANzmsNN7mp21ZYKM8rTNK3Zz55cJE0eVXBWa8gsDsjA5Sb6WAvpU8Y+ILrCcFxKys4AV1eOfM1uzkdoBHiF7veXa4a25561DksAz/COGdmZ3YLnxD53VfCLIqD3NkFzWtyzgF9g8GkSLHGioiiyqosAPIAUbb3YK9QBQCgFAKAUAoBQCgFAKAUAoBQCgFAKAUAoBQCgFAKAUAoBQH//Z"/>
          <p:cNvSpPr>
            <a:spLocks noChangeAspect="1" noChangeArrowheads="1"/>
          </p:cNvSpPr>
          <p:nvPr/>
        </p:nvSpPr>
        <p:spPr bwMode="auto">
          <a:xfrm>
            <a:off x="215900" y="15875"/>
            <a:ext cx="1504950" cy="1276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030" name="Picture 6" descr="http://www.keio.ac.jp/ja/contents/stained_glass/2004/kr7a4300000057jw-img/kr7a43000000cz4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5627" y="1573752"/>
            <a:ext cx="2136533" cy="1812816"/>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3989787" y="3335185"/>
            <a:ext cx="1908212" cy="369332"/>
          </a:xfrm>
          <a:prstGeom prst="rect">
            <a:avLst/>
          </a:prstGeom>
          <a:noFill/>
        </p:spPr>
        <p:txBody>
          <a:bodyPr wrap="square" rtlCol="0">
            <a:spAutoFit/>
          </a:bodyPr>
          <a:lstStyle/>
          <a:p>
            <a:pPr algn="ctr"/>
            <a:r>
              <a:rPr lang="ja-JP" altLang="en-US" dirty="0">
                <a:latin typeface="+mj-ea"/>
                <a:ea typeface="+mj-ea"/>
              </a:rPr>
              <a:t>慶應義塾大学へ</a:t>
            </a:r>
            <a:endParaRPr kumimoji="1" lang="ja-JP" altLang="en-US" dirty="0">
              <a:latin typeface="+mj-ea"/>
              <a:ea typeface="+mj-ea"/>
            </a:endParaRPr>
          </a:p>
        </p:txBody>
      </p:sp>
      <p:cxnSp>
        <p:nvCxnSpPr>
          <p:cNvPr id="18" name="直線矢印コネクタ 17"/>
          <p:cNvCxnSpPr/>
          <p:nvPr/>
        </p:nvCxnSpPr>
        <p:spPr>
          <a:xfrm>
            <a:off x="2746102" y="4794762"/>
            <a:ext cx="86409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32" name="Picture 8" descr="http://www.waseda.jp/common/images/ui/waseda_symbol1.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9787" y="3864733"/>
            <a:ext cx="1937333" cy="1937334"/>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3989787" y="5700953"/>
            <a:ext cx="1908212" cy="369332"/>
          </a:xfrm>
          <a:prstGeom prst="rect">
            <a:avLst/>
          </a:prstGeom>
          <a:noFill/>
        </p:spPr>
        <p:txBody>
          <a:bodyPr wrap="square" rtlCol="0">
            <a:spAutoFit/>
          </a:bodyPr>
          <a:lstStyle/>
          <a:p>
            <a:pPr algn="ctr"/>
            <a:r>
              <a:rPr lang="ja-JP" altLang="en-US" dirty="0" smtClean="0">
                <a:latin typeface="+mj-ea"/>
                <a:ea typeface="+mj-ea"/>
              </a:rPr>
              <a:t>早稲田大学</a:t>
            </a:r>
            <a:r>
              <a:rPr lang="ja-JP" altLang="en-US" dirty="0">
                <a:latin typeface="+mj-ea"/>
                <a:ea typeface="+mj-ea"/>
              </a:rPr>
              <a:t>へ</a:t>
            </a:r>
            <a:endParaRPr kumimoji="1" lang="ja-JP" altLang="en-US" dirty="0">
              <a:latin typeface="+mj-ea"/>
              <a:ea typeface="+mj-ea"/>
            </a:endParaRPr>
          </a:p>
        </p:txBody>
      </p:sp>
      <p:cxnSp>
        <p:nvCxnSpPr>
          <p:cNvPr id="21" name="直線矢印コネクタ 20"/>
          <p:cNvCxnSpPr/>
          <p:nvPr/>
        </p:nvCxnSpPr>
        <p:spPr>
          <a:xfrm>
            <a:off x="5927120" y="2480160"/>
            <a:ext cx="86409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5857245" y="4817004"/>
            <a:ext cx="86409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7092280" y="1292225"/>
            <a:ext cx="1800200" cy="369332"/>
          </a:xfrm>
          <a:prstGeom prst="rect">
            <a:avLst/>
          </a:prstGeom>
          <a:noFill/>
        </p:spPr>
        <p:txBody>
          <a:bodyPr wrap="square" rtlCol="0">
            <a:spAutoFit/>
          </a:bodyPr>
          <a:lstStyle/>
          <a:p>
            <a:pPr algn="ctr"/>
            <a:r>
              <a:rPr kumimoji="1" lang="en-US" altLang="ja-JP" dirty="0" smtClean="0">
                <a:latin typeface="+mj-ea"/>
                <a:ea typeface="+mj-ea"/>
              </a:rPr>
              <a:t>40</a:t>
            </a:r>
            <a:r>
              <a:rPr kumimoji="1" lang="ja-JP" altLang="en-US" dirty="0" smtClean="0">
                <a:latin typeface="+mj-ea"/>
                <a:ea typeface="+mj-ea"/>
              </a:rPr>
              <a:t>歳の時</a:t>
            </a:r>
            <a:endParaRPr kumimoji="1" lang="ja-JP" altLang="en-US" dirty="0">
              <a:latin typeface="+mj-ea"/>
              <a:ea typeface="+mj-ea"/>
            </a:endParaRPr>
          </a:p>
        </p:txBody>
      </p:sp>
      <p:sp>
        <p:nvSpPr>
          <p:cNvPr id="24" name="テキスト ボックス 23"/>
          <p:cNvSpPr txBox="1"/>
          <p:nvPr/>
        </p:nvSpPr>
        <p:spPr>
          <a:xfrm>
            <a:off x="7057379" y="2116147"/>
            <a:ext cx="1800200" cy="646331"/>
          </a:xfrm>
          <a:prstGeom prst="rect">
            <a:avLst/>
          </a:prstGeom>
          <a:noFill/>
        </p:spPr>
        <p:txBody>
          <a:bodyPr wrap="square" rtlCol="0">
            <a:spAutoFit/>
          </a:bodyPr>
          <a:lstStyle/>
          <a:p>
            <a:pPr algn="ctr"/>
            <a:r>
              <a:rPr kumimoji="1" lang="ja-JP" altLang="en-US" dirty="0" smtClean="0">
                <a:latin typeface="+mj-ea"/>
                <a:ea typeface="+mj-ea"/>
              </a:rPr>
              <a:t>年収</a:t>
            </a:r>
            <a:endParaRPr kumimoji="1" lang="en-US" altLang="ja-JP" dirty="0" smtClean="0">
              <a:latin typeface="+mj-ea"/>
              <a:ea typeface="+mj-ea"/>
            </a:endParaRPr>
          </a:p>
          <a:p>
            <a:pPr algn="ctr"/>
            <a:r>
              <a:rPr lang="en-US" altLang="ja-JP" dirty="0" smtClean="0">
                <a:latin typeface="+mj-ea"/>
                <a:ea typeface="+mj-ea"/>
              </a:rPr>
              <a:t>800</a:t>
            </a:r>
            <a:r>
              <a:rPr lang="ja-JP" altLang="en-US" dirty="0">
                <a:latin typeface="+mj-ea"/>
                <a:ea typeface="+mj-ea"/>
              </a:rPr>
              <a:t>万円</a:t>
            </a:r>
            <a:endParaRPr kumimoji="1" lang="ja-JP" altLang="en-US" dirty="0">
              <a:latin typeface="+mj-ea"/>
              <a:ea typeface="+mj-ea"/>
            </a:endParaRPr>
          </a:p>
        </p:txBody>
      </p:sp>
      <p:sp>
        <p:nvSpPr>
          <p:cNvPr id="25" name="テキスト ボックス 24"/>
          <p:cNvSpPr txBox="1"/>
          <p:nvPr/>
        </p:nvSpPr>
        <p:spPr>
          <a:xfrm>
            <a:off x="7029895" y="4487113"/>
            <a:ext cx="1800200" cy="646331"/>
          </a:xfrm>
          <a:prstGeom prst="rect">
            <a:avLst/>
          </a:prstGeom>
          <a:noFill/>
        </p:spPr>
        <p:txBody>
          <a:bodyPr wrap="square" rtlCol="0">
            <a:spAutoFit/>
          </a:bodyPr>
          <a:lstStyle/>
          <a:p>
            <a:pPr algn="ctr"/>
            <a:r>
              <a:rPr kumimoji="1" lang="ja-JP" altLang="en-US" dirty="0" smtClean="0">
                <a:latin typeface="+mj-ea"/>
                <a:ea typeface="+mj-ea"/>
              </a:rPr>
              <a:t>年収</a:t>
            </a:r>
            <a:endParaRPr kumimoji="1" lang="en-US" altLang="ja-JP" dirty="0" smtClean="0">
              <a:latin typeface="+mj-ea"/>
              <a:ea typeface="+mj-ea"/>
            </a:endParaRPr>
          </a:p>
          <a:p>
            <a:pPr algn="ctr"/>
            <a:r>
              <a:rPr lang="en-US" altLang="ja-JP" dirty="0" smtClean="0">
                <a:latin typeface="+mj-ea"/>
                <a:ea typeface="+mj-ea"/>
              </a:rPr>
              <a:t>1,500</a:t>
            </a:r>
            <a:r>
              <a:rPr lang="ja-JP" altLang="en-US" dirty="0" smtClean="0">
                <a:latin typeface="+mj-ea"/>
                <a:ea typeface="+mj-ea"/>
              </a:rPr>
              <a:t>万円</a:t>
            </a:r>
            <a:endParaRPr kumimoji="1" lang="ja-JP" altLang="en-US" dirty="0">
              <a:latin typeface="+mj-ea"/>
              <a:ea typeface="+mj-ea"/>
            </a:endParaRPr>
          </a:p>
        </p:txBody>
      </p:sp>
    </p:spTree>
    <p:extLst>
      <p:ext uri="{BB962C8B-B14F-4D97-AF65-F5344CB8AC3E}">
        <p14:creationId xmlns:p14="http://schemas.microsoft.com/office/powerpoint/2010/main" val="1915786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データ</a:t>
            </a:r>
            <a:endParaRPr kumimoji="1" lang="ja-JP" altLang="en-US" dirty="0"/>
          </a:p>
        </p:txBody>
      </p:sp>
      <p:sp>
        <p:nvSpPr>
          <p:cNvPr id="3" name="スライド番号プレースホルダー 2"/>
          <p:cNvSpPr>
            <a:spLocks noGrp="1"/>
          </p:cNvSpPr>
          <p:nvPr>
            <p:ph type="sldNum" sz="quarter" idx="12"/>
          </p:nvPr>
        </p:nvSpPr>
        <p:spPr/>
        <p:txBody>
          <a:bodyPr/>
          <a:lstStyle/>
          <a:p>
            <a:fld id="{35FC642D-FC96-4BA5-BD9B-5096F9696E5F}" type="slidenum">
              <a:rPr kumimoji="1" lang="ja-JP" altLang="en-US" smtClean="0"/>
              <a:t>23</a:t>
            </a:fld>
            <a:endParaRPr kumimoji="1" lang="ja-JP" altLang="en-US"/>
          </a:p>
        </p:txBody>
      </p:sp>
      <p:sp>
        <p:nvSpPr>
          <p:cNvPr id="4" name="コンテンツ プレースホルダー 3"/>
          <p:cNvSpPr>
            <a:spLocks noGrp="1"/>
          </p:cNvSpPr>
          <p:nvPr>
            <p:ph sz="quarter" idx="1"/>
          </p:nvPr>
        </p:nvSpPr>
        <p:spPr/>
        <p:txBody>
          <a:bodyPr>
            <a:normAutofit lnSpcReduction="10000"/>
          </a:bodyPr>
          <a:lstStyle/>
          <a:p>
            <a:r>
              <a:rPr kumimoji="1" lang="ja-JP" altLang="en-US" dirty="0" smtClean="0">
                <a:latin typeface="+mj-ea"/>
                <a:ea typeface="+mj-ea"/>
              </a:rPr>
              <a:t>双生児データベースには、「卒業した高校名」と「卒業した大学名」の情報がある。→この情報を、学校の「質」に関する情報と、学校の「ランキング」に関する情報と突合する。</a:t>
            </a:r>
            <a:endParaRPr kumimoji="1" lang="en-US" altLang="ja-JP" dirty="0" smtClean="0">
              <a:latin typeface="+mj-ea"/>
              <a:ea typeface="+mj-ea"/>
            </a:endParaRPr>
          </a:p>
          <a:p>
            <a:endParaRPr lang="en-US" altLang="ja-JP" dirty="0">
              <a:latin typeface="+mj-ea"/>
              <a:ea typeface="+mj-ea"/>
            </a:endParaRPr>
          </a:p>
          <a:p>
            <a:r>
              <a:rPr kumimoji="1" lang="ja-JP" altLang="en-US" dirty="0" smtClean="0">
                <a:latin typeface="+mj-ea"/>
                <a:ea typeface="+mj-ea"/>
              </a:rPr>
              <a:t>学校の「質」に関する情報は、文部科学省の「</a:t>
            </a:r>
            <a:r>
              <a:rPr kumimoji="1" lang="ja-JP" altLang="en-US" dirty="0" smtClean="0">
                <a:solidFill>
                  <a:srgbClr val="FF0000"/>
                </a:solidFill>
                <a:latin typeface="+mj-ea"/>
                <a:ea typeface="+mj-ea"/>
              </a:rPr>
              <a:t>学校基本調査</a:t>
            </a:r>
            <a:r>
              <a:rPr kumimoji="1" lang="ja-JP" altLang="en-US" dirty="0" smtClean="0">
                <a:latin typeface="+mj-ea"/>
                <a:ea typeface="+mj-ea"/>
              </a:rPr>
              <a:t>」の個票データを使用</a:t>
            </a:r>
            <a:endParaRPr kumimoji="1" lang="en-US" altLang="ja-JP" dirty="0" smtClean="0">
              <a:latin typeface="+mj-ea"/>
              <a:ea typeface="+mj-ea"/>
            </a:endParaRPr>
          </a:p>
          <a:p>
            <a:endParaRPr lang="en-US" altLang="ja-JP" dirty="0">
              <a:latin typeface="+mj-ea"/>
              <a:ea typeface="+mj-ea"/>
            </a:endParaRPr>
          </a:p>
          <a:p>
            <a:r>
              <a:rPr kumimoji="1" lang="ja-JP" altLang="en-US" dirty="0" smtClean="0">
                <a:latin typeface="+mj-ea"/>
                <a:ea typeface="+mj-ea"/>
              </a:rPr>
              <a:t>学校の「ランキング」に関する情報は、「関塾中学高校全国偏差値総覧」（高校）および「河合塾偏差値ランキング」を使用</a:t>
            </a:r>
            <a:endParaRPr kumimoji="1" lang="ja-JP" altLang="en-US" dirty="0">
              <a:latin typeface="+mj-ea"/>
              <a:ea typeface="+mj-ea"/>
            </a:endParaRPr>
          </a:p>
        </p:txBody>
      </p:sp>
    </p:spTree>
    <p:extLst>
      <p:ext uri="{BB962C8B-B14F-4D97-AF65-F5344CB8AC3E}">
        <p14:creationId xmlns:p14="http://schemas.microsoft.com/office/powerpoint/2010/main" val="3994435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学校基本調査</a:t>
            </a:r>
            <a:r>
              <a:rPr lang="ja-JP" altLang="en-US" dirty="0"/>
              <a:t>とは</a:t>
            </a:r>
            <a:endParaRPr kumimoji="1" lang="ja-JP" altLang="en-US" dirty="0"/>
          </a:p>
        </p:txBody>
      </p:sp>
      <p:sp>
        <p:nvSpPr>
          <p:cNvPr id="3" name="スライド番号プレースホルダー 2"/>
          <p:cNvSpPr>
            <a:spLocks noGrp="1"/>
          </p:cNvSpPr>
          <p:nvPr>
            <p:ph type="sldNum" sz="quarter" idx="12"/>
          </p:nvPr>
        </p:nvSpPr>
        <p:spPr/>
        <p:txBody>
          <a:bodyPr/>
          <a:lstStyle/>
          <a:p>
            <a:fld id="{35FC642D-FC96-4BA5-BD9B-5096F9696E5F}" type="slidenum">
              <a:rPr kumimoji="1" lang="ja-JP" altLang="en-US" smtClean="0"/>
              <a:t>24</a:t>
            </a:fld>
            <a:endParaRPr kumimoji="1" lang="ja-JP" altLang="en-US"/>
          </a:p>
        </p:txBody>
      </p:sp>
      <p:sp>
        <p:nvSpPr>
          <p:cNvPr id="4" name="コンテンツ プレースホルダー 3"/>
          <p:cNvSpPr>
            <a:spLocks noGrp="1"/>
          </p:cNvSpPr>
          <p:nvPr>
            <p:ph sz="quarter" idx="1"/>
          </p:nvPr>
        </p:nvSpPr>
        <p:spPr>
          <a:xfrm>
            <a:off x="251520" y="1772816"/>
            <a:ext cx="8503920" cy="4572000"/>
          </a:xfrm>
        </p:spPr>
        <p:txBody>
          <a:bodyPr/>
          <a:lstStyle/>
          <a:p>
            <a:r>
              <a:rPr kumimoji="1" lang="ja-JP" altLang="en-US" dirty="0" smtClean="0">
                <a:latin typeface="+mj-ea"/>
                <a:ea typeface="+mj-ea"/>
              </a:rPr>
              <a:t>各学校からの報告を文部科学省が集計（学校ごとの平均値）</a:t>
            </a:r>
            <a:endParaRPr kumimoji="1" lang="en-US" altLang="ja-JP" dirty="0" smtClean="0">
              <a:latin typeface="+mj-ea"/>
              <a:ea typeface="+mj-ea"/>
            </a:endParaRPr>
          </a:p>
          <a:p>
            <a:pPr marL="0" indent="0">
              <a:buNone/>
            </a:pPr>
            <a:endParaRPr kumimoji="1" lang="en-US" altLang="ja-JP" dirty="0" smtClean="0">
              <a:latin typeface="+mj-ea"/>
              <a:ea typeface="+mj-ea"/>
            </a:endParaRPr>
          </a:p>
          <a:p>
            <a:r>
              <a:rPr lang="ja-JP" altLang="en-US" dirty="0">
                <a:latin typeface="+mj-ea"/>
                <a:ea typeface="+mj-ea"/>
              </a:rPr>
              <a:t>学校調査、経費及び資産調査、学校施設調査、入学調査、卒業者調査、教員・学生・生徒・児童異動調査及び学齢児童及び学齢生徒</a:t>
            </a:r>
            <a:r>
              <a:rPr lang="ja-JP" altLang="en-US" dirty="0" smtClean="0">
                <a:latin typeface="+mj-ea"/>
                <a:ea typeface="+mj-ea"/>
              </a:rPr>
              <a:t>調査で構成</a:t>
            </a:r>
            <a:endParaRPr lang="en-US" altLang="ja-JP" dirty="0" smtClean="0">
              <a:latin typeface="+mj-ea"/>
              <a:ea typeface="+mj-ea"/>
            </a:endParaRPr>
          </a:p>
          <a:p>
            <a:endParaRPr lang="en-US" altLang="ja-JP" dirty="0">
              <a:latin typeface="+mj-ea"/>
              <a:ea typeface="+mj-ea"/>
            </a:endParaRPr>
          </a:p>
          <a:p>
            <a:r>
              <a:rPr lang="ja-JP" altLang="en-US" dirty="0">
                <a:latin typeface="+mj-ea"/>
                <a:ea typeface="+mj-ea"/>
              </a:rPr>
              <a:t>設立</a:t>
            </a:r>
            <a:r>
              <a:rPr lang="ja-JP" altLang="en-US" dirty="0" smtClean="0">
                <a:latin typeface="+mj-ea"/>
                <a:ea typeface="+mj-ea"/>
              </a:rPr>
              <a:t>主体（公立か私立か）や生徒数、教員数、職員数、学費、教員給与、補助金額などがわかる。ただし、</a:t>
            </a:r>
            <a:r>
              <a:rPr lang="ja-JP" altLang="en-US" dirty="0">
                <a:latin typeface="+mj-ea"/>
                <a:ea typeface="+mj-ea"/>
              </a:rPr>
              <a:t>学費、教員給与、補助</a:t>
            </a:r>
            <a:r>
              <a:rPr lang="ja-JP" altLang="en-US" dirty="0" smtClean="0">
                <a:latin typeface="+mj-ea"/>
                <a:ea typeface="+mj-ea"/>
              </a:rPr>
              <a:t>金額については国公立のみ。</a:t>
            </a:r>
            <a:endParaRPr lang="en-US" altLang="ja-JP" dirty="0" smtClean="0">
              <a:latin typeface="+mj-ea"/>
              <a:ea typeface="+mj-ea"/>
            </a:endParaRPr>
          </a:p>
          <a:p>
            <a:pPr marL="0" indent="0">
              <a:buNone/>
            </a:pPr>
            <a:endParaRPr kumimoji="1" lang="ja-JP" altLang="en-US" dirty="0">
              <a:latin typeface="+mj-ea"/>
              <a:ea typeface="+mj-ea"/>
            </a:endParaRPr>
          </a:p>
        </p:txBody>
      </p:sp>
    </p:spTree>
    <p:extLst>
      <p:ext uri="{BB962C8B-B14F-4D97-AF65-F5344CB8AC3E}">
        <p14:creationId xmlns:p14="http://schemas.microsoft.com/office/powerpoint/2010/main" val="2786210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どういう変数を用いるか</a:t>
            </a:r>
            <a:endParaRPr kumimoji="1" lang="ja-JP" altLang="en-US" dirty="0"/>
          </a:p>
        </p:txBody>
      </p:sp>
      <p:sp>
        <p:nvSpPr>
          <p:cNvPr id="3" name="スライド番号プレースホルダー 2"/>
          <p:cNvSpPr>
            <a:spLocks noGrp="1"/>
          </p:cNvSpPr>
          <p:nvPr>
            <p:ph type="sldNum" sz="quarter" idx="12"/>
          </p:nvPr>
        </p:nvSpPr>
        <p:spPr/>
        <p:txBody>
          <a:bodyPr/>
          <a:lstStyle/>
          <a:p>
            <a:fld id="{35FC642D-FC96-4BA5-BD9B-5096F9696E5F}" type="slidenum">
              <a:rPr kumimoji="1" lang="ja-JP" altLang="en-US" smtClean="0"/>
              <a:t>25</a:t>
            </a:fld>
            <a:endParaRPr kumimoji="1" lang="ja-JP" altLang="en-US"/>
          </a:p>
        </p:txBody>
      </p:sp>
      <p:sp>
        <p:nvSpPr>
          <p:cNvPr id="4" name="コンテンツ プレースホルダー 3"/>
          <p:cNvSpPr>
            <a:spLocks noGrp="1"/>
          </p:cNvSpPr>
          <p:nvPr>
            <p:ph sz="quarter" idx="1"/>
          </p:nvPr>
        </p:nvSpPr>
        <p:spPr>
          <a:xfrm>
            <a:off x="323528" y="1340768"/>
            <a:ext cx="8503920" cy="5142312"/>
          </a:xfrm>
        </p:spPr>
        <p:txBody>
          <a:bodyPr>
            <a:normAutofit/>
          </a:bodyPr>
          <a:lstStyle/>
          <a:p>
            <a:r>
              <a:rPr kumimoji="1" lang="ja-JP" altLang="en-US" sz="1800" b="1" dirty="0" smtClean="0">
                <a:latin typeface="+mj-ea"/>
                <a:ea typeface="+mj-ea"/>
              </a:rPr>
              <a:t>学校の「質」をあらわす変数</a:t>
            </a:r>
            <a:endParaRPr kumimoji="1" lang="en-US" altLang="ja-JP" sz="1800" b="1" dirty="0" smtClean="0">
              <a:latin typeface="+mj-ea"/>
              <a:ea typeface="+mj-ea"/>
            </a:endParaRPr>
          </a:p>
          <a:p>
            <a:pPr lvl="1"/>
            <a:r>
              <a:rPr lang="ja-JP" altLang="en-US" sz="1800" dirty="0">
                <a:solidFill>
                  <a:schemeClr val="tx1"/>
                </a:solidFill>
                <a:latin typeface="+mj-ea"/>
                <a:ea typeface="+mj-ea"/>
              </a:rPr>
              <a:t>私立</a:t>
            </a:r>
            <a:r>
              <a:rPr lang="ja-JP" altLang="en-US" sz="1800" dirty="0" smtClean="0">
                <a:solidFill>
                  <a:schemeClr val="tx1"/>
                </a:solidFill>
                <a:latin typeface="+mj-ea"/>
                <a:ea typeface="+mj-ea"/>
              </a:rPr>
              <a:t>か公立か（私立</a:t>
            </a:r>
            <a:r>
              <a:rPr lang="en-US" altLang="ja-JP" sz="1800" dirty="0" smtClean="0">
                <a:solidFill>
                  <a:schemeClr val="tx1"/>
                </a:solidFill>
                <a:latin typeface="+mj-ea"/>
                <a:ea typeface="+mj-ea"/>
              </a:rPr>
              <a:t>=1</a:t>
            </a:r>
            <a:r>
              <a:rPr lang="ja-JP" altLang="en-US" sz="1800" dirty="0" smtClean="0">
                <a:solidFill>
                  <a:schemeClr val="tx1"/>
                </a:solidFill>
                <a:latin typeface="+mj-ea"/>
                <a:ea typeface="+mj-ea"/>
              </a:rPr>
              <a:t>）</a:t>
            </a:r>
            <a:endParaRPr lang="en-US" altLang="ja-JP" sz="1800" dirty="0" smtClean="0">
              <a:solidFill>
                <a:schemeClr val="tx1"/>
              </a:solidFill>
              <a:latin typeface="+mj-ea"/>
              <a:ea typeface="+mj-ea"/>
            </a:endParaRPr>
          </a:p>
          <a:p>
            <a:pPr lvl="1"/>
            <a:r>
              <a:rPr kumimoji="1" lang="ja-JP" altLang="en-US" sz="1800" dirty="0" smtClean="0">
                <a:solidFill>
                  <a:schemeClr val="tx1"/>
                </a:solidFill>
                <a:latin typeface="+mj-ea"/>
                <a:ea typeface="+mj-ea"/>
              </a:rPr>
              <a:t>場所（首都圏および大阪</a:t>
            </a:r>
            <a:r>
              <a:rPr kumimoji="1" lang="en-US" altLang="ja-JP" sz="1800" dirty="0" smtClean="0">
                <a:solidFill>
                  <a:schemeClr val="tx1"/>
                </a:solidFill>
                <a:latin typeface="+mj-ea"/>
                <a:ea typeface="+mj-ea"/>
              </a:rPr>
              <a:t>=1)</a:t>
            </a:r>
          </a:p>
          <a:p>
            <a:pPr lvl="1"/>
            <a:r>
              <a:rPr lang="ja-JP" altLang="en-US" sz="1800" dirty="0">
                <a:solidFill>
                  <a:schemeClr val="tx1"/>
                </a:solidFill>
                <a:latin typeface="+mj-ea"/>
                <a:ea typeface="+mj-ea"/>
              </a:rPr>
              <a:t>学部生</a:t>
            </a:r>
            <a:r>
              <a:rPr lang="ja-JP" altLang="en-US" sz="1800" dirty="0" smtClean="0">
                <a:solidFill>
                  <a:schemeClr val="tx1"/>
                </a:solidFill>
                <a:latin typeface="+mj-ea"/>
                <a:ea typeface="+mj-ea"/>
              </a:rPr>
              <a:t>の総数</a:t>
            </a:r>
            <a:endParaRPr lang="en-US" altLang="ja-JP" sz="1800" dirty="0" smtClean="0">
              <a:solidFill>
                <a:schemeClr val="tx1"/>
              </a:solidFill>
              <a:latin typeface="+mj-ea"/>
              <a:ea typeface="+mj-ea"/>
            </a:endParaRPr>
          </a:p>
          <a:p>
            <a:pPr lvl="1"/>
            <a:r>
              <a:rPr kumimoji="1" lang="ja-JP" altLang="en-US" sz="1800" dirty="0" smtClean="0">
                <a:solidFill>
                  <a:schemeClr val="tx1"/>
                </a:solidFill>
                <a:latin typeface="+mj-ea"/>
                <a:ea typeface="+mj-ea"/>
              </a:rPr>
              <a:t>博士課程在籍者の割合</a:t>
            </a:r>
            <a:endParaRPr kumimoji="1" lang="en-US" altLang="ja-JP" sz="1800" dirty="0" smtClean="0">
              <a:solidFill>
                <a:schemeClr val="tx1"/>
              </a:solidFill>
              <a:latin typeface="+mj-ea"/>
              <a:ea typeface="+mj-ea"/>
            </a:endParaRPr>
          </a:p>
          <a:p>
            <a:pPr lvl="1"/>
            <a:r>
              <a:rPr lang="ja-JP" altLang="en-US" sz="1800" dirty="0" smtClean="0">
                <a:solidFill>
                  <a:schemeClr val="tx1"/>
                </a:solidFill>
                <a:latin typeface="+mj-ea"/>
                <a:ea typeface="+mj-ea"/>
              </a:rPr>
              <a:t>外国人</a:t>
            </a:r>
            <a:r>
              <a:rPr lang="ja-JP" altLang="en-US" sz="1800" dirty="0">
                <a:solidFill>
                  <a:schemeClr val="tx1"/>
                </a:solidFill>
                <a:latin typeface="+mj-ea"/>
                <a:ea typeface="+mj-ea"/>
              </a:rPr>
              <a:t>学生</a:t>
            </a:r>
            <a:r>
              <a:rPr lang="ja-JP" altLang="en-US" sz="1800" dirty="0" smtClean="0">
                <a:solidFill>
                  <a:schemeClr val="tx1"/>
                </a:solidFill>
                <a:latin typeface="+mj-ea"/>
                <a:ea typeface="+mj-ea"/>
              </a:rPr>
              <a:t>の割合</a:t>
            </a:r>
            <a:endParaRPr lang="en-US" altLang="ja-JP" sz="1800" dirty="0" smtClean="0">
              <a:solidFill>
                <a:schemeClr val="tx1"/>
              </a:solidFill>
              <a:latin typeface="+mj-ea"/>
              <a:ea typeface="+mj-ea"/>
            </a:endParaRPr>
          </a:p>
          <a:p>
            <a:pPr lvl="1"/>
            <a:r>
              <a:rPr kumimoji="1" lang="ja-JP" altLang="en-US" sz="1800" dirty="0" smtClean="0">
                <a:solidFill>
                  <a:schemeClr val="tx1"/>
                </a:solidFill>
                <a:latin typeface="+mj-ea"/>
                <a:ea typeface="+mj-ea"/>
              </a:rPr>
              <a:t>学生と専任教員の割合</a:t>
            </a:r>
            <a:endParaRPr kumimoji="1" lang="en-US" altLang="ja-JP" sz="1800" dirty="0" smtClean="0">
              <a:solidFill>
                <a:schemeClr val="tx1"/>
              </a:solidFill>
              <a:latin typeface="+mj-ea"/>
              <a:ea typeface="+mj-ea"/>
            </a:endParaRPr>
          </a:p>
          <a:p>
            <a:pPr lvl="1"/>
            <a:r>
              <a:rPr kumimoji="1" lang="ja-JP" altLang="en-US" sz="1800" dirty="0" smtClean="0">
                <a:solidFill>
                  <a:schemeClr val="tx1"/>
                </a:solidFill>
                <a:latin typeface="+mj-ea"/>
                <a:ea typeface="+mj-ea"/>
              </a:rPr>
              <a:t>学生と職員の割合</a:t>
            </a:r>
            <a:endParaRPr kumimoji="1" lang="en-US" altLang="ja-JP" sz="1800" dirty="0" smtClean="0">
              <a:solidFill>
                <a:schemeClr val="tx1"/>
              </a:solidFill>
              <a:latin typeface="+mj-ea"/>
              <a:ea typeface="+mj-ea"/>
            </a:endParaRPr>
          </a:p>
          <a:p>
            <a:pPr lvl="1"/>
            <a:r>
              <a:rPr lang="ja-JP" altLang="en-US" sz="1800" dirty="0" smtClean="0">
                <a:solidFill>
                  <a:schemeClr val="tx1"/>
                </a:solidFill>
                <a:latin typeface="+mj-ea"/>
                <a:ea typeface="+mj-ea"/>
              </a:rPr>
              <a:t>教授比率</a:t>
            </a:r>
            <a:endParaRPr lang="en-US" altLang="ja-JP" sz="1800" dirty="0" smtClean="0">
              <a:solidFill>
                <a:schemeClr val="tx1"/>
              </a:solidFill>
              <a:latin typeface="+mj-ea"/>
              <a:ea typeface="+mj-ea"/>
            </a:endParaRPr>
          </a:p>
          <a:p>
            <a:pPr lvl="1"/>
            <a:r>
              <a:rPr kumimoji="1" lang="ja-JP" altLang="en-US" sz="1800" dirty="0" smtClean="0">
                <a:solidFill>
                  <a:schemeClr val="tx1"/>
                </a:solidFill>
                <a:latin typeface="+mj-ea"/>
                <a:ea typeface="+mj-ea"/>
              </a:rPr>
              <a:t>専任教員</a:t>
            </a:r>
            <a:r>
              <a:rPr lang="ja-JP" altLang="en-US" sz="1800" dirty="0" smtClean="0">
                <a:solidFill>
                  <a:schemeClr val="tx1"/>
                </a:solidFill>
                <a:latin typeface="+mj-ea"/>
                <a:ea typeface="+mj-ea"/>
              </a:rPr>
              <a:t>と兼任教員の割合</a:t>
            </a:r>
            <a:endParaRPr lang="en-US" altLang="ja-JP" sz="1800" dirty="0" smtClean="0">
              <a:solidFill>
                <a:schemeClr val="tx1"/>
              </a:solidFill>
              <a:latin typeface="+mj-ea"/>
              <a:ea typeface="+mj-ea"/>
            </a:endParaRPr>
          </a:p>
          <a:p>
            <a:pPr lvl="1"/>
            <a:r>
              <a:rPr kumimoji="1" lang="ja-JP" altLang="en-US" sz="1800" dirty="0" smtClean="0">
                <a:solidFill>
                  <a:schemeClr val="tx1"/>
                </a:solidFill>
                <a:latin typeface="+mj-ea"/>
                <a:ea typeface="+mj-ea"/>
              </a:rPr>
              <a:t>外国人教員の割合</a:t>
            </a:r>
            <a:endParaRPr kumimoji="1" lang="en-US" altLang="ja-JP" sz="1800" dirty="0" smtClean="0">
              <a:solidFill>
                <a:schemeClr val="tx1"/>
              </a:solidFill>
              <a:latin typeface="+mj-ea"/>
              <a:ea typeface="+mj-ea"/>
            </a:endParaRPr>
          </a:p>
          <a:p>
            <a:pPr lvl="1"/>
            <a:r>
              <a:rPr lang="ja-JP" altLang="en-US" sz="1800" dirty="0" smtClean="0">
                <a:solidFill>
                  <a:schemeClr val="tx1"/>
                </a:solidFill>
                <a:latin typeface="+mj-ea"/>
                <a:ea typeface="+mj-ea"/>
              </a:rPr>
              <a:t>専任教員</a:t>
            </a:r>
            <a:r>
              <a:rPr lang="ja-JP" altLang="en-US" sz="1800" dirty="0">
                <a:solidFill>
                  <a:schemeClr val="tx1"/>
                </a:solidFill>
                <a:latin typeface="+mj-ea"/>
                <a:ea typeface="+mj-ea"/>
              </a:rPr>
              <a:t>あたり</a:t>
            </a:r>
            <a:r>
              <a:rPr lang="ja-JP" altLang="en-US" sz="1800" dirty="0" smtClean="0">
                <a:solidFill>
                  <a:schemeClr val="tx1"/>
                </a:solidFill>
                <a:latin typeface="+mj-ea"/>
                <a:ea typeface="+mj-ea"/>
              </a:rPr>
              <a:t>の平均給与（国公立のみ）</a:t>
            </a:r>
            <a:endParaRPr lang="en-US" altLang="ja-JP" sz="1800" dirty="0" smtClean="0">
              <a:solidFill>
                <a:schemeClr val="tx1"/>
              </a:solidFill>
              <a:latin typeface="+mj-ea"/>
              <a:ea typeface="+mj-ea"/>
            </a:endParaRPr>
          </a:p>
          <a:p>
            <a:pPr lvl="1"/>
            <a:r>
              <a:rPr kumimoji="1" lang="ja-JP" altLang="en-US" sz="1800" dirty="0" smtClean="0">
                <a:solidFill>
                  <a:schemeClr val="tx1"/>
                </a:solidFill>
                <a:latin typeface="+mj-ea"/>
                <a:ea typeface="+mj-ea"/>
              </a:rPr>
              <a:t>学生</a:t>
            </a:r>
            <a:r>
              <a:rPr kumimoji="1" lang="ja-JP" altLang="en-US" sz="1800" dirty="0">
                <a:solidFill>
                  <a:schemeClr val="tx1"/>
                </a:solidFill>
                <a:latin typeface="+mj-ea"/>
                <a:ea typeface="+mj-ea"/>
              </a:rPr>
              <a:t>一人あたり</a:t>
            </a:r>
            <a:r>
              <a:rPr kumimoji="1" lang="ja-JP" altLang="en-US" sz="1800" dirty="0" smtClean="0">
                <a:solidFill>
                  <a:schemeClr val="tx1"/>
                </a:solidFill>
                <a:latin typeface="+mj-ea"/>
                <a:ea typeface="+mj-ea"/>
              </a:rPr>
              <a:t>の学費（国</a:t>
            </a:r>
            <a:r>
              <a:rPr lang="ja-JP" altLang="en-US" sz="1800" dirty="0">
                <a:solidFill>
                  <a:schemeClr val="tx1"/>
                </a:solidFill>
                <a:latin typeface="+mj-ea"/>
              </a:rPr>
              <a:t>公</a:t>
            </a:r>
            <a:r>
              <a:rPr kumimoji="1" lang="ja-JP" altLang="en-US" sz="1800" dirty="0" smtClean="0">
                <a:solidFill>
                  <a:schemeClr val="tx1"/>
                </a:solidFill>
                <a:latin typeface="+mj-ea"/>
                <a:ea typeface="+mj-ea"/>
              </a:rPr>
              <a:t>立のみ）</a:t>
            </a:r>
            <a:endParaRPr kumimoji="1" lang="en-US" altLang="ja-JP" sz="1800" dirty="0" smtClean="0">
              <a:solidFill>
                <a:schemeClr val="tx1"/>
              </a:solidFill>
              <a:latin typeface="+mj-ea"/>
              <a:ea typeface="+mj-ea"/>
            </a:endParaRPr>
          </a:p>
          <a:p>
            <a:pPr lvl="1"/>
            <a:r>
              <a:rPr lang="ja-JP" altLang="en-US" sz="1800" dirty="0" smtClean="0">
                <a:solidFill>
                  <a:schemeClr val="tx1"/>
                </a:solidFill>
                <a:latin typeface="+mj-ea"/>
                <a:ea typeface="+mj-ea"/>
              </a:rPr>
              <a:t>学生一人当たりの国や地方自治体からの補助金</a:t>
            </a:r>
            <a:endParaRPr lang="en-US" altLang="ja-JP" sz="1800" dirty="0" smtClean="0">
              <a:solidFill>
                <a:schemeClr val="tx1"/>
              </a:solidFill>
              <a:latin typeface="+mj-ea"/>
              <a:ea typeface="+mj-ea"/>
            </a:endParaRPr>
          </a:p>
          <a:p>
            <a:r>
              <a:rPr kumimoji="1" lang="ja-JP" altLang="en-US" sz="1800" b="1" dirty="0" smtClean="0">
                <a:latin typeface="+mj-ea"/>
                <a:ea typeface="+mj-ea"/>
              </a:rPr>
              <a:t>学校の「ランキング」をあらわす変数</a:t>
            </a:r>
            <a:r>
              <a:rPr kumimoji="1" lang="ja-JP" altLang="en-US" sz="1800" dirty="0" smtClean="0">
                <a:latin typeface="+mj-ea"/>
                <a:ea typeface="+mj-ea"/>
              </a:rPr>
              <a:t>　＝　偏差値</a:t>
            </a:r>
            <a:endParaRPr kumimoji="1" lang="en-US" altLang="ja-JP" sz="1800" dirty="0" smtClean="0">
              <a:latin typeface="+mj-ea"/>
              <a:ea typeface="+mj-ea"/>
            </a:endParaRPr>
          </a:p>
          <a:p>
            <a:endParaRPr kumimoji="1" lang="en-US" altLang="ja-JP" sz="1800" dirty="0" smtClean="0">
              <a:solidFill>
                <a:schemeClr val="tx1"/>
              </a:solidFill>
              <a:latin typeface="+mj-ea"/>
              <a:ea typeface="+mj-ea"/>
            </a:endParaRPr>
          </a:p>
          <a:p>
            <a:pPr lvl="1"/>
            <a:endParaRPr kumimoji="1" lang="ja-JP" altLang="en-US" sz="1800" dirty="0">
              <a:solidFill>
                <a:schemeClr val="tx1"/>
              </a:solidFill>
              <a:latin typeface="+mj-ea"/>
              <a:ea typeface="+mj-ea"/>
            </a:endParaRPr>
          </a:p>
        </p:txBody>
      </p:sp>
    </p:spTree>
    <p:extLst>
      <p:ext uri="{BB962C8B-B14F-4D97-AF65-F5344CB8AC3E}">
        <p14:creationId xmlns:p14="http://schemas.microsoft.com/office/powerpoint/2010/main" val="587579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04664"/>
            <a:ext cx="8229600" cy="648072"/>
          </a:xfrm>
        </p:spPr>
        <p:txBody>
          <a:bodyPr/>
          <a:lstStyle/>
          <a:p>
            <a:pPr algn="l"/>
            <a:r>
              <a:rPr kumimoji="1" lang="ja-JP" altLang="en-US" b="1" dirty="0" smtClean="0"/>
              <a:t>記述統計量</a:t>
            </a:r>
            <a:endParaRPr kumimoji="1" lang="ja-JP" altLang="en-US" b="1" dirty="0"/>
          </a:p>
        </p:txBody>
      </p:sp>
      <p:sp>
        <p:nvSpPr>
          <p:cNvPr id="6" name="テキスト ボックス 5"/>
          <p:cNvSpPr txBox="1"/>
          <p:nvPr/>
        </p:nvSpPr>
        <p:spPr>
          <a:xfrm>
            <a:off x="395536" y="5949280"/>
            <a:ext cx="8640960" cy="338554"/>
          </a:xfrm>
          <a:prstGeom prst="rect">
            <a:avLst/>
          </a:prstGeom>
          <a:noFill/>
        </p:spPr>
        <p:txBody>
          <a:bodyPr wrap="square" rtlCol="0">
            <a:spAutoFit/>
          </a:bodyPr>
          <a:lstStyle/>
          <a:p>
            <a:r>
              <a:rPr lang="ja-JP" altLang="en-US" sz="1600" dirty="0" smtClean="0">
                <a:latin typeface="+mj-ea"/>
                <a:ea typeface="+mj-ea"/>
              </a:rPr>
              <a:t>（注）文系は、人文、社会科学、芸術、音楽系の学部を指す</a:t>
            </a:r>
            <a:endParaRPr kumimoji="1" lang="ja-JP" altLang="en-US" sz="1600" dirty="0">
              <a:latin typeface="+mj-ea"/>
              <a:ea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980848996"/>
              </p:ext>
            </p:extLst>
          </p:nvPr>
        </p:nvGraphicFramePr>
        <p:xfrm>
          <a:off x="395536" y="1556791"/>
          <a:ext cx="8280919" cy="4358233"/>
        </p:xfrm>
        <a:graphic>
          <a:graphicData uri="http://schemas.openxmlformats.org/drawingml/2006/table">
            <a:tbl>
              <a:tblPr firstRow="1" bandRow="1">
                <a:tableStyleId>{5C22544A-7EE6-4342-B048-85BDC9FD1C3A}</a:tableStyleId>
              </a:tblPr>
              <a:tblGrid>
                <a:gridCol w="2823139"/>
                <a:gridCol w="1364445"/>
                <a:gridCol w="1364445"/>
                <a:gridCol w="1364445"/>
                <a:gridCol w="1364445"/>
              </a:tblGrid>
              <a:tr h="396203">
                <a:tc>
                  <a:txBody>
                    <a:bodyPr/>
                    <a:lstStyle/>
                    <a:p>
                      <a:endParaRPr kumimoji="1" lang="ja-JP" altLang="en-US" dirty="0">
                        <a:latin typeface="+mj-ea"/>
                        <a:ea typeface="+mj-ea"/>
                      </a:endParaRPr>
                    </a:p>
                  </a:txBody>
                  <a:tcPr/>
                </a:tc>
                <a:tc gridSpan="2">
                  <a:txBody>
                    <a:bodyPr/>
                    <a:lstStyle/>
                    <a:p>
                      <a:pPr algn="ctr"/>
                      <a:r>
                        <a:rPr kumimoji="1" lang="ja-JP" altLang="en-US" dirty="0" smtClean="0">
                          <a:latin typeface="+mj-ea"/>
                          <a:ea typeface="+mj-ea"/>
                        </a:rPr>
                        <a:t>一卵性＋二卵性</a:t>
                      </a:r>
                      <a:endParaRPr kumimoji="1" lang="ja-JP" altLang="en-US" dirty="0">
                        <a:latin typeface="+mj-ea"/>
                        <a:ea typeface="+mj-ea"/>
                      </a:endParaRPr>
                    </a:p>
                  </a:txBody>
                  <a:tcPr/>
                </a:tc>
                <a:tc hMerge="1">
                  <a:txBody>
                    <a:bodyPr/>
                    <a:lstStyle/>
                    <a:p>
                      <a:endParaRPr kumimoji="1" lang="ja-JP" altLang="en-US" dirty="0">
                        <a:latin typeface="+mn-lt"/>
                      </a:endParaRPr>
                    </a:p>
                  </a:txBody>
                  <a:tcPr/>
                </a:tc>
                <a:tc gridSpan="2">
                  <a:txBody>
                    <a:bodyPr/>
                    <a:lstStyle/>
                    <a:p>
                      <a:pPr algn="ctr"/>
                      <a:r>
                        <a:rPr kumimoji="1" lang="ja-JP" altLang="en-US" dirty="0" smtClean="0">
                          <a:latin typeface="+mj-ea"/>
                          <a:ea typeface="+mj-ea"/>
                        </a:rPr>
                        <a:t>一卵性のみ</a:t>
                      </a:r>
                      <a:endParaRPr kumimoji="1" lang="ja-JP" altLang="en-US" dirty="0">
                        <a:latin typeface="+mj-ea"/>
                        <a:ea typeface="+mj-ea"/>
                      </a:endParaRPr>
                    </a:p>
                  </a:txBody>
                  <a:tcPr/>
                </a:tc>
                <a:tc hMerge="1">
                  <a:txBody>
                    <a:bodyPr/>
                    <a:lstStyle/>
                    <a:p>
                      <a:endParaRPr kumimoji="1" lang="ja-JP" altLang="en-US" dirty="0">
                        <a:latin typeface="+mn-lt"/>
                      </a:endParaRPr>
                    </a:p>
                  </a:txBody>
                  <a:tcPr/>
                </a:tc>
              </a:tr>
              <a:tr h="396203">
                <a:tc>
                  <a:txBody>
                    <a:bodyPr/>
                    <a:lstStyle/>
                    <a:p>
                      <a:endParaRPr kumimoji="1" lang="ja-JP" altLang="en-US" dirty="0">
                        <a:latin typeface="+mj-ea"/>
                        <a:ea typeface="+mj-ea"/>
                      </a:endParaRPr>
                    </a:p>
                  </a:txBody>
                  <a:tcPr/>
                </a:tc>
                <a:tc>
                  <a:txBody>
                    <a:bodyPr/>
                    <a:lstStyle/>
                    <a:p>
                      <a:pPr algn="ctr"/>
                      <a:r>
                        <a:rPr kumimoji="1" lang="en-US" altLang="ja-JP" dirty="0" smtClean="0">
                          <a:latin typeface="+mj-ea"/>
                          <a:ea typeface="+mj-ea"/>
                        </a:rPr>
                        <a:t>Mean</a:t>
                      </a:r>
                      <a:endParaRPr kumimoji="1" lang="ja-JP" altLang="en-US" dirty="0">
                        <a:latin typeface="+mj-ea"/>
                        <a:ea typeface="+mj-ea"/>
                      </a:endParaRPr>
                    </a:p>
                  </a:txBody>
                  <a:tcPr/>
                </a:tc>
                <a:tc>
                  <a:txBody>
                    <a:bodyPr/>
                    <a:lstStyle/>
                    <a:p>
                      <a:pPr algn="ctr"/>
                      <a:r>
                        <a:rPr kumimoji="1" lang="en-US" altLang="ja-JP" dirty="0" smtClean="0">
                          <a:latin typeface="+mj-ea"/>
                          <a:ea typeface="+mj-ea"/>
                        </a:rPr>
                        <a:t>STDV</a:t>
                      </a:r>
                      <a:endParaRPr kumimoji="1" lang="ja-JP" altLang="en-US" dirty="0">
                        <a:latin typeface="+mj-ea"/>
                        <a:ea typeface="+mj-ea"/>
                      </a:endParaRPr>
                    </a:p>
                  </a:txBody>
                  <a:tcPr/>
                </a:tc>
                <a:tc>
                  <a:txBody>
                    <a:bodyPr/>
                    <a:lstStyle/>
                    <a:p>
                      <a:pPr algn="ctr"/>
                      <a:r>
                        <a:rPr kumimoji="1" lang="en-US" altLang="ja-JP" dirty="0" smtClean="0">
                          <a:latin typeface="+mj-ea"/>
                          <a:ea typeface="+mj-ea"/>
                        </a:rPr>
                        <a:t>Mean</a:t>
                      </a:r>
                      <a:endParaRPr kumimoji="1" lang="ja-JP" altLang="en-US" dirty="0">
                        <a:latin typeface="+mj-ea"/>
                        <a:ea typeface="+mj-ea"/>
                      </a:endParaRPr>
                    </a:p>
                  </a:txBody>
                  <a:tcPr/>
                </a:tc>
                <a:tc>
                  <a:txBody>
                    <a:bodyPr/>
                    <a:lstStyle/>
                    <a:p>
                      <a:pPr algn="ctr"/>
                      <a:r>
                        <a:rPr kumimoji="1" lang="en-US" altLang="ja-JP" dirty="0" smtClean="0">
                          <a:latin typeface="+mj-ea"/>
                          <a:ea typeface="+mj-ea"/>
                        </a:rPr>
                        <a:t>STDV</a:t>
                      </a:r>
                      <a:endParaRPr kumimoji="1" lang="ja-JP" altLang="en-US" dirty="0">
                        <a:latin typeface="+mj-ea"/>
                        <a:ea typeface="+mj-ea"/>
                      </a:endParaRPr>
                    </a:p>
                  </a:txBody>
                  <a:tcPr/>
                </a:tc>
              </a:tr>
              <a:tr h="3962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smtClean="0">
                          <a:effectLst/>
                          <a:latin typeface="+mj-ea"/>
                          <a:ea typeface="+mj-ea"/>
                          <a:cs typeface="Times New Roman"/>
                        </a:rPr>
                        <a:t>対数変換後の賃金</a:t>
                      </a:r>
                      <a:endParaRPr lang="ja-JP" altLang="ja-JP" sz="1800" kern="100" dirty="0" smtClean="0">
                        <a:effectLst/>
                        <a:latin typeface="+mj-ea"/>
                        <a:ea typeface="+mj-ea"/>
                        <a:cs typeface="Times New Roman"/>
                      </a:endParaRPr>
                    </a:p>
                  </a:txBody>
                  <a:tcPr/>
                </a:tc>
                <a:tc>
                  <a:txBody>
                    <a:bodyPr/>
                    <a:lstStyle/>
                    <a:p>
                      <a:pPr algn="ctr"/>
                      <a:r>
                        <a:rPr kumimoji="1" lang="en-US" altLang="ja-JP" dirty="0" smtClean="0">
                          <a:latin typeface="+mj-ea"/>
                          <a:ea typeface="+mj-ea"/>
                        </a:rPr>
                        <a:t>6.10</a:t>
                      </a:r>
                      <a:r>
                        <a:rPr kumimoji="1" lang="ja-JP" altLang="en-US" baseline="0" dirty="0" smtClean="0">
                          <a:latin typeface="+mj-ea"/>
                          <a:ea typeface="+mj-ea"/>
                        </a:rPr>
                        <a:t> </a:t>
                      </a:r>
                      <a:r>
                        <a:rPr kumimoji="1" lang="ja-JP" altLang="en-US" dirty="0" smtClean="0">
                          <a:latin typeface="+mj-ea"/>
                          <a:ea typeface="+mj-ea"/>
                        </a:rPr>
                        <a:t>（</a:t>
                      </a:r>
                      <a:r>
                        <a:rPr kumimoji="1" lang="en-US" altLang="ja-JP" dirty="0" smtClean="0">
                          <a:latin typeface="+mj-ea"/>
                          <a:ea typeface="+mj-ea"/>
                        </a:rPr>
                        <a:t>446)</a:t>
                      </a:r>
                    </a:p>
                  </a:txBody>
                  <a:tcPr/>
                </a:tc>
                <a:tc>
                  <a:txBody>
                    <a:bodyPr/>
                    <a:lstStyle/>
                    <a:p>
                      <a:pPr algn="ctr"/>
                      <a:r>
                        <a:rPr kumimoji="1" lang="en-US" altLang="ja-JP" dirty="0" smtClean="0">
                          <a:latin typeface="+mj-ea"/>
                          <a:ea typeface="+mj-ea"/>
                        </a:rPr>
                        <a:t>0.71</a:t>
                      </a:r>
                    </a:p>
                  </a:txBody>
                  <a:tcPr/>
                </a:tc>
                <a:tc>
                  <a:txBody>
                    <a:bodyPr/>
                    <a:lstStyle/>
                    <a:p>
                      <a:pPr algn="ctr"/>
                      <a:r>
                        <a:rPr kumimoji="1" lang="en-US" altLang="ja-JP" dirty="0" smtClean="0">
                          <a:latin typeface="+mj-ea"/>
                          <a:ea typeface="+mj-ea"/>
                        </a:rPr>
                        <a:t>6.11 (450)</a:t>
                      </a:r>
                    </a:p>
                  </a:txBody>
                  <a:tcPr/>
                </a:tc>
                <a:tc>
                  <a:txBody>
                    <a:bodyPr/>
                    <a:lstStyle/>
                    <a:p>
                      <a:pPr algn="ctr"/>
                      <a:r>
                        <a:rPr kumimoji="1" lang="en-US" altLang="ja-JP" dirty="0" smtClean="0">
                          <a:latin typeface="+mj-ea"/>
                          <a:ea typeface="+mj-ea"/>
                        </a:rPr>
                        <a:t>0.73</a:t>
                      </a:r>
                    </a:p>
                  </a:txBody>
                  <a:tcPr/>
                </a:tc>
              </a:tr>
              <a:tr h="3962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smtClean="0">
                          <a:effectLst/>
                          <a:latin typeface="+mj-ea"/>
                          <a:ea typeface="+mj-ea"/>
                          <a:cs typeface="Times New Roman"/>
                        </a:rPr>
                        <a:t>年齢</a:t>
                      </a:r>
                      <a:endParaRPr lang="ja-JP" altLang="ja-JP" sz="1800" kern="100" dirty="0" smtClean="0">
                        <a:effectLst/>
                        <a:latin typeface="+mj-ea"/>
                        <a:ea typeface="+mj-ea"/>
                        <a:cs typeface="Times New Roman"/>
                      </a:endParaRPr>
                    </a:p>
                  </a:txBody>
                  <a:tcPr/>
                </a:tc>
                <a:tc>
                  <a:txBody>
                    <a:bodyPr/>
                    <a:lstStyle/>
                    <a:p>
                      <a:pPr algn="ctr"/>
                      <a:r>
                        <a:rPr kumimoji="1" lang="en-US" altLang="ja-JP" dirty="0" smtClean="0">
                          <a:latin typeface="+mj-ea"/>
                          <a:ea typeface="+mj-ea"/>
                        </a:rPr>
                        <a:t>39.39</a:t>
                      </a:r>
                      <a:endParaRPr kumimoji="1" lang="ja-JP" altLang="en-US" dirty="0">
                        <a:latin typeface="+mj-ea"/>
                        <a:ea typeface="+mj-ea"/>
                      </a:endParaRPr>
                    </a:p>
                  </a:txBody>
                  <a:tcPr/>
                </a:tc>
                <a:tc>
                  <a:txBody>
                    <a:bodyPr/>
                    <a:lstStyle/>
                    <a:p>
                      <a:pPr algn="ctr"/>
                      <a:r>
                        <a:rPr kumimoji="1" lang="en-US" altLang="ja-JP" dirty="0" smtClean="0">
                          <a:latin typeface="+mj-ea"/>
                          <a:ea typeface="+mj-ea"/>
                        </a:rPr>
                        <a:t>9.44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39.69</a:t>
                      </a:r>
                    </a:p>
                  </a:txBody>
                  <a:tcPr/>
                </a:tc>
                <a:tc>
                  <a:txBody>
                    <a:bodyPr/>
                    <a:lstStyle/>
                    <a:p>
                      <a:pPr algn="ctr"/>
                      <a:r>
                        <a:rPr kumimoji="1" lang="en-US" altLang="ja-JP" dirty="0" smtClean="0">
                          <a:latin typeface="+mj-ea"/>
                          <a:ea typeface="+mj-ea"/>
                        </a:rPr>
                        <a:t>9.29</a:t>
                      </a:r>
                    </a:p>
                  </a:txBody>
                  <a:tcPr/>
                </a:tc>
              </a:tr>
              <a:tr h="396203">
                <a:tc>
                  <a:txBody>
                    <a:bodyPr/>
                    <a:lstStyle/>
                    <a:p>
                      <a:r>
                        <a:rPr kumimoji="1" lang="ja-JP" altLang="en-US" sz="1800" dirty="0" smtClean="0">
                          <a:latin typeface="+mj-ea"/>
                          <a:ea typeface="+mj-ea"/>
                        </a:rPr>
                        <a:t>年齢の二乗</a:t>
                      </a:r>
                      <a:endParaRPr kumimoji="1" lang="ja-JP" altLang="en-US" sz="1800"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1,640</a:t>
                      </a:r>
                    </a:p>
                  </a:txBody>
                  <a:tcPr/>
                </a:tc>
                <a:tc>
                  <a:txBody>
                    <a:bodyPr/>
                    <a:lstStyle/>
                    <a:p>
                      <a:pPr algn="ctr"/>
                      <a:r>
                        <a:rPr kumimoji="1" lang="en-US" altLang="ja-JP" dirty="0" smtClean="0">
                          <a:latin typeface="+mj-ea"/>
                          <a:ea typeface="+mj-ea"/>
                        </a:rPr>
                        <a:t>774</a:t>
                      </a:r>
                    </a:p>
                  </a:txBody>
                  <a:tcPr/>
                </a:tc>
                <a:tc>
                  <a:txBody>
                    <a:bodyPr/>
                    <a:lstStyle/>
                    <a:p>
                      <a:pPr algn="ctr"/>
                      <a:r>
                        <a:rPr kumimoji="1" lang="en-US" altLang="ja-JP" dirty="0" smtClean="0">
                          <a:latin typeface="+mj-ea"/>
                          <a:ea typeface="+mj-ea"/>
                        </a:rPr>
                        <a:t>1,662</a:t>
                      </a:r>
                      <a:endParaRPr kumimoji="1" lang="ja-JP" altLang="en-US" dirty="0">
                        <a:latin typeface="+mj-ea"/>
                        <a:ea typeface="+mj-ea"/>
                      </a:endParaRPr>
                    </a:p>
                  </a:txBody>
                  <a:tcPr/>
                </a:tc>
                <a:tc>
                  <a:txBody>
                    <a:bodyPr/>
                    <a:lstStyle/>
                    <a:p>
                      <a:pPr algn="ctr"/>
                      <a:r>
                        <a:rPr kumimoji="1" lang="en-US" altLang="ja-JP" dirty="0" smtClean="0">
                          <a:latin typeface="+mj-ea"/>
                          <a:ea typeface="+mj-ea"/>
                        </a:rPr>
                        <a:t>764</a:t>
                      </a:r>
                    </a:p>
                  </a:txBody>
                  <a:tcPr/>
                </a:tc>
              </a:tr>
              <a:tr h="396203">
                <a:tc>
                  <a:txBody>
                    <a:bodyPr/>
                    <a:lstStyle/>
                    <a:p>
                      <a:r>
                        <a:rPr kumimoji="1" lang="ja-JP" altLang="en-US" sz="1800" baseline="0" dirty="0" smtClean="0">
                          <a:latin typeface="+mj-ea"/>
                          <a:ea typeface="+mj-ea"/>
                        </a:rPr>
                        <a:t>性別（男</a:t>
                      </a:r>
                      <a:r>
                        <a:rPr kumimoji="1" lang="en-US" altLang="ja-JP" sz="1800" baseline="0" dirty="0" smtClean="0">
                          <a:latin typeface="+mj-ea"/>
                          <a:ea typeface="+mj-ea"/>
                        </a:rPr>
                        <a:t>=1</a:t>
                      </a:r>
                      <a:r>
                        <a:rPr kumimoji="1" lang="ja-JP" altLang="en-US" sz="1800" baseline="0" dirty="0" smtClean="0">
                          <a:latin typeface="+mj-ea"/>
                          <a:ea typeface="+mj-ea"/>
                        </a:rPr>
                        <a:t>）</a:t>
                      </a:r>
                      <a:endParaRPr kumimoji="1" lang="ja-JP" altLang="en-US" sz="1800"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0.54</a:t>
                      </a:r>
                    </a:p>
                  </a:txBody>
                  <a:tcPr/>
                </a:tc>
                <a:tc>
                  <a:txBody>
                    <a:bodyPr/>
                    <a:lstStyle/>
                    <a:p>
                      <a:pPr algn="ctr"/>
                      <a:r>
                        <a:rPr kumimoji="1" lang="en-US" altLang="ja-JP" dirty="0" smtClean="0">
                          <a:latin typeface="+mj-ea"/>
                          <a:ea typeface="+mj-ea"/>
                        </a:rPr>
                        <a:t>0.50</a:t>
                      </a:r>
                    </a:p>
                  </a:txBody>
                  <a:tcPr/>
                </a:tc>
                <a:tc>
                  <a:txBody>
                    <a:bodyPr/>
                    <a:lstStyle/>
                    <a:p>
                      <a:pPr algn="ctr"/>
                      <a:r>
                        <a:rPr kumimoji="1" lang="en-US" altLang="ja-JP" dirty="0" smtClean="0">
                          <a:latin typeface="+mj-ea"/>
                          <a:ea typeface="+mj-ea"/>
                        </a:rPr>
                        <a:t>0.56</a:t>
                      </a:r>
                      <a:endParaRPr kumimoji="1" lang="ja-JP" altLang="en-US" dirty="0">
                        <a:latin typeface="+mj-ea"/>
                        <a:ea typeface="+mj-ea"/>
                      </a:endParaRPr>
                    </a:p>
                  </a:txBody>
                  <a:tcPr/>
                </a:tc>
                <a:tc>
                  <a:txBody>
                    <a:bodyPr/>
                    <a:lstStyle/>
                    <a:p>
                      <a:pPr algn="ctr"/>
                      <a:r>
                        <a:rPr kumimoji="1" lang="en-US" altLang="ja-JP" dirty="0" smtClean="0">
                          <a:latin typeface="+mj-ea"/>
                          <a:ea typeface="+mj-ea"/>
                        </a:rPr>
                        <a:t>0.50</a:t>
                      </a:r>
                    </a:p>
                  </a:txBody>
                  <a:tcPr/>
                </a:tc>
              </a:tr>
              <a:tr h="396203">
                <a:tc>
                  <a:txBody>
                    <a:bodyPr/>
                    <a:lstStyle/>
                    <a:p>
                      <a:r>
                        <a:rPr kumimoji="1" lang="ja-JP" altLang="en-US" sz="1800" baseline="0" dirty="0" smtClean="0">
                          <a:latin typeface="+mj-ea"/>
                          <a:ea typeface="+mj-ea"/>
                        </a:rPr>
                        <a:t>結婚（既婚</a:t>
                      </a:r>
                      <a:r>
                        <a:rPr kumimoji="1" lang="en-US" altLang="ja-JP" sz="1800" baseline="0" dirty="0" smtClean="0">
                          <a:latin typeface="+mj-ea"/>
                          <a:ea typeface="+mj-ea"/>
                        </a:rPr>
                        <a:t>=1</a:t>
                      </a:r>
                      <a:r>
                        <a:rPr kumimoji="1" lang="ja-JP" altLang="en-US" sz="1800" baseline="0" dirty="0" smtClean="0">
                          <a:latin typeface="+mj-ea"/>
                          <a:ea typeface="+mj-ea"/>
                        </a:rPr>
                        <a:t>）</a:t>
                      </a:r>
                      <a:endParaRPr kumimoji="1" lang="ja-JP" altLang="en-US" sz="1800"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0.66</a:t>
                      </a:r>
                    </a:p>
                  </a:txBody>
                  <a:tcPr/>
                </a:tc>
                <a:tc>
                  <a:txBody>
                    <a:bodyPr/>
                    <a:lstStyle/>
                    <a:p>
                      <a:pPr algn="ctr"/>
                      <a:r>
                        <a:rPr kumimoji="1" lang="en-US" altLang="ja-JP" dirty="0" smtClean="0">
                          <a:latin typeface="+mj-ea"/>
                          <a:ea typeface="+mj-ea"/>
                        </a:rPr>
                        <a:t>0.47</a:t>
                      </a:r>
                    </a:p>
                  </a:txBody>
                  <a:tcPr/>
                </a:tc>
                <a:tc>
                  <a:txBody>
                    <a:bodyPr/>
                    <a:lstStyle/>
                    <a:p>
                      <a:pPr algn="ctr"/>
                      <a:r>
                        <a:rPr kumimoji="1" lang="en-US" altLang="ja-JP" dirty="0" smtClean="0">
                          <a:latin typeface="+mj-ea"/>
                          <a:ea typeface="+mj-ea"/>
                        </a:rPr>
                        <a:t>0.68</a:t>
                      </a:r>
                      <a:endParaRPr kumimoji="1" lang="ja-JP" altLang="en-US" dirty="0">
                        <a:latin typeface="+mj-ea"/>
                        <a:ea typeface="+mj-ea"/>
                      </a:endParaRPr>
                    </a:p>
                  </a:txBody>
                  <a:tcPr/>
                </a:tc>
                <a:tc>
                  <a:txBody>
                    <a:bodyPr/>
                    <a:lstStyle/>
                    <a:p>
                      <a:pPr algn="ctr"/>
                      <a:r>
                        <a:rPr kumimoji="1" lang="en-US" altLang="ja-JP" dirty="0" smtClean="0">
                          <a:latin typeface="+mj-ea"/>
                          <a:ea typeface="+mj-ea"/>
                        </a:rPr>
                        <a:t>0.47</a:t>
                      </a:r>
                    </a:p>
                  </a:txBody>
                  <a:tcPr/>
                </a:tc>
              </a:tr>
              <a:tr h="3962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smtClean="0">
                          <a:effectLst/>
                          <a:latin typeface="+mj-ea"/>
                          <a:ea typeface="+mj-ea"/>
                          <a:cs typeface="Times New Roman"/>
                        </a:rPr>
                        <a:t>勤続年数</a:t>
                      </a:r>
                      <a:endParaRPr lang="ja-JP" altLang="ja-JP" sz="1800" kern="100" dirty="0" smtClean="0">
                        <a:effectLst/>
                        <a:latin typeface="+mj-ea"/>
                        <a:ea typeface="+mj-ea"/>
                        <a:cs typeface="Times New Roman"/>
                      </a:endParaRPr>
                    </a:p>
                  </a:txBody>
                  <a:tcPr/>
                </a:tc>
                <a:tc>
                  <a:txBody>
                    <a:bodyPr/>
                    <a:lstStyle/>
                    <a:p>
                      <a:pPr algn="ctr"/>
                      <a:r>
                        <a:rPr kumimoji="1" lang="en-US" altLang="ja-JP" dirty="0" smtClean="0">
                          <a:latin typeface="+mj-ea"/>
                          <a:ea typeface="+mj-ea"/>
                        </a:rPr>
                        <a:t>10.25</a:t>
                      </a:r>
                      <a:endParaRPr kumimoji="1" lang="ja-JP" altLang="en-US"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8.43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10.55</a:t>
                      </a:r>
                    </a:p>
                  </a:txBody>
                  <a:tcPr/>
                </a:tc>
                <a:tc>
                  <a:txBody>
                    <a:bodyPr/>
                    <a:lstStyle/>
                    <a:p>
                      <a:pPr algn="ctr"/>
                      <a:r>
                        <a:rPr kumimoji="1" lang="en-US" altLang="ja-JP" dirty="0" smtClean="0">
                          <a:latin typeface="+mj-ea"/>
                          <a:ea typeface="+mj-ea"/>
                        </a:rPr>
                        <a:t>8.40</a:t>
                      </a:r>
                    </a:p>
                  </a:txBody>
                  <a:tcPr/>
                </a:tc>
              </a:tr>
              <a:tr h="3962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kern="100" dirty="0" smtClean="0">
                          <a:effectLst/>
                          <a:latin typeface="+mj-ea"/>
                          <a:ea typeface="+mj-ea"/>
                          <a:cs typeface="Times New Roman"/>
                        </a:rPr>
                        <a:t>労働時間</a:t>
                      </a:r>
                      <a:endParaRPr lang="ja-JP" altLang="ja-JP" sz="1800" kern="100" dirty="0" smtClean="0">
                        <a:effectLst/>
                        <a:latin typeface="+mj-ea"/>
                        <a:ea typeface="+mj-ea"/>
                        <a:cs typeface="Times New Roman"/>
                      </a:endParaRPr>
                    </a:p>
                  </a:txBody>
                  <a:tcPr/>
                </a:tc>
                <a:tc>
                  <a:txBody>
                    <a:bodyPr/>
                    <a:lstStyle/>
                    <a:p>
                      <a:pPr algn="ctr"/>
                      <a:r>
                        <a:rPr kumimoji="1" lang="en-US" altLang="ja-JP" dirty="0" smtClean="0">
                          <a:latin typeface="+mj-ea"/>
                          <a:ea typeface="+mj-ea"/>
                        </a:rPr>
                        <a:t>8.15</a:t>
                      </a:r>
                      <a:endParaRPr kumimoji="1" lang="ja-JP" altLang="en-US"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3.90</a:t>
                      </a:r>
                    </a:p>
                  </a:txBody>
                  <a:tcPr/>
                </a:tc>
                <a:tc>
                  <a:txBody>
                    <a:bodyPr/>
                    <a:lstStyle/>
                    <a:p>
                      <a:pPr algn="ctr"/>
                      <a:r>
                        <a:rPr kumimoji="1" lang="en-US" altLang="ja-JP" dirty="0" smtClean="0">
                          <a:latin typeface="+mj-ea"/>
                          <a:ea typeface="+mj-ea"/>
                        </a:rPr>
                        <a:t>8.32</a:t>
                      </a:r>
                      <a:endParaRPr kumimoji="1" lang="ja-JP" altLang="en-US" dirty="0">
                        <a:latin typeface="+mj-ea"/>
                        <a:ea typeface="+mj-ea"/>
                      </a:endParaRPr>
                    </a:p>
                  </a:txBody>
                  <a:tcPr/>
                </a:tc>
                <a:tc>
                  <a:txBody>
                    <a:bodyPr/>
                    <a:lstStyle/>
                    <a:p>
                      <a:pPr algn="ctr"/>
                      <a:r>
                        <a:rPr kumimoji="1" lang="en-US" altLang="ja-JP" dirty="0" smtClean="0">
                          <a:latin typeface="+mj-ea"/>
                          <a:ea typeface="+mj-ea"/>
                        </a:rPr>
                        <a:t>3.84</a:t>
                      </a:r>
                    </a:p>
                  </a:txBody>
                  <a:tcPr/>
                </a:tc>
              </a:tr>
              <a:tr h="396203">
                <a:tc>
                  <a:txBody>
                    <a:bodyPr/>
                    <a:lstStyle/>
                    <a:p>
                      <a:r>
                        <a:rPr kumimoji="1" lang="ja-JP" altLang="en-US" sz="1800" dirty="0" smtClean="0">
                          <a:latin typeface="+mj-ea"/>
                          <a:ea typeface="+mj-ea"/>
                        </a:rPr>
                        <a:t>在籍大学の偏差値</a:t>
                      </a:r>
                      <a:endParaRPr kumimoji="1" lang="ja-JP" altLang="en-US" sz="1800" dirty="0">
                        <a:latin typeface="+mj-ea"/>
                        <a:ea typeface="+mj-ea"/>
                      </a:endParaRPr>
                    </a:p>
                  </a:txBody>
                  <a:tcPr/>
                </a:tc>
                <a:tc>
                  <a:txBody>
                    <a:bodyPr/>
                    <a:lstStyle/>
                    <a:p>
                      <a:pPr algn="ctr"/>
                      <a:r>
                        <a:rPr kumimoji="1" lang="en-US" altLang="ja-JP" dirty="0" smtClean="0">
                          <a:latin typeface="+mj-ea"/>
                          <a:ea typeface="+mj-ea"/>
                        </a:rPr>
                        <a:t>51.20</a:t>
                      </a:r>
                      <a:endParaRPr kumimoji="1" lang="ja-JP" altLang="en-US"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9.66</a:t>
                      </a:r>
                    </a:p>
                  </a:txBody>
                  <a:tcPr/>
                </a:tc>
                <a:tc>
                  <a:txBody>
                    <a:bodyPr/>
                    <a:lstStyle/>
                    <a:p>
                      <a:pPr algn="ctr"/>
                      <a:r>
                        <a:rPr kumimoji="1" lang="en-US" altLang="ja-JP" dirty="0" smtClean="0">
                          <a:latin typeface="+mj-ea"/>
                          <a:ea typeface="+mj-ea"/>
                        </a:rPr>
                        <a:t>51.48</a:t>
                      </a:r>
                      <a:endParaRPr kumimoji="1" lang="ja-JP" altLang="en-US" dirty="0">
                        <a:latin typeface="+mj-ea"/>
                        <a:ea typeface="+mj-ea"/>
                      </a:endParaRPr>
                    </a:p>
                  </a:txBody>
                  <a:tcPr/>
                </a:tc>
                <a:tc>
                  <a:txBody>
                    <a:bodyPr/>
                    <a:lstStyle/>
                    <a:p>
                      <a:pPr algn="ctr"/>
                      <a:r>
                        <a:rPr kumimoji="1" lang="en-US" altLang="ja-JP" dirty="0" smtClean="0">
                          <a:latin typeface="+mj-ea"/>
                          <a:ea typeface="+mj-ea"/>
                        </a:rPr>
                        <a:t>9.67</a:t>
                      </a:r>
                    </a:p>
                  </a:txBody>
                  <a:tcPr/>
                </a:tc>
              </a:tr>
              <a:tr h="396203">
                <a:tc>
                  <a:txBody>
                    <a:bodyPr/>
                    <a:lstStyle/>
                    <a:p>
                      <a:r>
                        <a:rPr kumimoji="1" lang="ja-JP" altLang="en-US" sz="1800" dirty="0" smtClean="0">
                          <a:latin typeface="+mj-ea"/>
                          <a:ea typeface="+mj-ea"/>
                        </a:rPr>
                        <a:t>専門（文系</a:t>
                      </a:r>
                      <a:r>
                        <a:rPr kumimoji="1" lang="en-US" altLang="ja-JP" sz="1800" dirty="0" smtClean="0">
                          <a:latin typeface="+mj-ea"/>
                          <a:ea typeface="+mj-ea"/>
                        </a:rPr>
                        <a:t>=1</a:t>
                      </a:r>
                      <a:r>
                        <a:rPr kumimoji="1" lang="ja-JP" altLang="en-US" sz="1800" dirty="0" smtClean="0">
                          <a:latin typeface="+mj-ea"/>
                          <a:ea typeface="+mj-ea"/>
                        </a:rPr>
                        <a:t>）</a:t>
                      </a:r>
                      <a:endParaRPr kumimoji="1" lang="ja-JP" altLang="en-US" sz="1800" dirty="0">
                        <a:latin typeface="+mj-ea"/>
                        <a:ea typeface="+mj-ea"/>
                      </a:endParaRPr>
                    </a:p>
                  </a:txBody>
                  <a:tcPr/>
                </a:tc>
                <a:tc>
                  <a:txBody>
                    <a:bodyPr/>
                    <a:lstStyle/>
                    <a:p>
                      <a:pPr algn="ctr"/>
                      <a:r>
                        <a:rPr kumimoji="1" lang="en-US" altLang="ja-JP" dirty="0" smtClean="0">
                          <a:latin typeface="+mj-ea"/>
                          <a:ea typeface="+mj-ea"/>
                        </a:rPr>
                        <a:t>0.75</a:t>
                      </a:r>
                      <a:endParaRPr kumimoji="1" lang="ja-JP" altLang="en-US"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0.43</a:t>
                      </a:r>
                      <a:endParaRPr kumimoji="1" lang="ja-JP" altLang="en-US" dirty="0" smtClean="0">
                        <a:latin typeface="+mj-ea"/>
                        <a:ea typeface="+mj-ea"/>
                      </a:endParaRPr>
                    </a:p>
                  </a:txBody>
                  <a:tcPr/>
                </a:tc>
                <a:tc>
                  <a:txBody>
                    <a:bodyPr/>
                    <a:lstStyle/>
                    <a:p>
                      <a:pPr algn="ctr"/>
                      <a:r>
                        <a:rPr kumimoji="1" lang="en-US" altLang="ja-JP" dirty="0" smtClean="0">
                          <a:latin typeface="+mj-ea"/>
                          <a:ea typeface="+mj-ea"/>
                        </a:rPr>
                        <a:t>0.75</a:t>
                      </a:r>
                      <a:endParaRPr kumimoji="1" lang="ja-JP" altLang="en-US"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0.43</a:t>
                      </a:r>
                    </a:p>
                  </a:txBody>
                  <a:tcPr/>
                </a:tc>
              </a:tr>
            </a:tbl>
          </a:graphicData>
        </a:graphic>
      </p:graphicFrame>
    </p:spTree>
    <p:extLst>
      <p:ext uri="{BB962C8B-B14F-4D97-AF65-F5344CB8AC3E}">
        <p14:creationId xmlns:p14="http://schemas.microsoft.com/office/powerpoint/2010/main" val="1488804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618015677"/>
              </p:ext>
            </p:extLst>
          </p:nvPr>
        </p:nvGraphicFramePr>
        <p:xfrm>
          <a:off x="86444" y="188640"/>
          <a:ext cx="8928993" cy="6134962"/>
        </p:xfrm>
        <a:graphic>
          <a:graphicData uri="http://schemas.openxmlformats.org/drawingml/2006/table">
            <a:tbl>
              <a:tblPr firstRow="1" bandRow="1">
                <a:tableStyleId>{5C22544A-7EE6-4342-B048-85BDC9FD1C3A}</a:tableStyleId>
              </a:tblPr>
              <a:tblGrid>
                <a:gridCol w="4121293"/>
                <a:gridCol w="1201925"/>
                <a:gridCol w="1201925"/>
                <a:gridCol w="1201925"/>
                <a:gridCol w="1201925"/>
              </a:tblGrid>
              <a:tr h="422332">
                <a:tc>
                  <a:txBody>
                    <a:bodyPr/>
                    <a:lstStyle/>
                    <a:p>
                      <a:endParaRPr kumimoji="1" lang="ja-JP" altLang="en-US" dirty="0">
                        <a:latin typeface="+mj-ea"/>
                        <a:ea typeface="+mj-ea"/>
                      </a:endParaRPr>
                    </a:p>
                  </a:txBody>
                  <a:tcPr/>
                </a:tc>
                <a:tc gridSpan="2">
                  <a:txBody>
                    <a:bodyPr/>
                    <a:lstStyle/>
                    <a:p>
                      <a:pPr algn="ctr"/>
                      <a:r>
                        <a:rPr kumimoji="1" lang="ja-JP" altLang="en-US" dirty="0" smtClean="0">
                          <a:latin typeface="+mj-ea"/>
                          <a:ea typeface="+mj-ea"/>
                        </a:rPr>
                        <a:t>一卵性＋二卵性</a:t>
                      </a:r>
                      <a:endParaRPr kumimoji="1" lang="ja-JP" altLang="en-US" dirty="0">
                        <a:latin typeface="+mj-ea"/>
                        <a:ea typeface="+mj-ea"/>
                      </a:endParaRPr>
                    </a:p>
                  </a:txBody>
                  <a:tcPr/>
                </a:tc>
                <a:tc hMerge="1">
                  <a:txBody>
                    <a:bodyPr/>
                    <a:lstStyle/>
                    <a:p>
                      <a:endParaRPr kumimoji="1" lang="ja-JP" altLang="en-US" dirty="0">
                        <a:latin typeface="+mn-lt"/>
                      </a:endParaRPr>
                    </a:p>
                  </a:txBody>
                  <a:tcPr/>
                </a:tc>
                <a:tc gridSpan="2">
                  <a:txBody>
                    <a:bodyPr/>
                    <a:lstStyle/>
                    <a:p>
                      <a:pPr algn="ctr"/>
                      <a:r>
                        <a:rPr kumimoji="1" lang="ja-JP" altLang="en-US" dirty="0" smtClean="0">
                          <a:latin typeface="+mj-ea"/>
                          <a:ea typeface="+mj-ea"/>
                        </a:rPr>
                        <a:t>一卵性のみ</a:t>
                      </a:r>
                      <a:endParaRPr kumimoji="1" lang="ja-JP" altLang="en-US" dirty="0">
                        <a:latin typeface="+mj-ea"/>
                        <a:ea typeface="+mj-ea"/>
                      </a:endParaRPr>
                    </a:p>
                  </a:txBody>
                  <a:tcPr/>
                </a:tc>
                <a:tc hMerge="1">
                  <a:txBody>
                    <a:bodyPr/>
                    <a:lstStyle/>
                    <a:p>
                      <a:endParaRPr kumimoji="1" lang="ja-JP" altLang="en-US" dirty="0">
                        <a:latin typeface="+mn-lt"/>
                      </a:endParaRPr>
                    </a:p>
                  </a:txBody>
                  <a:tcPr/>
                </a:tc>
              </a:tr>
              <a:tr h="408045">
                <a:tc>
                  <a:txBody>
                    <a:bodyPr/>
                    <a:lstStyle/>
                    <a:p>
                      <a:endParaRPr kumimoji="1" lang="ja-JP" altLang="en-US" dirty="0">
                        <a:latin typeface="+mj-ea"/>
                        <a:ea typeface="+mj-ea"/>
                      </a:endParaRPr>
                    </a:p>
                  </a:txBody>
                  <a:tcPr/>
                </a:tc>
                <a:tc>
                  <a:txBody>
                    <a:bodyPr/>
                    <a:lstStyle/>
                    <a:p>
                      <a:pPr algn="ctr"/>
                      <a:r>
                        <a:rPr kumimoji="1" lang="en-US" altLang="ja-JP" dirty="0" smtClean="0">
                          <a:latin typeface="+mj-ea"/>
                          <a:ea typeface="+mj-ea"/>
                        </a:rPr>
                        <a:t>Mean</a:t>
                      </a:r>
                      <a:endParaRPr kumimoji="1" lang="ja-JP" altLang="en-US" dirty="0">
                        <a:latin typeface="+mj-ea"/>
                        <a:ea typeface="+mj-ea"/>
                      </a:endParaRPr>
                    </a:p>
                  </a:txBody>
                  <a:tcPr/>
                </a:tc>
                <a:tc>
                  <a:txBody>
                    <a:bodyPr/>
                    <a:lstStyle/>
                    <a:p>
                      <a:pPr algn="ctr"/>
                      <a:r>
                        <a:rPr kumimoji="1" lang="en-US" altLang="ja-JP" dirty="0" smtClean="0">
                          <a:latin typeface="+mj-ea"/>
                          <a:ea typeface="+mj-ea"/>
                        </a:rPr>
                        <a:t>STDV</a:t>
                      </a:r>
                      <a:endParaRPr kumimoji="1" lang="ja-JP" altLang="en-US" dirty="0">
                        <a:latin typeface="+mj-ea"/>
                        <a:ea typeface="+mj-ea"/>
                      </a:endParaRPr>
                    </a:p>
                  </a:txBody>
                  <a:tcPr/>
                </a:tc>
                <a:tc>
                  <a:txBody>
                    <a:bodyPr/>
                    <a:lstStyle/>
                    <a:p>
                      <a:pPr algn="ctr"/>
                      <a:r>
                        <a:rPr kumimoji="1" lang="en-US" altLang="ja-JP" dirty="0" smtClean="0">
                          <a:latin typeface="+mj-ea"/>
                          <a:ea typeface="+mj-ea"/>
                        </a:rPr>
                        <a:t>Mean</a:t>
                      </a:r>
                      <a:endParaRPr kumimoji="1" lang="ja-JP" altLang="en-US" dirty="0">
                        <a:latin typeface="+mj-ea"/>
                        <a:ea typeface="+mj-ea"/>
                      </a:endParaRPr>
                    </a:p>
                  </a:txBody>
                  <a:tcPr/>
                </a:tc>
                <a:tc>
                  <a:txBody>
                    <a:bodyPr/>
                    <a:lstStyle/>
                    <a:p>
                      <a:pPr algn="ctr"/>
                      <a:r>
                        <a:rPr kumimoji="1" lang="en-US" altLang="ja-JP" dirty="0" smtClean="0">
                          <a:latin typeface="+mj-ea"/>
                          <a:ea typeface="+mj-ea"/>
                        </a:rPr>
                        <a:t>STDV</a:t>
                      </a:r>
                      <a:endParaRPr kumimoji="1" lang="ja-JP" altLang="en-US" dirty="0">
                        <a:latin typeface="+mj-ea"/>
                        <a:ea typeface="+mj-ea"/>
                      </a:endParaRPr>
                    </a:p>
                  </a:txBody>
                  <a:tcPr/>
                </a:tc>
              </a:tr>
              <a:tr h="408045">
                <a:tc>
                  <a:txBody>
                    <a:bodyPr/>
                    <a:lstStyle/>
                    <a:p>
                      <a:pPr marL="342900" marR="0" lvl="1" indent="-342900" algn="l"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800" kern="1200" dirty="0" smtClean="0">
                          <a:solidFill>
                            <a:schemeClr val="tx1"/>
                          </a:solidFill>
                          <a:latin typeface="+mj-ea"/>
                          <a:ea typeface="+mj-ea"/>
                          <a:cs typeface="+mn-cs"/>
                        </a:rPr>
                        <a:t>設立主体（私立</a:t>
                      </a:r>
                      <a:r>
                        <a:rPr kumimoji="1" lang="en-US" altLang="ja-JP" sz="1800" kern="1200" dirty="0" smtClean="0">
                          <a:solidFill>
                            <a:schemeClr val="tx1"/>
                          </a:solidFill>
                          <a:latin typeface="+mj-ea"/>
                          <a:ea typeface="+mj-ea"/>
                          <a:cs typeface="+mn-cs"/>
                        </a:rPr>
                        <a:t>=1)</a:t>
                      </a:r>
                    </a:p>
                  </a:txBody>
                  <a:tcPr/>
                </a:tc>
                <a:tc>
                  <a:txBody>
                    <a:bodyPr/>
                    <a:lstStyle/>
                    <a:p>
                      <a:pPr algn="ctr"/>
                      <a:r>
                        <a:rPr kumimoji="1" lang="en-US" altLang="ja-JP" dirty="0" smtClean="0">
                          <a:latin typeface="+mj-ea"/>
                          <a:ea typeface="+mj-ea"/>
                        </a:rPr>
                        <a:t>0.59</a:t>
                      </a:r>
                    </a:p>
                  </a:txBody>
                  <a:tcPr/>
                </a:tc>
                <a:tc>
                  <a:txBody>
                    <a:bodyPr/>
                    <a:lstStyle/>
                    <a:p>
                      <a:pPr algn="ctr"/>
                      <a:r>
                        <a:rPr kumimoji="1" lang="en-US" altLang="ja-JP" dirty="0" smtClean="0">
                          <a:latin typeface="+mj-ea"/>
                          <a:ea typeface="+mj-ea"/>
                        </a:rPr>
                        <a:t>0.49</a:t>
                      </a:r>
                    </a:p>
                  </a:txBody>
                  <a:tcPr/>
                </a:tc>
                <a:tc>
                  <a:txBody>
                    <a:bodyPr/>
                    <a:lstStyle/>
                    <a:p>
                      <a:pPr algn="ctr"/>
                      <a:r>
                        <a:rPr kumimoji="1" lang="en-US" altLang="ja-JP" dirty="0" smtClean="0">
                          <a:latin typeface="+mj-ea"/>
                          <a:ea typeface="+mj-ea"/>
                        </a:rPr>
                        <a:t>0.56</a:t>
                      </a:r>
                    </a:p>
                  </a:txBody>
                  <a:tcPr/>
                </a:tc>
                <a:tc>
                  <a:txBody>
                    <a:bodyPr/>
                    <a:lstStyle/>
                    <a:p>
                      <a:pPr algn="ctr"/>
                      <a:r>
                        <a:rPr kumimoji="1" lang="en-US" altLang="ja-JP" dirty="0" smtClean="0">
                          <a:latin typeface="+mj-ea"/>
                          <a:ea typeface="+mj-ea"/>
                        </a:rPr>
                        <a:t>0.50</a:t>
                      </a:r>
                    </a:p>
                  </a:txBody>
                  <a:tcPr/>
                </a:tc>
              </a:tr>
              <a:tr h="40804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smtClean="0">
                          <a:effectLst/>
                          <a:latin typeface="+mj-ea"/>
                          <a:ea typeface="+mj-ea"/>
                          <a:cs typeface="Times New Roman"/>
                        </a:rPr>
                        <a:t>(2)</a:t>
                      </a:r>
                      <a:r>
                        <a:rPr lang="ja-JP" altLang="en-US" sz="1800" kern="100" dirty="0" smtClean="0">
                          <a:effectLst/>
                          <a:latin typeface="+mj-ea"/>
                          <a:ea typeface="+mj-ea"/>
                          <a:cs typeface="Times New Roman"/>
                        </a:rPr>
                        <a:t> 所在地</a:t>
                      </a:r>
                      <a:r>
                        <a:rPr kumimoji="1" lang="ja-JP" altLang="en-US" sz="1800" kern="1200" dirty="0" smtClean="0">
                          <a:solidFill>
                            <a:schemeClr val="tx1"/>
                          </a:solidFill>
                          <a:latin typeface="+mj-ea"/>
                          <a:ea typeface="+mj-ea"/>
                          <a:cs typeface="+mn-cs"/>
                        </a:rPr>
                        <a:t>（首都圏および大阪</a:t>
                      </a:r>
                      <a:r>
                        <a:rPr kumimoji="1" lang="en-US" altLang="ja-JP" sz="1800" kern="1200" dirty="0" smtClean="0">
                          <a:solidFill>
                            <a:schemeClr val="tx1"/>
                          </a:solidFill>
                          <a:latin typeface="+mj-ea"/>
                          <a:ea typeface="+mj-ea"/>
                          <a:cs typeface="+mn-cs"/>
                        </a:rPr>
                        <a:t>=1)</a:t>
                      </a:r>
                    </a:p>
                  </a:txBody>
                  <a:tcPr/>
                </a:tc>
                <a:tc>
                  <a:txBody>
                    <a:bodyPr/>
                    <a:lstStyle/>
                    <a:p>
                      <a:pPr algn="ctr"/>
                      <a:r>
                        <a:rPr kumimoji="1" lang="en-US" altLang="ja-JP" dirty="0" smtClean="0">
                          <a:latin typeface="+mj-ea"/>
                          <a:ea typeface="+mj-ea"/>
                        </a:rPr>
                        <a:t>0.48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0.50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0.48</a:t>
                      </a:r>
                    </a:p>
                  </a:txBody>
                  <a:tcPr/>
                </a:tc>
                <a:tc>
                  <a:txBody>
                    <a:bodyPr/>
                    <a:lstStyle/>
                    <a:p>
                      <a:pPr algn="ctr"/>
                      <a:r>
                        <a:rPr kumimoji="1" lang="en-US" altLang="ja-JP" dirty="0" smtClean="0">
                          <a:latin typeface="+mj-ea"/>
                          <a:ea typeface="+mj-ea"/>
                        </a:rPr>
                        <a:t>0.50</a:t>
                      </a:r>
                    </a:p>
                  </a:txBody>
                  <a:tcPr/>
                </a:tc>
              </a:tr>
              <a:tr h="408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smtClean="0">
                          <a:effectLst/>
                          <a:latin typeface="+mj-ea"/>
                          <a:ea typeface="+mj-ea"/>
                          <a:cs typeface="Times New Roman"/>
                        </a:rPr>
                        <a:t>(3)</a:t>
                      </a:r>
                      <a:r>
                        <a:rPr lang="ja-JP" altLang="en-US" sz="1800" kern="100" dirty="0" smtClean="0">
                          <a:effectLst/>
                          <a:latin typeface="+mj-ea"/>
                          <a:ea typeface="+mj-ea"/>
                          <a:cs typeface="Times New Roman"/>
                        </a:rPr>
                        <a:t> </a:t>
                      </a:r>
                      <a:r>
                        <a:rPr lang="ja-JP" altLang="en-US" sz="1800" kern="100" baseline="0" dirty="0" smtClean="0">
                          <a:effectLst/>
                          <a:latin typeface="+mj-ea"/>
                          <a:ea typeface="+mj-ea"/>
                          <a:cs typeface="Times New Roman"/>
                        </a:rPr>
                        <a:t>学部生の総数</a:t>
                      </a:r>
                    </a:p>
                  </a:txBody>
                  <a:tcPr/>
                </a:tc>
                <a:tc>
                  <a:txBody>
                    <a:bodyPr/>
                    <a:lstStyle/>
                    <a:p>
                      <a:pPr algn="ctr"/>
                      <a:r>
                        <a:rPr kumimoji="1" lang="en-US" altLang="ja-JP" dirty="0" smtClean="0">
                          <a:latin typeface="+mj-ea"/>
                          <a:ea typeface="+mj-ea"/>
                        </a:rPr>
                        <a:t>15,177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15,953</a:t>
                      </a:r>
                    </a:p>
                  </a:txBody>
                  <a:tcPr/>
                </a:tc>
                <a:tc>
                  <a:txBody>
                    <a:bodyPr/>
                    <a:lstStyle/>
                    <a:p>
                      <a:pPr algn="ctr"/>
                      <a:r>
                        <a:rPr kumimoji="1" lang="en-US" altLang="ja-JP" dirty="0" smtClean="0">
                          <a:latin typeface="+mj-ea"/>
                          <a:ea typeface="+mj-ea"/>
                        </a:rPr>
                        <a:t>15,783</a:t>
                      </a:r>
                      <a:endParaRPr kumimoji="1" lang="ja-JP" altLang="en-US" dirty="0">
                        <a:latin typeface="+mj-ea"/>
                        <a:ea typeface="+mj-ea"/>
                      </a:endParaRPr>
                    </a:p>
                  </a:txBody>
                  <a:tcPr/>
                </a:tc>
                <a:tc>
                  <a:txBody>
                    <a:bodyPr/>
                    <a:lstStyle/>
                    <a:p>
                      <a:pPr algn="ctr"/>
                      <a:r>
                        <a:rPr kumimoji="1" lang="en-US" altLang="ja-JP" dirty="0" smtClean="0">
                          <a:latin typeface="+mj-ea"/>
                          <a:ea typeface="+mj-ea"/>
                        </a:rPr>
                        <a:t>16,191</a:t>
                      </a:r>
                    </a:p>
                  </a:txBody>
                  <a:tcPr/>
                </a:tc>
              </a:tr>
              <a:tr h="40804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smtClean="0">
                          <a:effectLst/>
                          <a:latin typeface="+mj-ea"/>
                          <a:ea typeface="+mj-ea"/>
                          <a:cs typeface="Times New Roman"/>
                        </a:rPr>
                        <a:t>(4)</a:t>
                      </a:r>
                      <a:r>
                        <a:rPr lang="ja-JP" altLang="en-US" sz="1800" kern="100" dirty="0" smtClean="0">
                          <a:effectLst/>
                          <a:latin typeface="+mj-ea"/>
                          <a:ea typeface="+mj-ea"/>
                          <a:cs typeface="Times New Roman"/>
                        </a:rPr>
                        <a:t> </a:t>
                      </a:r>
                      <a:r>
                        <a:rPr kumimoji="1" lang="ja-JP" altLang="en-US" sz="1800" kern="1200" dirty="0" smtClean="0">
                          <a:solidFill>
                            <a:schemeClr val="tx1"/>
                          </a:solidFill>
                          <a:latin typeface="+mj-ea"/>
                          <a:ea typeface="+mj-ea"/>
                          <a:cs typeface="+mn-cs"/>
                        </a:rPr>
                        <a:t>博士課程在籍者の割合</a:t>
                      </a:r>
                      <a:r>
                        <a:rPr lang="en-US" altLang="ja-JP" sz="1800" kern="100" dirty="0" smtClean="0">
                          <a:effectLst/>
                          <a:latin typeface="+mj-ea"/>
                          <a:ea typeface="+mj-ea"/>
                          <a:cs typeface="Times New Roman"/>
                        </a:rPr>
                        <a:t> </a:t>
                      </a:r>
                    </a:p>
                  </a:txBody>
                  <a:tcPr/>
                </a:tc>
                <a:tc>
                  <a:txBody>
                    <a:bodyPr/>
                    <a:lstStyle/>
                    <a:p>
                      <a:pPr algn="ctr"/>
                      <a:r>
                        <a:rPr kumimoji="1" lang="en-US" altLang="ja-JP" dirty="0" smtClean="0">
                          <a:latin typeface="+mj-ea"/>
                          <a:ea typeface="+mj-ea"/>
                        </a:rPr>
                        <a:t>0.03</a:t>
                      </a:r>
                    </a:p>
                  </a:txBody>
                  <a:tcPr/>
                </a:tc>
                <a:tc>
                  <a:txBody>
                    <a:bodyPr/>
                    <a:lstStyle/>
                    <a:p>
                      <a:pPr algn="ctr"/>
                      <a:r>
                        <a:rPr kumimoji="1" lang="en-US" altLang="ja-JP" dirty="0" smtClean="0">
                          <a:latin typeface="+mj-ea"/>
                          <a:ea typeface="+mj-ea"/>
                        </a:rPr>
                        <a:t>0.05</a:t>
                      </a:r>
                    </a:p>
                  </a:txBody>
                  <a:tcPr/>
                </a:tc>
                <a:tc>
                  <a:txBody>
                    <a:bodyPr/>
                    <a:lstStyle/>
                    <a:p>
                      <a:pPr algn="ctr"/>
                      <a:r>
                        <a:rPr kumimoji="1" lang="en-US" altLang="ja-JP" dirty="0" smtClean="0">
                          <a:latin typeface="+mj-ea"/>
                          <a:ea typeface="+mj-ea"/>
                        </a:rPr>
                        <a:t>0.03</a:t>
                      </a:r>
                      <a:endParaRPr kumimoji="1" lang="ja-JP" altLang="en-US" dirty="0">
                        <a:latin typeface="+mj-ea"/>
                        <a:ea typeface="+mj-ea"/>
                      </a:endParaRPr>
                    </a:p>
                  </a:txBody>
                  <a:tcPr/>
                </a:tc>
                <a:tc>
                  <a:txBody>
                    <a:bodyPr/>
                    <a:lstStyle/>
                    <a:p>
                      <a:pPr algn="ctr"/>
                      <a:r>
                        <a:rPr kumimoji="1" lang="en-US" altLang="ja-JP" dirty="0" smtClean="0">
                          <a:latin typeface="+mj-ea"/>
                          <a:ea typeface="+mj-ea"/>
                        </a:rPr>
                        <a:t>0.05</a:t>
                      </a:r>
                    </a:p>
                  </a:txBody>
                  <a:tcPr/>
                </a:tc>
              </a:tr>
              <a:tr h="408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smtClean="0">
                          <a:effectLst/>
                          <a:latin typeface="+mj-ea"/>
                          <a:ea typeface="+mj-ea"/>
                          <a:cs typeface="Times New Roman"/>
                        </a:rPr>
                        <a:t>(5)</a:t>
                      </a:r>
                      <a:r>
                        <a:rPr lang="ja-JP" altLang="en-US" sz="1800" kern="100" dirty="0" smtClean="0">
                          <a:effectLst/>
                          <a:latin typeface="+mj-ea"/>
                          <a:ea typeface="+mj-ea"/>
                          <a:cs typeface="Times New Roman"/>
                        </a:rPr>
                        <a:t> </a:t>
                      </a:r>
                      <a:r>
                        <a:rPr kumimoji="1" lang="ja-JP" altLang="en-US" sz="1800" kern="1200" dirty="0" smtClean="0">
                          <a:solidFill>
                            <a:schemeClr val="tx1"/>
                          </a:solidFill>
                          <a:latin typeface="+mj-ea"/>
                          <a:ea typeface="+mj-ea"/>
                          <a:cs typeface="+mn-cs"/>
                        </a:rPr>
                        <a:t>外国人学生の割合</a:t>
                      </a:r>
                      <a:endParaRPr lang="en-US" altLang="ja-JP" sz="1800" kern="100" dirty="0" smtClean="0">
                        <a:effectLst/>
                        <a:latin typeface="+mj-ea"/>
                        <a:ea typeface="+mj-ea"/>
                        <a:cs typeface="Times New Roman"/>
                      </a:endParaRPr>
                    </a:p>
                  </a:txBody>
                  <a:tcPr/>
                </a:tc>
                <a:tc>
                  <a:txBody>
                    <a:bodyPr/>
                    <a:lstStyle/>
                    <a:p>
                      <a:pPr algn="ctr"/>
                      <a:r>
                        <a:rPr kumimoji="1" lang="en-US" altLang="ja-JP" dirty="0" smtClean="0">
                          <a:latin typeface="+mj-ea"/>
                          <a:ea typeface="+mj-ea"/>
                        </a:rPr>
                        <a:t>0.03</a:t>
                      </a:r>
                    </a:p>
                  </a:txBody>
                  <a:tcPr/>
                </a:tc>
                <a:tc>
                  <a:txBody>
                    <a:bodyPr/>
                    <a:lstStyle/>
                    <a:p>
                      <a:pPr algn="ctr"/>
                      <a:r>
                        <a:rPr kumimoji="1" lang="en-US" altLang="ja-JP" dirty="0" smtClean="0">
                          <a:latin typeface="+mj-ea"/>
                          <a:ea typeface="+mj-ea"/>
                        </a:rPr>
                        <a:t>0.03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0.03</a:t>
                      </a:r>
                    </a:p>
                  </a:txBody>
                  <a:tcPr/>
                </a:tc>
                <a:tc>
                  <a:txBody>
                    <a:bodyPr/>
                    <a:lstStyle/>
                    <a:p>
                      <a:pPr algn="ctr"/>
                      <a:r>
                        <a:rPr kumimoji="1" lang="en-US" altLang="ja-JP" dirty="0" smtClean="0">
                          <a:latin typeface="+mj-ea"/>
                          <a:ea typeface="+mj-ea"/>
                        </a:rPr>
                        <a:t>0.03</a:t>
                      </a:r>
                    </a:p>
                  </a:txBody>
                  <a:tcPr/>
                </a:tc>
              </a:tr>
              <a:tr h="40804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smtClean="0">
                          <a:effectLst/>
                          <a:latin typeface="+mj-ea"/>
                          <a:ea typeface="+mj-ea"/>
                          <a:cs typeface="Times New Roman"/>
                        </a:rPr>
                        <a:t>(6)</a:t>
                      </a:r>
                      <a:r>
                        <a:rPr lang="ja-JP" altLang="en-US" sz="1800" kern="100" dirty="0" smtClean="0">
                          <a:effectLst/>
                          <a:latin typeface="+mj-ea"/>
                          <a:ea typeface="+mj-ea"/>
                          <a:cs typeface="Times New Roman"/>
                        </a:rPr>
                        <a:t> </a:t>
                      </a:r>
                      <a:r>
                        <a:rPr kumimoji="1" lang="ja-JP" altLang="en-US" sz="1800" kern="1200" dirty="0" smtClean="0">
                          <a:solidFill>
                            <a:schemeClr val="tx1"/>
                          </a:solidFill>
                          <a:latin typeface="+mj-ea"/>
                          <a:ea typeface="+mj-ea"/>
                          <a:cs typeface="+mn-cs"/>
                        </a:rPr>
                        <a:t>学生と専任教員の割合</a:t>
                      </a:r>
                      <a:endParaRPr kumimoji="1" lang="en-US" altLang="ja-JP" sz="1800" kern="1200" dirty="0" smtClean="0">
                        <a:solidFill>
                          <a:schemeClr val="tx1"/>
                        </a:solidFill>
                        <a:latin typeface="+mj-ea"/>
                        <a:ea typeface="+mj-ea"/>
                        <a:cs typeface="+mn-cs"/>
                      </a:endParaRPr>
                    </a:p>
                  </a:txBody>
                  <a:tcPr/>
                </a:tc>
                <a:tc>
                  <a:txBody>
                    <a:bodyPr/>
                    <a:lstStyle/>
                    <a:p>
                      <a:pPr algn="ctr"/>
                      <a:r>
                        <a:rPr kumimoji="1" lang="en-US" altLang="ja-JP" dirty="0" smtClean="0">
                          <a:latin typeface="+mj-ea"/>
                          <a:ea typeface="+mj-ea"/>
                        </a:rPr>
                        <a:t>25.51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15.46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25.05</a:t>
                      </a:r>
                    </a:p>
                  </a:txBody>
                  <a:tcPr/>
                </a:tc>
                <a:tc>
                  <a:txBody>
                    <a:bodyPr/>
                    <a:lstStyle/>
                    <a:p>
                      <a:pPr algn="ctr"/>
                      <a:r>
                        <a:rPr kumimoji="1" lang="en-US" altLang="ja-JP" dirty="0" smtClean="0">
                          <a:latin typeface="+mj-ea"/>
                          <a:ea typeface="+mj-ea"/>
                        </a:rPr>
                        <a:t>13.13</a:t>
                      </a:r>
                    </a:p>
                  </a:txBody>
                  <a:tcPr/>
                </a:tc>
              </a:tr>
              <a:tr h="408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smtClean="0">
                          <a:effectLst/>
                          <a:latin typeface="+mj-ea"/>
                          <a:ea typeface="+mj-ea"/>
                          <a:cs typeface="Times New Roman"/>
                        </a:rPr>
                        <a:t>(7)</a:t>
                      </a:r>
                      <a:r>
                        <a:rPr lang="ja-JP" altLang="en-US" sz="1800" kern="100" dirty="0" smtClean="0">
                          <a:effectLst/>
                          <a:latin typeface="+mj-ea"/>
                          <a:ea typeface="+mj-ea"/>
                          <a:cs typeface="Times New Roman"/>
                        </a:rPr>
                        <a:t> 学生と職員の割合</a:t>
                      </a:r>
                    </a:p>
                  </a:txBody>
                  <a:tcPr/>
                </a:tc>
                <a:tc>
                  <a:txBody>
                    <a:bodyPr/>
                    <a:lstStyle/>
                    <a:p>
                      <a:pPr algn="ctr"/>
                      <a:r>
                        <a:rPr kumimoji="1" lang="en-US" altLang="ja-JP" dirty="0" smtClean="0">
                          <a:latin typeface="+mj-ea"/>
                          <a:ea typeface="+mj-ea"/>
                        </a:rPr>
                        <a:t>37.15</a:t>
                      </a:r>
                      <a:endParaRPr kumimoji="1" lang="ja-JP" altLang="en-US"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24.07</a:t>
                      </a:r>
                    </a:p>
                  </a:txBody>
                  <a:tcPr/>
                </a:tc>
                <a:tc>
                  <a:txBody>
                    <a:bodyPr/>
                    <a:lstStyle/>
                    <a:p>
                      <a:pPr algn="ctr"/>
                      <a:r>
                        <a:rPr kumimoji="1" lang="en-US" altLang="ja-JP" dirty="0" smtClean="0">
                          <a:latin typeface="+mj-ea"/>
                          <a:ea typeface="+mj-ea"/>
                        </a:rPr>
                        <a:t>36.92</a:t>
                      </a:r>
                      <a:endParaRPr kumimoji="1" lang="ja-JP" altLang="en-US" dirty="0">
                        <a:latin typeface="+mj-ea"/>
                        <a:ea typeface="+mj-ea"/>
                      </a:endParaRPr>
                    </a:p>
                  </a:txBody>
                  <a:tcPr/>
                </a:tc>
                <a:tc>
                  <a:txBody>
                    <a:bodyPr/>
                    <a:lstStyle/>
                    <a:p>
                      <a:pPr algn="ctr"/>
                      <a:r>
                        <a:rPr kumimoji="1" lang="en-US" altLang="ja-JP" dirty="0" smtClean="0">
                          <a:latin typeface="+mj-ea"/>
                          <a:ea typeface="+mj-ea"/>
                        </a:rPr>
                        <a:t>24.59</a:t>
                      </a:r>
                    </a:p>
                  </a:txBody>
                  <a:tcPr/>
                </a:tc>
              </a:tr>
              <a:tr h="408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smtClean="0">
                          <a:effectLst/>
                          <a:latin typeface="+mj-ea"/>
                          <a:ea typeface="+mj-ea"/>
                          <a:cs typeface="Times New Roman"/>
                        </a:rPr>
                        <a:t>(8)</a:t>
                      </a:r>
                      <a:r>
                        <a:rPr lang="ja-JP" altLang="en-US" sz="1800" kern="100" dirty="0" smtClean="0">
                          <a:effectLst/>
                          <a:latin typeface="+mj-ea"/>
                          <a:ea typeface="+mj-ea"/>
                          <a:cs typeface="Times New Roman"/>
                        </a:rPr>
                        <a:t> 教授比率</a:t>
                      </a:r>
                    </a:p>
                  </a:txBody>
                  <a:tcPr/>
                </a:tc>
                <a:tc>
                  <a:txBody>
                    <a:bodyPr/>
                    <a:lstStyle/>
                    <a:p>
                      <a:pPr algn="ctr"/>
                      <a:r>
                        <a:rPr kumimoji="1" lang="en-US" altLang="ja-JP" dirty="0" smtClean="0">
                          <a:latin typeface="+mj-ea"/>
                          <a:ea typeface="+mj-ea"/>
                        </a:rPr>
                        <a:t>0.49</a:t>
                      </a:r>
                      <a:endParaRPr kumimoji="1" lang="ja-JP" altLang="en-US"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0.14</a:t>
                      </a:r>
                    </a:p>
                  </a:txBody>
                  <a:tcPr/>
                </a:tc>
                <a:tc>
                  <a:txBody>
                    <a:bodyPr/>
                    <a:lstStyle/>
                    <a:p>
                      <a:pPr algn="ctr"/>
                      <a:r>
                        <a:rPr kumimoji="1" lang="en-US" altLang="ja-JP" dirty="0" smtClean="0">
                          <a:latin typeface="+mj-ea"/>
                          <a:ea typeface="+mj-ea"/>
                        </a:rPr>
                        <a:t>0.49</a:t>
                      </a:r>
                      <a:endParaRPr kumimoji="1" lang="ja-JP" altLang="en-US" dirty="0">
                        <a:latin typeface="+mj-ea"/>
                        <a:ea typeface="+mj-ea"/>
                      </a:endParaRPr>
                    </a:p>
                  </a:txBody>
                  <a:tcPr/>
                </a:tc>
                <a:tc>
                  <a:txBody>
                    <a:bodyPr/>
                    <a:lstStyle/>
                    <a:p>
                      <a:pPr algn="ctr"/>
                      <a:r>
                        <a:rPr kumimoji="1" lang="en-US" altLang="ja-JP" dirty="0" smtClean="0">
                          <a:latin typeface="+mj-ea"/>
                          <a:ea typeface="+mj-ea"/>
                        </a:rPr>
                        <a:t>0.14</a:t>
                      </a:r>
                    </a:p>
                  </a:txBody>
                  <a:tcPr/>
                </a:tc>
              </a:tr>
              <a:tr h="408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smtClean="0">
                          <a:effectLst/>
                          <a:latin typeface="+mj-ea"/>
                          <a:ea typeface="+mj-ea"/>
                          <a:cs typeface="Times New Roman"/>
                        </a:rPr>
                        <a:t>(9)</a:t>
                      </a:r>
                      <a:r>
                        <a:rPr lang="ja-JP" altLang="en-US" sz="1800" kern="100" dirty="0" smtClean="0">
                          <a:effectLst/>
                          <a:latin typeface="+mj-ea"/>
                          <a:ea typeface="+mj-ea"/>
                          <a:cs typeface="Times New Roman"/>
                        </a:rPr>
                        <a:t> 専任教員と兼任教員の割合</a:t>
                      </a:r>
                    </a:p>
                  </a:txBody>
                  <a:tcPr/>
                </a:tc>
                <a:tc>
                  <a:txBody>
                    <a:bodyPr/>
                    <a:lstStyle/>
                    <a:p>
                      <a:pPr algn="ctr"/>
                      <a:r>
                        <a:rPr kumimoji="1" lang="en-US" altLang="ja-JP" dirty="0" smtClean="0">
                          <a:latin typeface="+mj-ea"/>
                          <a:ea typeface="+mj-ea"/>
                        </a:rPr>
                        <a:t>2.02</a:t>
                      </a:r>
                      <a:endParaRPr kumimoji="1" lang="ja-JP" altLang="en-US"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9.43</a:t>
                      </a:r>
                    </a:p>
                  </a:txBody>
                  <a:tcPr/>
                </a:tc>
                <a:tc>
                  <a:txBody>
                    <a:bodyPr/>
                    <a:lstStyle/>
                    <a:p>
                      <a:pPr algn="ctr"/>
                      <a:r>
                        <a:rPr kumimoji="1" lang="en-US" altLang="ja-JP" dirty="0" smtClean="0">
                          <a:latin typeface="+mj-ea"/>
                          <a:ea typeface="+mj-ea"/>
                        </a:rPr>
                        <a:t>1.98</a:t>
                      </a:r>
                      <a:endParaRPr kumimoji="1" lang="ja-JP" altLang="en-US" dirty="0">
                        <a:latin typeface="+mj-ea"/>
                        <a:ea typeface="+mj-ea"/>
                      </a:endParaRPr>
                    </a:p>
                  </a:txBody>
                  <a:tcPr/>
                </a:tc>
                <a:tc>
                  <a:txBody>
                    <a:bodyPr/>
                    <a:lstStyle/>
                    <a:p>
                      <a:pPr algn="ctr"/>
                      <a:r>
                        <a:rPr kumimoji="1" lang="en-US" altLang="ja-JP" dirty="0" smtClean="0">
                          <a:latin typeface="+mj-ea"/>
                          <a:ea typeface="+mj-ea"/>
                        </a:rPr>
                        <a:t>9.44</a:t>
                      </a:r>
                    </a:p>
                  </a:txBody>
                  <a:tcPr/>
                </a:tc>
              </a:tr>
              <a:tr h="408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smtClean="0">
                          <a:effectLst/>
                          <a:latin typeface="+mj-ea"/>
                          <a:ea typeface="+mj-ea"/>
                          <a:cs typeface="Times New Roman"/>
                        </a:rPr>
                        <a:t>(10)</a:t>
                      </a:r>
                      <a:r>
                        <a:rPr lang="ja-JP" altLang="en-US" sz="1800" kern="100" dirty="0" smtClean="0">
                          <a:effectLst/>
                          <a:latin typeface="+mj-ea"/>
                          <a:ea typeface="+mj-ea"/>
                          <a:cs typeface="Times New Roman"/>
                        </a:rPr>
                        <a:t> 外国人教員の割合</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0.04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0.03</a:t>
                      </a:r>
                    </a:p>
                  </a:txBody>
                  <a:tcPr/>
                </a:tc>
                <a:tc>
                  <a:txBody>
                    <a:bodyPr/>
                    <a:lstStyle/>
                    <a:p>
                      <a:pPr algn="ctr"/>
                      <a:r>
                        <a:rPr kumimoji="1" lang="en-US" altLang="ja-JP" dirty="0" smtClean="0">
                          <a:latin typeface="+mj-ea"/>
                          <a:ea typeface="+mj-ea"/>
                        </a:rPr>
                        <a:t>0.04</a:t>
                      </a:r>
                      <a:endParaRPr kumimoji="1" lang="ja-JP" altLang="en-US" dirty="0">
                        <a:latin typeface="+mj-ea"/>
                        <a:ea typeface="+mj-ea"/>
                      </a:endParaRPr>
                    </a:p>
                  </a:txBody>
                  <a:tcPr/>
                </a:tc>
                <a:tc>
                  <a:txBody>
                    <a:bodyPr/>
                    <a:lstStyle/>
                    <a:p>
                      <a:pPr algn="ctr"/>
                      <a:r>
                        <a:rPr kumimoji="1" lang="en-US" altLang="ja-JP" dirty="0" smtClean="0">
                          <a:latin typeface="+mj-ea"/>
                          <a:ea typeface="+mj-ea"/>
                        </a:rPr>
                        <a:t>0.04</a:t>
                      </a:r>
                    </a:p>
                  </a:txBody>
                  <a:tcPr/>
                </a:tc>
              </a:tr>
              <a:tr h="408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smtClean="0">
                          <a:effectLst/>
                          <a:latin typeface="+mj-ea"/>
                          <a:ea typeface="+mj-ea"/>
                          <a:cs typeface="Times New Roman"/>
                        </a:rPr>
                        <a:t>(11)</a:t>
                      </a:r>
                      <a:r>
                        <a:rPr lang="ja-JP" altLang="en-US" sz="1800" kern="100" dirty="0" smtClean="0">
                          <a:effectLst/>
                          <a:latin typeface="+mj-ea"/>
                          <a:ea typeface="+mj-ea"/>
                          <a:cs typeface="Times New Roman"/>
                        </a:rPr>
                        <a:t>専任教員あたりの平均給与</a:t>
                      </a:r>
                      <a:r>
                        <a:rPr lang="en-US" altLang="ja-JP" sz="1800" kern="100" dirty="0" smtClean="0">
                          <a:effectLst/>
                          <a:latin typeface="+mj-ea"/>
                          <a:ea typeface="+mj-ea"/>
                          <a:cs typeface="Times New Roman"/>
                        </a:rPr>
                        <a:t> (</a:t>
                      </a:r>
                      <a:r>
                        <a:rPr lang="ja-JP" altLang="en-US" sz="1800" kern="100" dirty="0" smtClean="0">
                          <a:effectLst/>
                          <a:latin typeface="+mj-ea"/>
                          <a:ea typeface="+mj-ea"/>
                          <a:cs typeface="Times New Roman"/>
                        </a:rPr>
                        <a:t>千円</a:t>
                      </a:r>
                      <a:r>
                        <a:rPr lang="en-US" altLang="ja-JP" sz="1800" kern="100" dirty="0" smtClean="0">
                          <a:effectLst/>
                          <a:latin typeface="+mj-ea"/>
                          <a:ea typeface="+mj-ea"/>
                          <a:cs typeface="Times New Roman"/>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7,599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1,195</a:t>
                      </a:r>
                    </a:p>
                  </a:txBody>
                  <a:tcPr/>
                </a:tc>
                <a:tc>
                  <a:txBody>
                    <a:bodyPr/>
                    <a:lstStyle/>
                    <a:p>
                      <a:pPr algn="ctr"/>
                      <a:r>
                        <a:rPr kumimoji="1" lang="en-US" altLang="ja-JP" dirty="0" smtClean="0">
                          <a:latin typeface="+mj-ea"/>
                          <a:ea typeface="+mj-ea"/>
                        </a:rPr>
                        <a:t>7,525</a:t>
                      </a:r>
                      <a:endParaRPr kumimoji="1" lang="ja-JP" altLang="en-US" dirty="0">
                        <a:latin typeface="+mj-ea"/>
                        <a:ea typeface="+mj-ea"/>
                      </a:endParaRPr>
                    </a:p>
                  </a:txBody>
                  <a:tcPr/>
                </a:tc>
                <a:tc>
                  <a:txBody>
                    <a:bodyPr/>
                    <a:lstStyle/>
                    <a:p>
                      <a:pPr algn="ctr"/>
                      <a:r>
                        <a:rPr kumimoji="1" lang="en-US" altLang="ja-JP" dirty="0" smtClean="0">
                          <a:latin typeface="+mj-ea"/>
                          <a:ea typeface="+mj-ea"/>
                        </a:rPr>
                        <a:t>1,156</a:t>
                      </a:r>
                    </a:p>
                  </a:txBody>
                  <a:tcPr/>
                </a:tc>
              </a:tr>
              <a:tr h="408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smtClean="0">
                          <a:effectLst/>
                          <a:latin typeface="+mj-ea"/>
                          <a:ea typeface="+mj-ea"/>
                          <a:cs typeface="Times New Roman"/>
                        </a:rPr>
                        <a:t>(12)</a:t>
                      </a:r>
                      <a:r>
                        <a:rPr lang="ja-JP" altLang="en-US" sz="1800" kern="100" dirty="0" smtClean="0">
                          <a:effectLst/>
                          <a:latin typeface="+mj-ea"/>
                          <a:ea typeface="+mj-ea"/>
                          <a:cs typeface="Times New Roman"/>
                        </a:rPr>
                        <a:t>学生一人あたりの学費</a:t>
                      </a:r>
                      <a:r>
                        <a:rPr lang="en-US" altLang="ja-JP" sz="1800" kern="100" dirty="0" smtClean="0">
                          <a:effectLst/>
                          <a:latin typeface="+mj-ea"/>
                          <a:ea typeface="+mj-ea"/>
                          <a:cs typeface="Times New Roman"/>
                        </a:rPr>
                        <a:t> (</a:t>
                      </a:r>
                      <a:r>
                        <a:rPr lang="ja-JP" altLang="en-US" sz="1800" kern="100" dirty="0" smtClean="0">
                          <a:effectLst/>
                          <a:latin typeface="+mj-ea"/>
                          <a:ea typeface="+mj-ea"/>
                          <a:cs typeface="Times New Roman"/>
                        </a:rPr>
                        <a:t>千円</a:t>
                      </a:r>
                      <a:r>
                        <a:rPr lang="en-US" altLang="ja-JP" sz="1800" kern="100" dirty="0" smtClean="0">
                          <a:effectLst/>
                          <a:latin typeface="+mj-ea"/>
                          <a:ea typeface="+mj-ea"/>
                          <a:cs typeface="Times New Roman"/>
                        </a:rPr>
                        <a:t>)</a:t>
                      </a:r>
                    </a:p>
                  </a:txBody>
                  <a:tcPr/>
                </a:tc>
                <a:tc>
                  <a:txBody>
                    <a:bodyPr/>
                    <a:lstStyle/>
                    <a:p>
                      <a:pPr algn="ctr"/>
                      <a:r>
                        <a:rPr kumimoji="1" lang="en-US" altLang="ja-JP" dirty="0" smtClean="0">
                          <a:latin typeface="+mj-ea"/>
                          <a:ea typeface="+mj-ea"/>
                        </a:rPr>
                        <a:t>451</a:t>
                      </a:r>
                      <a:endParaRPr kumimoji="1" lang="ja-JP" altLang="en-US"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81</a:t>
                      </a:r>
                      <a:endParaRPr kumimoji="1" lang="ja-JP" altLang="en-US" dirty="0" smtClean="0">
                        <a:latin typeface="+mj-ea"/>
                        <a:ea typeface="+mj-ea"/>
                      </a:endParaRPr>
                    </a:p>
                  </a:txBody>
                  <a:tcPr/>
                </a:tc>
                <a:tc>
                  <a:txBody>
                    <a:bodyPr/>
                    <a:lstStyle/>
                    <a:p>
                      <a:pPr algn="ctr"/>
                      <a:r>
                        <a:rPr kumimoji="1" lang="en-US" altLang="ja-JP" dirty="0" smtClean="0">
                          <a:latin typeface="+mj-ea"/>
                          <a:ea typeface="+mj-ea"/>
                        </a:rPr>
                        <a:t>451</a:t>
                      </a:r>
                      <a:endParaRPr kumimoji="1" lang="ja-JP" altLang="en-US" dirty="0">
                        <a:latin typeface="+mj-ea"/>
                        <a:ea typeface="+mj-ea"/>
                      </a:endParaRPr>
                    </a:p>
                  </a:txBody>
                  <a:tcPr/>
                </a:tc>
                <a:tc>
                  <a:txBody>
                    <a:bodyPr/>
                    <a:lstStyle/>
                    <a:p>
                      <a:pPr algn="ctr"/>
                      <a:r>
                        <a:rPr kumimoji="1" lang="en-US" altLang="ja-JP" dirty="0" smtClean="0">
                          <a:latin typeface="+mj-ea"/>
                          <a:ea typeface="+mj-ea"/>
                        </a:rPr>
                        <a:t>82</a:t>
                      </a:r>
                    </a:p>
                  </a:txBody>
                  <a:tcPr/>
                </a:tc>
              </a:tr>
              <a:tr h="408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kern="100" dirty="0" smtClean="0">
                          <a:effectLst/>
                          <a:latin typeface="+mj-ea"/>
                          <a:ea typeface="+mj-ea"/>
                          <a:cs typeface="Times New Roman"/>
                        </a:rPr>
                        <a:t>(13)</a:t>
                      </a:r>
                      <a:r>
                        <a:rPr lang="ja-JP" altLang="en-US" sz="1800" kern="100" dirty="0" smtClean="0">
                          <a:effectLst/>
                          <a:latin typeface="+mj-ea"/>
                          <a:ea typeface="+mj-ea"/>
                          <a:cs typeface="Times New Roman"/>
                        </a:rPr>
                        <a:t>学生一人あたりの補助金</a:t>
                      </a:r>
                      <a:r>
                        <a:rPr lang="en-US" altLang="ja-JP" sz="1800" kern="100" dirty="0" smtClean="0">
                          <a:effectLst/>
                          <a:latin typeface="+mj-ea"/>
                          <a:ea typeface="+mj-ea"/>
                          <a:cs typeface="Times New Roman"/>
                        </a:rPr>
                        <a:t>(</a:t>
                      </a:r>
                      <a:r>
                        <a:rPr lang="ja-JP" altLang="en-US" sz="1800" kern="100" dirty="0" smtClean="0">
                          <a:effectLst/>
                          <a:latin typeface="+mj-ea"/>
                          <a:ea typeface="+mj-ea"/>
                          <a:cs typeface="Times New Roman"/>
                        </a:rPr>
                        <a:t>千円</a:t>
                      </a:r>
                      <a:r>
                        <a:rPr lang="en-US" altLang="ja-JP" sz="1800" kern="100" dirty="0" smtClean="0">
                          <a:effectLst/>
                          <a:latin typeface="+mj-ea"/>
                          <a:ea typeface="+mj-ea"/>
                          <a:cs typeface="Times New Roman"/>
                        </a:rPr>
                        <a:t>)</a:t>
                      </a:r>
                    </a:p>
                  </a:txBody>
                  <a:tcPr/>
                </a:tc>
                <a:tc>
                  <a:txBody>
                    <a:bodyPr/>
                    <a:lstStyle/>
                    <a:p>
                      <a:pPr algn="ctr"/>
                      <a:r>
                        <a:rPr kumimoji="1" lang="en-US" altLang="ja-JP" dirty="0" smtClean="0">
                          <a:latin typeface="+mj-ea"/>
                          <a:ea typeface="+mj-ea"/>
                        </a:rPr>
                        <a:t>40</a:t>
                      </a:r>
                      <a:endParaRPr kumimoji="1" lang="ja-JP" altLang="en-US"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303</a:t>
                      </a:r>
                    </a:p>
                  </a:txBody>
                  <a:tcPr/>
                </a:tc>
                <a:tc>
                  <a:txBody>
                    <a:bodyPr/>
                    <a:lstStyle/>
                    <a:p>
                      <a:pPr algn="ctr"/>
                      <a:r>
                        <a:rPr kumimoji="1" lang="en-US" altLang="ja-JP" dirty="0" smtClean="0">
                          <a:latin typeface="+mj-ea"/>
                          <a:ea typeface="+mj-ea"/>
                        </a:rPr>
                        <a:t>31</a:t>
                      </a:r>
                      <a:endParaRPr kumimoji="1" lang="ja-JP" altLang="en-US"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mj-ea"/>
                          <a:ea typeface="+mj-ea"/>
                        </a:rPr>
                        <a:t>171</a:t>
                      </a:r>
                    </a:p>
                  </a:txBody>
                  <a:tcPr/>
                </a:tc>
              </a:tr>
            </a:tbl>
          </a:graphicData>
        </a:graphic>
      </p:graphicFrame>
    </p:spTree>
    <p:extLst>
      <p:ext uri="{BB962C8B-B14F-4D97-AF65-F5344CB8AC3E}">
        <p14:creationId xmlns:p14="http://schemas.microsoft.com/office/powerpoint/2010/main" val="3103300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a:t>推計式</a:t>
            </a:r>
            <a:endParaRPr kumimoji="1" lang="ja-JP" altLang="en-US" dirty="0"/>
          </a:p>
        </p:txBody>
      </p:sp>
      <p:sp>
        <p:nvSpPr>
          <p:cNvPr id="3" name="スライド番号プレースホルダー 2"/>
          <p:cNvSpPr>
            <a:spLocks noGrp="1"/>
          </p:cNvSpPr>
          <p:nvPr>
            <p:ph type="sldNum" sz="quarter" idx="12"/>
          </p:nvPr>
        </p:nvSpPr>
        <p:spPr/>
        <p:txBody>
          <a:bodyPr/>
          <a:lstStyle/>
          <a:p>
            <a:fld id="{35FC642D-FC96-4BA5-BD9B-5096F9696E5F}" type="slidenum">
              <a:rPr kumimoji="1" lang="ja-JP" altLang="en-US" smtClean="0"/>
              <a:t>28</a:t>
            </a:fld>
            <a:endParaRPr kumimoji="1" lang="ja-JP" altLang="en-US"/>
          </a:p>
        </p:txBody>
      </p:sp>
      <p:sp>
        <p:nvSpPr>
          <p:cNvPr id="4" name="コンテンツ プレースホルダー 3"/>
          <p:cNvSpPr>
            <a:spLocks noGrp="1"/>
          </p:cNvSpPr>
          <p:nvPr>
            <p:ph sz="quarter" idx="1"/>
          </p:nvPr>
        </p:nvSpPr>
        <p:spPr>
          <a:xfrm>
            <a:off x="379471" y="1361394"/>
            <a:ext cx="8503920" cy="5184576"/>
          </a:xfrm>
        </p:spPr>
        <p:txBody>
          <a:bodyPr/>
          <a:lstStyle/>
          <a:p>
            <a:pPr marL="0" indent="0">
              <a:buNone/>
            </a:pPr>
            <a:r>
              <a:rPr lang="ja-JP" altLang="en-US" sz="1800" dirty="0">
                <a:latin typeface="+mj-ea"/>
                <a:ea typeface="+mj-ea"/>
              </a:rPr>
              <a:t>　　</a:t>
            </a:r>
            <a:r>
              <a:rPr lang="en-US" altLang="ja-JP" sz="1800" dirty="0" smtClean="0">
                <a:latin typeface="+mj-ea"/>
                <a:ea typeface="+mj-ea"/>
              </a:rPr>
              <a:t>W</a:t>
            </a:r>
            <a:r>
              <a:rPr lang="en-US" altLang="ja-JP" sz="1800" dirty="0">
                <a:latin typeface="+mj-ea"/>
                <a:ea typeface="+mj-ea"/>
              </a:rPr>
              <a:t>:</a:t>
            </a:r>
            <a:r>
              <a:rPr lang="ja-JP" altLang="en-US" sz="1800" dirty="0">
                <a:latin typeface="+mj-ea"/>
                <a:ea typeface="+mj-ea"/>
              </a:rPr>
              <a:t>賃金</a:t>
            </a:r>
            <a:endParaRPr lang="en-US" altLang="ja-JP" sz="1800" dirty="0">
              <a:latin typeface="+mj-ea"/>
              <a:ea typeface="+mj-ea"/>
            </a:endParaRPr>
          </a:p>
          <a:p>
            <a:pPr marL="0" indent="0">
              <a:buNone/>
            </a:pPr>
            <a:r>
              <a:rPr lang="ja-JP" altLang="en-US" sz="1800" dirty="0">
                <a:latin typeface="+mj-ea"/>
                <a:ea typeface="+mj-ea"/>
              </a:rPr>
              <a:t>　　</a:t>
            </a:r>
            <a:r>
              <a:rPr lang="en-US" altLang="ja-JP" sz="1800" dirty="0" smtClean="0">
                <a:solidFill>
                  <a:srgbClr val="FF0000"/>
                </a:solidFill>
                <a:latin typeface="+mj-ea"/>
                <a:ea typeface="+mj-ea"/>
              </a:rPr>
              <a:t>A</a:t>
            </a:r>
            <a:r>
              <a:rPr lang="ja-JP" altLang="en-US" sz="1800" dirty="0" smtClean="0">
                <a:solidFill>
                  <a:srgbClr val="FF0000"/>
                </a:solidFill>
                <a:latin typeface="+mj-ea"/>
                <a:ea typeface="+mj-ea"/>
              </a:rPr>
              <a:t>：家庭環境や遺伝などによって決定される生来の能力</a:t>
            </a:r>
            <a:r>
              <a:rPr lang="ja-JP" altLang="en-US" sz="1800" dirty="0">
                <a:latin typeface="+mj-ea"/>
                <a:ea typeface="+mj-ea"/>
              </a:rPr>
              <a:t>　　</a:t>
            </a:r>
            <a:endParaRPr lang="en-US" altLang="ja-JP" sz="1800" dirty="0" smtClean="0">
              <a:latin typeface="+mj-ea"/>
              <a:ea typeface="+mj-ea"/>
            </a:endParaRPr>
          </a:p>
          <a:p>
            <a:pPr marL="0" indent="0">
              <a:buNone/>
            </a:pPr>
            <a:r>
              <a:rPr lang="ja-JP" altLang="en-US" sz="1800" dirty="0">
                <a:latin typeface="+mj-ea"/>
                <a:ea typeface="+mj-ea"/>
              </a:rPr>
              <a:t>　</a:t>
            </a:r>
            <a:r>
              <a:rPr lang="ja-JP" altLang="en-US" sz="1800" dirty="0" smtClean="0">
                <a:latin typeface="+mj-ea"/>
                <a:ea typeface="+mj-ea"/>
              </a:rPr>
              <a:t>　</a:t>
            </a:r>
            <a:r>
              <a:rPr lang="en-US" altLang="ja-JP" sz="1800" dirty="0" smtClean="0">
                <a:latin typeface="+mj-ea"/>
                <a:ea typeface="+mj-ea"/>
              </a:rPr>
              <a:t>X</a:t>
            </a:r>
            <a:r>
              <a:rPr lang="ja-JP" altLang="en-US" sz="1800" dirty="0">
                <a:latin typeface="+mj-ea"/>
                <a:ea typeface="+mj-ea"/>
              </a:rPr>
              <a:t>：賃金に影響を与える変数群</a:t>
            </a:r>
            <a:endParaRPr lang="en-US" altLang="ja-JP" sz="1800" dirty="0">
              <a:latin typeface="+mj-ea"/>
              <a:ea typeface="+mj-ea"/>
            </a:endParaRPr>
          </a:p>
          <a:p>
            <a:pPr marL="0" indent="0">
              <a:buNone/>
            </a:pPr>
            <a:r>
              <a:rPr lang="ja-JP" altLang="en-US" sz="1800" dirty="0">
                <a:latin typeface="+mj-ea"/>
                <a:ea typeface="+mj-ea"/>
              </a:rPr>
              <a:t>　　</a:t>
            </a:r>
            <a:r>
              <a:rPr lang="en-US" altLang="ja-JP" sz="1800" dirty="0" smtClean="0">
                <a:latin typeface="+mj-ea"/>
                <a:ea typeface="+mj-ea"/>
              </a:rPr>
              <a:t>C</a:t>
            </a:r>
            <a:r>
              <a:rPr lang="ja-JP" altLang="en-US" sz="1800" dirty="0">
                <a:latin typeface="+mj-ea"/>
                <a:ea typeface="+mj-ea"/>
              </a:rPr>
              <a:t>：学校の「質」をあらわす変数群</a:t>
            </a:r>
            <a:endParaRPr lang="en-US" altLang="ja-JP" sz="1800" dirty="0">
              <a:latin typeface="+mj-ea"/>
              <a:ea typeface="+mj-ea"/>
            </a:endParaRPr>
          </a:p>
          <a:p>
            <a:pPr marL="0" indent="0">
              <a:buNone/>
            </a:pPr>
            <a:r>
              <a:rPr lang="ja-JP" altLang="en-US" sz="1800" dirty="0">
                <a:latin typeface="+mj-ea"/>
                <a:ea typeface="+mj-ea"/>
              </a:rPr>
              <a:t>　　</a:t>
            </a:r>
            <a:r>
              <a:rPr lang="en-US" altLang="ja-JP" sz="1800" dirty="0" smtClean="0">
                <a:latin typeface="+mj-ea"/>
                <a:ea typeface="+mj-ea"/>
              </a:rPr>
              <a:t>S</a:t>
            </a:r>
            <a:r>
              <a:rPr lang="ja-JP" altLang="en-US" sz="1800" dirty="0">
                <a:latin typeface="+mj-ea"/>
                <a:ea typeface="+mj-ea"/>
              </a:rPr>
              <a:t>：学校の「ランキングをあらわす変数群</a:t>
            </a:r>
            <a:endParaRPr lang="en-US" altLang="ja-JP" sz="1800" dirty="0">
              <a:latin typeface="+mj-ea"/>
              <a:ea typeface="+mj-ea"/>
            </a:endParaRPr>
          </a:p>
          <a:p>
            <a:pPr marL="0" indent="0">
              <a:buNone/>
            </a:pPr>
            <a:r>
              <a:rPr lang="ja-JP" altLang="en-US" sz="1800" dirty="0">
                <a:latin typeface="+mj-ea"/>
                <a:ea typeface="+mj-ea"/>
              </a:rPr>
              <a:t>　　</a:t>
            </a:r>
            <a:r>
              <a:rPr lang="en-US" altLang="ja-JP" sz="1800" dirty="0" smtClean="0">
                <a:latin typeface="+mj-ea"/>
                <a:ea typeface="+mj-ea"/>
              </a:rPr>
              <a:t>e</a:t>
            </a:r>
            <a:r>
              <a:rPr lang="ja-JP" altLang="en-US" sz="1800" dirty="0">
                <a:latin typeface="+mj-ea"/>
                <a:ea typeface="+mj-ea"/>
              </a:rPr>
              <a:t>：誤差</a:t>
            </a:r>
            <a:r>
              <a:rPr lang="ja-JP" altLang="en-US" sz="1800" dirty="0" smtClean="0">
                <a:latin typeface="+mj-ea"/>
                <a:ea typeface="+mj-ea"/>
              </a:rPr>
              <a:t>項</a:t>
            </a:r>
            <a:endParaRPr lang="en-US" altLang="ja-JP" dirty="0">
              <a:latin typeface="+mj-ea"/>
              <a:ea typeface="+mj-ea"/>
            </a:endParaRPr>
          </a:p>
          <a:p>
            <a:r>
              <a:rPr kumimoji="1" lang="ja-JP" altLang="en-US" dirty="0" smtClean="0">
                <a:latin typeface="+mj-ea"/>
                <a:ea typeface="+mj-ea"/>
              </a:rPr>
              <a:t>双子</a:t>
            </a:r>
            <a:r>
              <a:rPr kumimoji="1" lang="en-US" altLang="ja-JP" dirty="0" smtClean="0">
                <a:latin typeface="+mj-ea"/>
                <a:ea typeface="+mj-ea"/>
              </a:rPr>
              <a:t>A</a:t>
            </a:r>
            <a:r>
              <a:rPr kumimoji="1" lang="ja-JP" altLang="en-US" dirty="0" smtClean="0">
                <a:latin typeface="+mj-ea"/>
                <a:ea typeface="+mj-ea"/>
              </a:rPr>
              <a:t>の賃金関数</a:t>
            </a:r>
            <a:endParaRPr kumimoji="1" lang="en-US" altLang="ja-JP" dirty="0" smtClean="0">
              <a:latin typeface="+mj-ea"/>
              <a:ea typeface="+mj-ea"/>
            </a:endParaRPr>
          </a:p>
          <a:p>
            <a:endParaRPr lang="en-US" altLang="ja-JP" dirty="0" smtClean="0">
              <a:latin typeface="+mj-ea"/>
              <a:ea typeface="+mj-ea"/>
            </a:endParaRPr>
          </a:p>
          <a:p>
            <a:r>
              <a:rPr kumimoji="1" lang="ja-JP" altLang="en-US" dirty="0" smtClean="0">
                <a:latin typeface="+mj-ea"/>
                <a:ea typeface="+mj-ea"/>
              </a:rPr>
              <a:t>双子</a:t>
            </a:r>
            <a:r>
              <a:rPr kumimoji="1" lang="en-US" altLang="ja-JP" dirty="0" smtClean="0">
                <a:latin typeface="+mj-ea"/>
                <a:ea typeface="+mj-ea"/>
              </a:rPr>
              <a:t>B</a:t>
            </a:r>
            <a:r>
              <a:rPr kumimoji="1" lang="ja-JP" altLang="en-US" dirty="0" smtClean="0">
                <a:latin typeface="+mj-ea"/>
                <a:ea typeface="+mj-ea"/>
              </a:rPr>
              <a:t>の賃金関数</a:t>
            </a:r>
            <a:endParaRPr kumimoji="1" lang="en-US" altLang="ja-JP" dirty="0" smtClean="0">
              <a:latin typeface="+mj-ea"/>
              <a:ea typeface="+mj-ea"/>
            </a:endParaRPr>
          </a:p>
          <a:p>
            <a:pPr marL="0" indent="0">
              <a:buNone/>
            </a:pPr>
            <a:endParaRPr kumimoji="1" lang="en-US" altLang="ja-JP" dirty="0" smtClean="0">
              <a:latin typeface="+mj-ea"/>
              <a:ea typeface="+mj-ea"/>
            </a:endParaRPr>
          </a:p>
          <a:p>
            <a:pPr marL="0" indent="0">
              <a:buNone/>
            </a:pPr>
            <a:r>
              <a:rPr lang="ja-JP" altLang="en-US" u="sng" dirty="0">
                <a:latin typeface="+mj-ea"/>
                <a:ea typeface="+mj-ea"/>
              </a:rPr>
              <a:t>双子固定</a:t>
            </a:r>
            <a:r>
              <a:rPr lang="ja-JP" altLang="en-US" u="sng" dirty="0" smtClean="0">
                <a:latin typeface="+mj-ea"/>
                <a:ea typeface="+mj-ea"/>
              </a:rPr>
              <a:t>効果モデル</a:t>
            </a:r>
            <a:r>
              <a:rPr lang="ja-JP" altLang="en-US" dirty="0" smtClean="0">
                <a:latin typeface="+mj-ea"/>
                <a:ea typeface="+mj-ea"/>
              </a:rPr>
              <a:t>（１式</a:t>
            </a:r>
            <a:r>
              <a:rPr lang="en-US" altLang="ja-JP" dirty="0" smtClean="0">
                <a:latin typeface="+mj-ea"/>
                <a:ea typeface="+mj-ea"/>
              </a:rPr>
              <a:t>-2</a:t>
            </a:r>
            <a:r>
              <a:rPr lang="ja-JP" altLang="en-US" dirty="0" smtClean="0">
                <a:latin typeface="+mj-ea"/>
                <a:ea typeface="+mj-ea"/>
              </a:rPr>
              <a:t>式）</a:t>
            </a:r>
            <a:endParaRPr lang="en-US" altLang="ja-JP" dirty="0" smtClean="0">
              <a:latin typeface="+mj-ea"/>
              <a:ea typeface="+mj-ea"/>
            </a:endParaRPr>
          </a:p>
          <a:p>
            <a:pPr marL="0" indent="0">
              <a:buNone/>
            </a:pPr>
            <a:endParaRPr kumimoji="1" lang="en-US" altLang="ja-JP" dirty="0" smtClean="0">
              <a:latin typeface="+mj-ea"/>
              <a:ea typeface="+mj-ea"/>
            </a:endParaRPr>
          </a:p>
        </p:txBody>
      </p:sp>
      <mc:AlternateContent xmlns:mc="http://schemas.openxmlformats.org/markup-compatibility/2006" xmlns:a14="http://schemas.microsoft.com/office/drawing/2010/main">
        <mc:Choice Requires="a14">
          <p:sp>
            <p:nvSpPr>
              <p:cNvPr id="5" name="テキスト ボックス 4"/>
              <p:cNvSpPr txBox="1"/>
              <p:nvPr/>
            </p:nvSpPr>
            <p:spPr>
              <a:xfrm>
                <a:off x="1019026" y="3882245"/>
                <a:ext cx="7056784" cy="491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ja-JP" altLang="ja-JP" sz="2400" i="1" smtClean="0">
                              <a:latin typeface="Cambria Math" panose="02040503050406030204" pitchFamily="18" charset="0"/>
                            </a:rPr>
                          </m:ctrlPr>
                        </m:sSubPr>
                        <m:e>
                          <m:r>
                            <m:rPr>
                              <m:sty m:val="p"/>
                            </m:rPr>
                            <a:rPr lang="en-US" altLang="ja-JP" sz="2400">
                              <a:latin typeface="Cambria Math"/>
                            </a:rPr>
                            <m:t>W</m:t>
                          </m:r>
                        </m:e>
                        <m:sub>
                          <m:r>
                            <a:rPr lang="en-US" altLang="ja-JP" sz="2400" i="1">
                              <a:latin typeface="Cambria Math"/>
                            </a:rPr>
                            <m:t>1</m:t>
                          </m:r>
                          <m:r>
                            <a:rPr lang="en-US" altLang="ja-JP" sz="2400" i="1">
                              <a:latin typeface="Cambria Math"/>
                            </a:rPr>
                            <m:t>𝑗</m:t>
                          </m:r>
                        </m:sub>
                      </m:sSub>
                      <m:r>
                        <a:rPr lang="en-US" altLang="ja-JP" sz="2400" i="1">
                          <a:latin typeface="Cambria Math"/>
                        </a:rPr>
                        <m:t>=</m:t>
                      </m:r>
                      <m:sSub>
                        <m:sSubPr>
                          <m:ctrlPr>
                            <a:rPr lang="ja-JP" altLang="ja-JP" sz="2400" i="1">
                              <a:latin typeface="Cambria Math" panose="02040503050406030204" pitchFamily="18" charset="0"/>
                            </a:rPr>
                          </m:ctrlPr>
                        </m:sSubPr>
                        <m:e>
                          <m:r>
                            <a:rPr lang="en-US" altLang="ja-JP" sz="2400" i="1">
                              <a:latin typeface="Cambria Math"/>
                            </a:rPr>
                            <m:t>𝐴</m:t>
                          </m:r>
                        </m:e>
                        <m:sub>
                          <m:r>
                            <a:rPr lang="en-US" altLang="ja-JP" sz="2400" i="1">
                              <a:latin typeface="Cambria Math"/>
                            </a:rPr>
                            <m:t>𝑗</m:t>
                          </m:r>
                        </m:sub>
                      </m:sSub>
                      <m:r>
                        <a:rPr lang="en-US" altLang="ja-JP" sz="2400" i="1">
                          <a:latin typeface="Cambria Math"/>
                        </a:rPr>
                        <m:t>+</m:t>
                      </m:r>
                      <m:sSub>
                        <m:sSubPr>
                          <m:ctrlPr>
                            <a:rPr lang="ja-JP" altLang="ja-JP" sz="2400" i="1">
                              <a:latin typeface="Cambria Math" panose="02040503050406030204" pitchFamily="18" charset="0"/>
                            </a:rPr>
                          </m:ctrlPr>
                        </m:sSubPr>
                        <m:e>
                          <m:r>
                            <a:rPr lang="en-US" altLang="ja-JP" sz="2400" b="1" i="1">
                              <a:latin typeface="Cambria Math"/>
                            </a:rPr>
                            <m:t>𝑿</m:t>
                          </m:r>
                        </m:e>
                        <m:sub>
                          <m:r>
                            <a:rPr lang="en-US" altLang="ja-JP" sz="2400" b="0" i="1" smtClean="0">
                              <a:latin typeface="Cambria Math"/>
                            </a:rPr>
                            <m:t>1</m:t>
                          </m:r>
                          <m:r>
                            <a:rPr lang="en-US" altLang="ja-JP" sz="2400" b="0" i="1" smtClean="0">
                              <a:latin typeface="Cambria Math"/>
                            </a:rPr>
                            <m:t>𝑗</m:t>
                          </m:r>
                        </m:sub>
                      </m:sSub>
                      <m:r>
                        <a:rPr lang="ja-JP" altLang="en-US" sz="2400" i="1" smtClean="0">
                          <a:latin typeface="Cambria Math"/>
                        </a:rPr>
                        <m:t>𝛼</m:t>
                      </m:r>
                      <m:r>
                        <a:rPr lang="en-US" altLang="ja-JP" sz="2400" b="0" i="1" smtClean="0">
                          <a:latin typeface="Cambria Math"/>
                        </a:rPr>
                        <m:t>+</m:t>
                      </m:r>
                      <m:sSub>
                        <m:sSubPr>
                          <m:ctrlPr>
                            <a:rPr lang="ja-JP" altLang="ja-JP" sz="2400" i="1">
                              <a:latin typeface="Cambria Math" panose="02040503050406030204" pitchFamily="18" charset="0"/>
                            </a:rPr>
                          </m:ctrlPr>
                        </m:sSubPr>
                        <m:e>
                          <m:r>
                            <a:rPr lang="en-US" altLang="ja-JP" sz="2400" b="1" i="1" smtClean="0">
                              <a:latin typeface="Cambria Math"/>
                            </a:rPr>
                            <m:t>𝑪</m:t>
                          </m:r>
                        </m:e>
                        <m:sub>
                          <m:r>
                            <a:rPr lang="en-US" altLang="ja-JP" sz="2400" i="1">
                              <a:latin typeface="Cambria Math"/>
                            </a:rPr>
                            <m:t>1</m:t>
                          </m:r>
                          <m:r>
                            <a:rPr lang="en-US" altLang="ja-JP" sz="2400" i="1">
                              <a:latin typeface="Cambria Math"/>
                            </a:rPr>
                            <m:t>𝑗</m:t>
                          </m:r>
                        </m:sub>
                      </m:sSub>
                      <m:r>
                        <a:rPr lang="ja-JP" altLang="en-US" sz="2400" i="1" smtClean="0">
                          <a:latin typeface="Cambria Math"/>
                        </a:rPr>
                        <m:t>𝛽</m:t>
                      </m:r>
                      <m:r>
                        <a:rPr lang="en-US" altLang="ja-JP" sz="2400" b="0" i="1" smtClean="0">
                          <a:latin typeface="Cambria Math"/>
                        </a:rPr>
                        <m:t>+</m:t>
                      </m:r>
                      <m:sSub>
                        <m:sSubPr>
                          <m:ctrlPr>
                            <a:rPr lang="en-US" altLang="ja-JP" sz="2400" b="0" i="1" smtClean="0">
                              <a:latin typeface="Cambria Math" panose="02040503050406030204" pitchFamily="18" charset="0"/>
                            </a:rPr>
                          </m:ctrlPr>
                        </m:sSubPr>
                        <m:e>
                          <m:r>
                            <a:rPr lang="en-US" altLang="ja-JP" sz="2400" b="1" i="1" smtClean="0">
                              <a:latin typeface="Cambria Math"/>
                            </a:rPr>
                            <m:t>𝑺</m:t>
                          </m:r>
                        </m:e>
                        <m:sub>
                          <m:r>
                            <a:rPr lang="en-US" altLang="ja-JP" sz="2400" b="0" i="1" smtClean="0">
                              <a:latin typeface="Cambria Math"/>
                            </a:rPr>
                            <m:t>1</m:t>
                          </m:r>
                          <m:r>
                            <a:rPr lang="en-US" altLang="ja-JP" sz="2400" b="0" i="1" smtClean="0">
                              <a:latin typeface="Cambria Math"/>
                            </a:rPr>
                            <m:t>𝑗</m:t>
                          </m:r>
                        </m:sub>
                      </m:sSub>
                      <m:r>
                        <a:rPr lang="ja-JP" altLang="en-US" sz="2400" i="1" smtClean="0">
                          <a:latin typeface="Cambria Math"/>
                        </a:rPr>
                        <m:t>𝛾</m:t>
                      </m:r>
                      <m:r>
                        <a:rPr lang="en-US" altLang="ja-JP" sz="2400" i="1">
                          <a:latin typeface="Cambria Math"/>
                        </a:rPr>
                        <m:t>+</m:t>
                      </m:r>
                      <m:sSub>
                        <m:sSubPr>
                          <m:ctrlPr>
                            <a:rPr lang="ja-JP" altLang="ja-JP" sz="2400" i="1">
                              <a:latin typeface="Cambria Math" panose="02040503050406030204" pitchFamily="18" charset="0"/>
                            </a:rPr>
                          </m:ctrlPr>
                        </m:sSubPr>
                        <m:e>
                          <m:r>
                            <a:rPr lang="en-US" altLang="ja-JP" sz="2400" i="1">
                              <a:latin typeface="Cambria Math"/>
                            </a:rPr>
                            <m:t>𝑒</m:t>
                          </m:r>
                        </m:e>
                        <m:sub>
                          <m:r>
                            <a:rPr lang="en-US" altLang="ja-JP" sz="2400" i="1">
                              <a:latin typeface="Cambria Math"/>
                            </a:rPr>
                            <m:t>1</m:t>
                          </m:r>
                          <m:r>
                            <a:rPr lang="en-US" altLang="ja-JP" sz="2400" i="1">
                              <a:latin typeface="Cambria Math"/>
                            </a:rPr>
                            <m:t>𝑗</m:t>
                          </m:r>
                        </m:sub>
                      </m:sSub>
                      <m:r>
                        <a:rPr kumimoji="1" lang="en-US" altLang="ja-JP" sz="2400" b="0" i="1" smtClean="0">
                          <a:latin typeface="Cambria Math"/>
                        </a:rPr>
                        <m:t>−(1)</m:t>
                      </m:r>
                    </m:oMath>
                  </m:oMathPara>
                </a14:m>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019026" y="3882245"/>
                <a:ext cx="7056784" cy="491417"/>
              </a:xfrm>
              <a:prstGeom prst="rect">
                <a:avLst/>
              </a:prstGeom>
              <a:blipFill rotWithShape="1">
                <a:blip r:embed="rId2"/>
                <a:stretch>
                  <a:fillRect b="-12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1117327" y="4826868"/>
                <a:ext cx="7056784" cy="491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ja-JP" altLang="ja-JP" sz="2400" i="1" smtClean="0">
                              <a:latin typeface="Cambria Math" panose="02040503050406030204" pitchFamily="18" charset="0"/>
                            </a:rPr>
                          </m:ctrlPr>
                        </m:sSubPr>
                        <m:e>
                          <m:r>
                            <m:rPr>
                              <m:sty m:val="p"/>
                            </m:rPr>
                            <a:rPr lang="en-US" altLang="ja-JP" sz="2400">
                              <a:latin typeface="Cambria Math"/>
                            </a:rPr>
                            <m:t>W</m:t>
                          </m:r>
                        </m:e>
                        <m:sub>
                          <m:r>
                            <a:rPr lang="en-US" altLang="ja-JP" sz="2400" b="0" i="1" smtClean="0">
                              <a:latin typeface="Cambria Math"/>
                            </a:rPr>
                            <m:t>2</m:t>
                          </m:r>
                          <m:r>
                            <a:rPr lang="en-US" altLang="ja-JP" sz="2400" i="1">
                              <a:latin typeface="Cambria Math"/>
                            </a:rPr>
                            <m:t>𝑗</m:t>
                          </m:r>
                        </m:sub>
                      </m:sSub>
                      <m:r>
                        <a:rPr lang="en-US" altLang="ja-JP" sz="2400" i="1">
                          <a:latin typeface="Cambria Math"/>
                        </a:rPr>
                        <m:t>=</m:t>
                      </m:r>
                      <m:sSub>
                        <m:sSubPr>
                          <m:ctrlPr>
                            <a:rPr lang="ja-JP" altLang="ja-JP" sz="2400" i="1">
                              <a:latin typeface="Cambria Math" panose="02040503050406030204" pitchFamily="18" charset="0"/>
                            </a:rPr>
                          </m:ctrlPr>
                        </m:sSubPr>
                        <m:e>
                          <m:r>
                            <a:rPr lang="en-US" altLang="ja-JP" sz="2400" i="1">
                              <a:latin typeface="Cambria Math"/>
                            </a:rPr>
                            <m:t>𝐴</m:t>
                          </m:r>
                        </m:e>
                        <m:sub>
                          <m:r>
                            <a:rPr lang="en-US" altLang="ja-JP" sz="2400" i="1">
                              <a:latin typeface="Cambria Math"/>
                            </a:rPr>
                            <m:t>𝑗</m:t>
                          </m:r>
                        </m:sub>
                      </m:sSub>
                      <m:r>
                        <a:rPr lang="en-US" altLang="ja-JP" sz="2400" i="1">
                          <a:latin typeface="Cambria Math"/>
                        </a:rPr>
                        <m:t>+</m:t>
                      </m:r>
                      <m:sSub>
                        <m:sSubPr>
                          <m:ctrlPr>
                            <a:rPr lang="ja-JP" altLang="ja-JP" sz="2400" i="1">
                              <a:latin typeface="Cambria Math" panose="02040503050406030204" pitchFamily="18" charset="0"/>
                            </a:rPr>
                          </m:ctrlPr>
                        </m:sSubPr>
                        <m:e>
                          <m:r>
                            <a:rPr lang="en-US" altLang="ja-JP" sz="2400" b="1" i="1">
                              <a:latin typeface="Cambria Math"/>
                            </a:rPr>
                            <m:t>𝑿</m:t>
                          </m:r>
                        </m:e>
                        <m:sub>
                          <m:r>
                            <a:rPr lang="en-US" altLang="ja-JP" sz="2400" b="0" i="1" smtClean="0">
                              <a:latin typeface="Cambria Math"/>
                            </a:rPr>
                            <m:t>2</m:t>
                          </m:r>
                          <m:r>
                            <a:rPr lang="en-US" altLang="ja-JP" sz="2400" b="0" i="1" smtClean="0">
                              <a:latin typeface="Cambria Math"/>
                            </a:rPr>
                            <m:t>𝑗</m:t>
                          </m:r>
                        </m:sub>
                      </m:sSub>
                      <m:r>
                        <a:rPr lang="ja-JP" altLang="en-US" sz="2400" i="1" smtClean="0">
                          <a:latin typeface="Cambria Math"/>
                        </a:rPr>
                        <m:t>𝛼</m:t>
                      </m:r>
                      <m:r>
                        <a:rPr lang="en-US" altLang="ja-JP" sz="2400" b="0" i="1" smtClean="0">
                          <a:latin typeface="Cambria Math"/>
                        </a:rPr>
                        <m:t>+</m:t>
                      </m:r>
                      <m:sSub>
                        <m:sSubPr>
                          <m:ctrlPr>
                            <a:rPr lang="ja-JP" altLang="ja-JP" sz="2400" i="1">
                              <a:latin typeface="Cambria Math" panose="02040503050406030204" pitchFamily="18" charset="0"/>
                            </a:rPr>
                          </m:ctrlPr>
                        </m:sSubPr>
                        <m:e>
                          <m:r>
                            <a:rPr lang="en-US" altLang="ja-JP" sz="2400" b="1" i="1" smtClean="0">
                              <a:latin typeface="Cambria Math"/>
                            </a:rPr>
                            <m:t>𝑪</m:t>
                          </m:r>
                        </m:e>
                        <m:sub>
                          <m:r>
                            <a:rPr lang="en-US" altLang="ja-JP" sz="2400" b="0" i="1" smtClean="0">
                              <a:latin typeface="Cambria Math"/>
                            </a:rPr>
                            <m:t>2</m:t>
                          </m:r>
                          <m:r>
                            <a:rPr lang="en-US" altLang="ja-JP" sz="2400" i="1">
                              <a:latin typeface="Cambria Math"/>
                            </a:rPr>
                            <m:t>𝑗</m:t>
                          </m:r>
                        </m:sub>
                      </m:sSub>
                      <m:r>
                        <a:rPr lang="ja-JP" altLang="en-US" sz="2400" i="1" smtClean="0">
                          <a:latin typeface="Cambria Math"/>
                        </a:rPr>
                        <m:t>𝛽</m:t>
                      </m:r>
                      <m:r>
                        <a:rPr lang="en-US" altLang="ja-JP" sz="2400" b="0" i="1" smtClean="0">
                          <a:latin typeface="Cambria Math"/>
                        </a:rPr>
                        <m:t>+</m:t>
                      </m:r>
                      <m:sSub>
                        <m:sSubPr>
                          <m:ctrlPr>
                            <a:rPr lang="en-US" altLang="ja-JP" sz="2400" b="0" i="1" smtClean="0">
                              <a:latin typeface="Cambria Math" panose="02040503050406030204" pitchFamily="18" charset="0"/>
                            </a:rPr>
                          </m:ctrlPr>
                        </m:sSubPr>
                        <m:e>
                          <m:r>
                            <a:rPr lang="en-US" altLang="ja-JP" sz="2400" b="1" i="1" smtClean="0">
                              <a:latin typeface="Cambria Math"/>
                            </a:rPr>
                            <m:t>𝑺</m:t>
                          </m:r>
                        </m:e>
                        <m:sub>
                          <m:r>
                            <a:rPr lang="en-US" altLang="ja-JP" sz="2400" b="0" i="1" smtClean="0">
                              <a:latin typeface="Cambria Math"/>
                            </a:rPr>
                            <m:t>2</m:t>
                          </m:r>
                          <m:r>
                            <a:rPr lang="en-US" altLang="ja-JP" sz="2400" b="0" i="1" smtClean="0">
                              <a:latin typeface="Cambria Math"/>
                            </a:rPr>
                            <m:t>𝑗</m:t>
                          </m:r>
                        </m:sub>
                      </m:sSub>
                      <m:r>
                        <a:rPr lang="ja-JP" altLang="en-US" sz="2400" i="1" smtClean="0">
                          <a:latin typeface="Cambria Math"/>
                        </a:rPr>
                        <m:t>𝛾</m:t>
                      </m:r>
                      <m:r>
                        <a:rPr lang="en-US" altLang="ja-JP" sz="2400" i="1">
                          <a:latin typeface="Cambria Math"/>
                        </a:rPr>
                        <m:t>+</m:t>
                      </m:r>
                      <m:sSub>
                        <m:sSubPr>
                          <m:ctrlPr>
                            <a:rPr lang="ja-JP" altLang="ja-JP" sz="2400" i="1">
                              <a:latin typeface="Cambria Math" panose="02040503050406030204" pitchFamily="18" charset="0"/>
                            </a:rPr>
                          </m:ctrlPr>
                        </m:sSubPr>
                        <m:e>
                          <m:r>
                            <a:rPr lang="en-US" altLang="ja-JP" sz="2400" i="1">
                              <a:latin typeface="Cambria Math"/>
                            </a:rPr>
                            <m:t>𝑒</m:t>
                          </m:r>
                        </m:e>
                        <m:sub>
                          <m:r>
                            <a:rPr lang="en-US" altLang="ja-JP" sz="2400" b="0" i="1" smtClean="0">
                              <a:latin typeface="Cambria Math"/>
                            </a:rPr>
                            <m:t>2</m:t>
                          </m:r>
                          <m:r>
                            <a:rPr lang="en-US" altLang="ja-JP" sz="2400" i="1">
                              <a:latin typeface="Cambria Math"/>
                            </a:rPr>
                            <m:t>𝑗</m:t>
                          </m:r>
                        </m:sub>
                      </m:sSub>
                      <m:r>
                        <a:rPr kumimoji="1" lang="en-US" altLang="ja-JP" sz="2400" b="0" i="1" smtClean="0">
                          <a:latin typeface="Cambria Math"/>
                        </a:rPr>
                        <m:t>−(2)</m:t>
                      </m:r>
                    </m:oMath>
                  </m:oMathPara>
                </a14:m>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117327" y="4826868"/>
                <a:ext cx="7056784" cy="491417"/>
              </a:xfrm>
              <a:prstGeom prst="rect">
                <a:avLst/>
              </a:prstGeom>
              <a:blipFill rotWithShape="1">
                <a:blip r:embed="rId3"/>
                <a:stretch>
                  <a:fillRect b="-12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0" y="5949280"/>
                <a:ext cx="9144000" cy="8931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ja-JP" altLang="ja-JP" sz="2400" i="1" smtClean="0">
                              <a:latin typeface="Cambria Math" panose="02040503050406030204" pitchFamily="18" charset="0"/>
                            </a:rPr>
                          </m:ctrlPr>
                        </m:sSubPr>
                        <m:e>
                          <m:sSub>
                            <m:sSubPr>
                              <m:ctrlPr>
                                <a:rPr lang="ja-JP" altLang="ja-JP" sz="2400" i="1">
                                  <a:latin typeface="Cambria Math" panose="02040503050406030204" pitchFamily="18" charset="0"/>
                                </a:rPr>
                              </m:ctrlPr>
                            </m:sSubPr>
                            <m:e>
                              <m:r>
                                <a:rPr lang="ja-JP" altLang="en-US" sz="2400" i="1">
                                  <a:latin typeface="Cambria Math"/>
                                </a:rPr>
                                <m:t>（</m:t>
                              </m:r>
                              <m:r>
                                <m:rPr>
                                  <m:sty m:val="p"/>
                                </m:rPr>
                                <a:rPr lang="en-US" altLang="ja-JP" sz="2400">
                                  <a:latin typeface="Cambria Math"/>
                                </a:rPr>
                                <m:t>W</m:t>
                              </m:r>
                            </m:e>
                            <m:sub>
                              <m:r>
                                <a:rPr lang="en-US" altLang="ja-JP" sz="2400" b="0" i="1" smtClean="0">
                                  <a:latin typeface="Cambria Math"/>
                                </a:rPr>
                                <m:t>1</m:t>
                              </m:r>
                              <m:r>
                                <a:rPr lang="en-US" altLang="ja-JP" sz="2400" i="1">
                                  <a:latin typeface="Cambria Math"/>
                                </a:rPr>
                                <m:t>𝑗</m:t>
                              </m:r>
                            </m:sub>
                          </m:sSub>
                          <m:r>
                            <a:rPr lang="en-US" altLang="ja-JP" sz="2400" b="0" i="1" smtClean="0">
                              <a:latin typeface="Cambria Math"/>
                            </a:rPr>
                            <m:t>−</m:t>
                          </m:r>
                          <m:r>
                            <m:rPr>
                              <m:sty m:val="p"/>
                            </m:rPr>
                            <a:rPr lang="en-US" altLang="ja-JP" sz="2400">
                              <a:latin typeface="Cambria Math"/>
                            </a:rPr>
                            <m:t>W</m:t>
                          </m:r>
                        </m:e>
                        <m:sub>
                          <m:r>
                            <a:rPr lang="en-US" altLang="ja-JP" sz="2400" b="0" i="1" smtClean="0">
                              <a:latin typeface="Cambria Math"/>
                            </a:rPr>
                            <m:t>2</m:t>
                          </m:r>
                          <m:r>
                            <a:rPr lang="en-US" altLang="ja-JP" sz="2400" i="1">
                              <a:latin typeface="Cambria Math"/>
                            </a:rPr>
                            <m:t>𝑗</m:t>
                          </m:r>
                        </m:sub>
                      </m:sSub>
                      <m:r>
                        <a:rPr lang="en-US" altLang="ja-JP" sz="2400" b="0" i="1" smtClean="0">
                          <a:latin typeface="Cambria Math"/>
                        </a:rPr>
                        <m:t>)</m:t>
                      </m:r>
                      <m:r>
                        <a:rPr lang="en-US" altLang="ja-JP" sz="2400" i="1">
                          <a:latin typeface="Cambria Math"/>
                        </a:rPr>
                        <m:t>=</m:t>
                      </m:r>
                      <m:r>
                        <a:rPr lang="en-US" altLang="ja-JP" sz="2400" b="0" i="1" smtClean="0">
                          <a:latin typeface="Cambria Math"/>
                        </a:rPr>
                        <m:t>(</m:t>
                      </m:r>
                      <m:sSub>
                        <m:sSubPr>
                          <m:ctrlPr>
                            <a:rPr lang="ja-JP" altLang="ja-JP" sz="2400" i="1">
                              <a:latin typeface="Cambria Math" panose="02040503050406030204" pitchFamily="18" charset="0"/>
                            </a:rPr>
                          </m:ctrlPr>
                        </m:sSubPr>
                        <m:e>
                          <m:sSub>
                            <m:sSubPr>
                              <m:ctrlPr>
                                <a:rPr lang="ja-JP" altLang="ja-JP" sz="2400" i="1">
                                  <a:latin typeface="Cambria Math" panose="02040503050406030204" pitchFamily="18" charset="0"/>
                                </a:rPr>
                              </m:ctrlPr>
                            </m:sSubPr>
                            <m:e>
                              <m:r>
                                <a:rPr lang="en-US" altLang="ja-JP" sz="2400" b="1" i="1">
                                  <a:latin typeface="Cambria Math"/>
                                </a:rPr>
                                <m:t>𝑿</m:t>
                              </m:r>
                            </m:e>
                            <m:sub>
                              <m:r>
                                <a:rPr lang="en-US" altLang="ja-JP" sz="2400" b="0" i="1" smtClean="0">
                                  <a:latin typeface="Cambria Math"/>
                                </a:rPr>
                                <m:t>1</m:t>
                              </m:r>
                              <m:r>
                                <a:rPr lang="en-US" altLang="ja-JP" sz="2400" i="1">
                                  <a:latin typeface="Cambria Math"/>
                                </a:rPr>
                                <m:t>𝑗</m:t>
                              </m:r>
                            </m:sub>
                          </m:sSub>
                          <m:r>
                            <a:rPr lang="en-US" altLang="ja-JP" sz="2400" b="0" i="1" smtClean="0">
                              <a:latin typeface="Cambria Math"/>
                            </a:rPr>
                            <m:t>−</m:t>
                          </m:r>
                          <m:r>
                            <a:rPr lang="en-US" altLang="ja-JP" sz="2400" b="1" i="1">
                              <a:latin typeface="Cambria Math"/>
                            </a:rPr>
                            <m:t>𝑿</m:t>
                          </m:r>
                        </m:e>
                        <m:sub>
                          <m:r>
                            <a:rPr lang="en-US" altLang="ja-JP" sz="2400" b="0" i="1" smtClean="0">
                              <a:latin typeface="Cambria Math"/>
                            </a:rPr>
                            <m:t>2</m:t>
                          </m:r>
                          <m:r>
                            <a:rPr lang="en-US" altLang="ja-JP" sz="2400" b="0" i="1" smtClean="0">
                              <a:latin typeface="Cambria Math"/>
                            </a:rPr>
                            <m:t>𝑗</m:t>
                          </m:r>
                        </m:sub>
                      </m:sSub>
                      <m:r>
                        <a:rPr lang="en-US" altLang="ja-JP" sz="2400" b="0" i="1" smtClean="0">
                          <a:latin typeface="Cambria Math"/>
                        </a:rPr>
                        <m:t>)</m:t>
                      </m:r>
                      <m:r>
                        <a:rPr lang="ja-JP" altLang="en-US" sz="2400" i="1" smtClean="0">
                          <a:latin typeface="Cambria Math"/>
                        </a:rPr>
                        <m:t>𝛼</m:t>
                      </m:r>
                      <m:r>
                        <a:rPr lang="en-US" altLang="ja-JP" sz="2400" b="0" i="1" smtClean="0">
                          <a:latin typeface="Cambria Math"/>
                        </a:rPr>
                        <m:t>+</m:t>
                      </m:r>
                      <m:sSub>
                        <m:sSubPr>
                          <m:ctrlPr>
                            <a:rPr lang="ja-JP" altLang="ja-JP" sz="2400" i="1">
                              <a:latin typeface="Cambria Math" panose="02040503050406030204" pitchFamily="18" charset="0"/>
                            </a:rPr>
                          </m:ctrlPr>
                        </m:sSubPr>
                        <m:e>
                          <m:r>
                            <a:rPr lang="en-US" altLang="ja-JP" sz="2400" b="1" i="1">
                              <a:latin typeface="Cambria Math"/>
                            </a:rPr>
                            <m:t>(</m:t>
                          </m:r>
                          <m:r>
                            <a:rPr lang="en-US" altLang="ja-JP" sz="2400" b="1" i="1">
                              <a:latin typeface="Cambria Math"/>
                            </a:rPr>
                            <m:t>𝑪</m:t>
                          </m:r>
                        </m:e>
                        <m:sub>
                          <m:r>
                            <a:rPr lang="en-US" altLang="ja-JP" sz="2400" b="0" i="1" smtClean="0">
                              <a:latin typeface="Cambria Math"/>
                            </a:rPr>
                            <m:t>1</m:t>
                          </m:r>
                          <m:r>
                            <a:rPr lang="en-US" altLang="ja-JP" sz="2400" i="1">
                              <a:latin typeface="Cambria Math"/>
                            </a:rPr>
                            <m:t>𝑗</m:t>
                          </m:r>
                        </m:sub>
                      </m:sSub>
                      <m:sSub>
                        <m:sSubPr>
                          <m:ctrlPr>
                            <a:rPr lang="ja-JP" altLang="ja-JP" sz="2400" i="1">
                              <a:latin typeface="Cambria Math" panose="02040503050406030204" pitchFamily="18" charset="0"/>
                            </a:rPr>
                          </m:ctrlPr>
                        </m:sSubPr>
                        <m:e>
                          <m:r>
                            <a:rPr lang="en-US" altLang="ja-JP" sz="2400" b="1" i="1" smtClean="0">
                              <a:latin typeface="Cambria Math"/>
                            </a:rPr>
                            <m:t>−</m:t>
                          </m:r>
                          <m:r>
                            <a:rPr lang="en-US" altLang="ja-JP" sz="2400" b="1" i="1" smtClean="0">
                              <a:latin typeface="Cambria Math"/>
                            </a:rPr>
                            <m:t>𝑪</m:t>
                          </m:r>
                        </m:e>
                        <m:sub>
                          <m:r>
                            <a:rPr lang="en-US" altLang="ja-JP" sz="2400" b="0" i="1" smtClean="0">
                              <a:latin typeface="Cambria Math"/>
                            </a:rPr>
                            <m:t>2</m:t>
                          </m:r>
                          <m:r>
                            <a:rPr lang="en-US" altLang="ja-JP" sz="2400" i="1">
                              <a:latin typeface="Cambria Math"/>
                            </a:rPr>
                            <m:t>𝑗</m:t>
                          </m:r>
                        </m:sub>
                      </m:sSub>
                      <m:r>
                        <a:rPr lang="en-US" altLang="ja-JP" sz="2400" b="0" i="1" smtClean="0">
                          <a:latin typeface="Cambria Math"/>
                        </a:rPr>
                        <m:t>)</m:t>
                      </m:r>
                      <m:r>
                        <a:rPr lang="ja-JP" altLang="en-US" sz="2400" b="1" i="1" smtClean="0">
                          <a:solidFill>
                            <a:srgbClr val="FF0000"/>
                          </a:solidFill>
                          <a:latin typeface="Cambria Math"/>
                        </a:rPr>
                        <m:t>𝜷</m:t>
                      </m:r>
                      <m:r>
                        <a:rPr lang="en-US" altLang="ja-JP" sz="2400" b="0" i="1" smtClean="0">
                          <a:latin typeface="Cambria Math"/>
                        </a:rPr>
                        <m:t>+(</m:t>
                      </m:r>
                      <m:sSub>
                        <m:sSubPr>
                          <m:ctrlPr>
                            <a:rPr lang="en-US" altLang="ja-JP" sz="2400" i="1">
                              <a:latin typeface="Cambria Math" panose="02040503050406030204" pitchFamily="18" charset="0"/>
                            </a:rPr>
                          </m:ctrlPr>
                        </m:sSubPr>
                        <m:e>
                          <m:r>
                            <a:rPr lang="en-US" altLang="ja-JP" sz="2400" b="1" i="1">
                              <a:latin typeface="Cambria Math"/>
                            </a:rPr>
                            <m:t>𝑺</m:t>
                          </m:r>
                        </m:e>
                        <m:sub>
                          <m:r>
                            <a:rPr lang="en-US" altLang="ja-JP" sz="2400" b="0" i="1" smtClean="0">
                              <a:latin typeface="Cambria Math"/>
                            </a:rPr>
                            <m:t>1</m:t>
                          </m:r>
                          <m:r>
                            <a:rPr lang="en-US" altLang="ja-JP" sz="2400" i="1">
                              <a:latin typeface="Cambria Math"/>
                            </a:rPr>
                            <m:t>𝑗</m:t>
                          </m:r>
                        </m:sub>
                      </m:sSub>
                      <m:r>
                        <a:rPr lang="en-US" altLang="ja-JP" sz="2400" b="0" i="1" smtClean="0">
                          <a:latin typeface="Cambria Math"/>
                        </a:rPr>
                        <m:t>−</m:t>
                      </m:r>
                      <m:sSub>
                        <m:sSubPr>
                          <m:ctrlPr>
                            <a:rPr lang="en-US" altLang="ja-JP" sz="2400" b="0" i="1" smtClean="0">
                              <a:latin typeface="Cambria Math" panose="02040503050406030204" pitchFamily="18" charset="0"/>
                            </a:rPr>
                          </m:ctrlPr>
                        </m:sSubPr>
                        <m:e>
                          <m:r>
                            <a:rPr lang="en-US" altLang="ja-JP" sz="2400" b="1" i="1" smtClean="0">
                              <a:latin typeface="Cambria Math"/>
                            </a:rPr>
                            <m:t>𝑺</m:t>
                          </m:r>
                        </m:e>
                        <m:sub>
                          <m:r>
                            <a:rPr lang="en-US" altLang="ja-JP" sz="2400" b="0" i="1" smtClean="0">
                              <a:latin typeface="Cambria Math"/>
                            </a:rPr>
                            <m:t>2</m:t>
                          </m:r>
                          <m:r>
                            <a:rPr lang="en-US" altLang="ja-JP" sz="2400" b="0" i="1" smtClean="0">
                              <a:latin typeface="Cambria Math"/>
                            </a:rPr>
                            <m:t>𝑗</m:t>
                          </m:r>
                        </m:sub>
                      </m:sSub>
                      <m:r>
                        <a:rPr lang="en-US" altLang="ja-JP" sz="2400" b="0" i="1" smtClean="0">
                          <a:latin typeface="Cambria Math"/>
                        </a:rPr>
                        <m:t>)</m:t>
                      </m:r>
                      <m:r>
                        <a:rPr lang="ja-JP" altLang="en-US" sz="2400" b="1" i="1" smtClean="0">
                          <a:solidFill>
                            <a:srgbClr val="FF0000"/>
                          </a:solidFill>
                          <a:latin typeface="Cambria Math"/>
                        </a:rPr>
                        <m:t>𝜸</m:t>
                      </m:r>
                      <m:r>
                        <a:rPr lang="en-US" altLang="ja-JP" sz="2400" i="1">
                          <a:latin typeface="Cambria Math"/>
                        </a:rPr>
                        <m:t>+</m:t>
                      </m:r>
                      <m:sSub>
                        <m:sSubPr>
                          <m:ctrlPr>
                            <a:rPr lang="ja-JP" altLang="ja-JP" sz="2400" i="1">
                              <a:latin typeface="Cambria Math" panose="02040503050406030204" pitchFamily="18" charset="0"/>
                            </a:rPr>
                          </m:ctrlPr>
                        </m:sSubPr>
                        <m:e>
                          <m:r>
                            <a:rPr lang="en-US" altLang="ja-JP" sz="2400" b="0" i="1" smtClean="0">
                              <a:latin typeface="Cambria Math"/>
                            </a:rPr>
                            <m:t>(</m:t>
                          </m:r>
                          <m:sSub>
                            <m:sSubPr>
                              <m:ctrlPr>
                                <a:rPr lang="ja-JP" altLang="ja-JP" sz="2400" i="1">
                                  <a:latin typeface="Cambria Math" panose="02040503050406030204" pitchFamily="18" charset="0"/>
                                </a:rPr>
                              </m:ctrlPr>
                            </m:sSubPr>
                            <m:e>
                              <m:r>
                                <a:rPr lang="en-US" altLang="ja-JP" sz="2400" i="1">
                                  <a:latin typeface="Cambria Math"/>
                                </a:rPr>
                                <m:t>𝑒</m:t>
                              </m:r>
                            </m:e>
                            <m:sub>
                              <m:r>
                                <a:rPr lang="en-US" altLang="ja-JP" sz="2400" b="0" i="1" smtClean="0">
                                  <a:latin typeface="Cambria Math"/>
                                </a:rPr>
                                <m:t>1</m:t>
                              </m:r>
                              <m:r>
                                <a:rPr lang="en-US" altLang="ja-JP" sz="2400" i="1">
                                  <a:latin typeface="Cambria Math"/>
                                </a:rPr>
                                <m:t>𝑗</m:t>
                              </m:r>
                            </m:sub>
                          </m:sSub>
                          <m:r>
                            <a:rPr lang="en-US" altLang="ja-JP" sz="2400" b="0" i="1" smtClean="0">
                              <a:latin typeface="Cambria Math"/>
                            </a:rPr>
                            <m:t>−</m:t>
                          </m:r>
                          <m:r>
                            <a:rPr lang="en-US" altLang="ja-JP" sz="2400" i="1">
                              <a:latin typeface="Cambria Math"/>
                            </a:rPr>
                            <m:t>𝑒</m:t>
                          </m:r>
                        </m:e>
                        <m:sub>
                          <m:r>
                            <a:rPr lang="en-US" altLang="ja-JP" sz="2400" b="0" i="1" smtClean="0">
                              <a:latin typeface="Cambria Math"/>
                            </a:rPr>
                            <m:t>2</m:t>
                          </m:r>
                          <m:r>
                            <a:rPr lang="en-US" altLang="ja-JP" sz="2400" i="1">
                              <a:latin typeface="Cambria Math"/>
                            </a:rPr>
                            <m:t>𝑗</m:t>
                          </m:r>
                        </m:sub>
                      </m:sSub>
                      <m:r>
                        <a:rPr lang="en-US" altLang="ja-JP" sz="2400" b="0" i="1" smtClean="0">
                          <a:latin typeface="Cambria Math"/>
                        </a:rPr>
                        <m:t>)</m:t>
                      </m:r>
                    </m:oMath>
                  </m:oMathPara>
                </a14:m>
                <a:endParaRPr kumimoji="1" lang="ja-JP" altLang="en-US"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0" y="5949280"/>
                <a:ext cx="9144000" cy="893193"/>
              </a:xfrm>
              <a:prstGeom prst="rect">
                <a:avLst/>
              </a:prstGeom>
              <a:blipFill rotWithShape="1">
                <a:blip r:embed="rId4"/>
                <a:stretch>
                  <a:fillRect b="-6164"/>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31447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88640"/>
            <a:ext cx="8229600" cy="648072"/>
          </a:xfrm>
        </p:spPr>
        <p:txBody>
          <a:bodyPr/>
          <a:lstStyle/>
          <a:p>
            <a:pPr algn="l"/>
            <a:r>
              <a:rPr kumimoji="1" lang="ja-JP" altLang="en-US" b="1" dirty="0" smtClean="0"/>
              <a:t>複数のモデルを検討</a:t>
            </a:r>
            <a:endParaRPr kumimoji="1" lang="ja-JP" altLang="en-US" b="1" dirty="0"/>
          </a:p>
        </p:txBody>
      </p:sp>
      <p:graphicFrame>
        <p:nvGraphicFramePr>
          <p:cNvPr id="4" name="表 3"/>
          <p:cNvGraphicFramePr>
            <a:graphicFrameLocks noGrp="1"/>
          </p:cNvGraphicFramePr>
          <p:nvPr>
            <p:extLst>
              <p:ext uri="{D42A27DB-BD31-4B8C-83A1-F6EECF244321}">
                <p14:modId xmlns:p14="http://schemas.microsoft.com/office/powerpoint/2010/main" val="4141705323"/>
              </p:ext>
            </p:extLst>
          </p:nvPr>
        </p:nvGraphicFramePr>
        <p:xfrm>
          <a:off x="323528" y="1700808"/>
          <a:ext cx="8568952" cy="4518603"/>
        </p:xfrm>
        <a:graphic>
          <a:graphicData uri="http://schemas.openxmlformats.org/drawingml/2006/table">
            <a:tbl>
              <a:tblPr firstRow="1" bandRow="1">
                <a:tableStyleId>{5C22544A-7EE6-4342-B048-85BDC9FD1C3A}</a:tableStyleId>
              </a:tblPr>
              <a:tblGrid>
                <a:gridCol w="3518465"/>
                <a:gridCol w="5050487"/>
              </a:tblGrid>
              <a:tr h="409285">
                <a:tc>
                  <a:txBody>
                    <a:bodyPr/>
                    <a:lstStyle/>
                    <a:p>
                      <a:pPr algn="ctr"/>
                      <a:r>
                        <a:rPr kumimoji="1" lang="en-US" altLang="ja-JP" sz="2000" dirty="0" smtClean="0">
                          <a:latin typeface="+mj-ea"/>
                          <a:ea typeface="+mj-ea"/>
                        </a:rPr>
                        <a:t>Models </a:t>
                      </a:r>
                      <a:r>
                        <a:rPr kumimoji="1" lang="ja-JP" altLang="en-US" sz="2000" dirty="0" smtClean="0">
                          <a:latin typeface="+mj-ea"/>
                          <a:ea typeface="+mj-ea"/>
                        </a:rPr>
                        <a:t>（サンプル数）</a:t>
                      </a:r>
                      <a:endParaRPr kumimoji="1" lang="ja-JP" altLang="en-US" sz="2000" dirty="0">
                        <a:latin typeface="+mj-ea"/>
                        <a:ea typeface="+mj-ea"/>
                      </a:endParaRPr>
                    </a:p>
                  </a:txBody>
                  <a:tcPr/>
                </a:tc>
                <a:tc>
                  <a:txBody>
                    <a:bodyPr/>
                    <a:lstStyle/>
                    <a:p>
                      <a:pPr algn="ctr"/>
                      <a:r>
                        <a:rPr kumimoji="1" lang="ja-JP" altLang="en-US" sz="2000" dirty="0" smtClean="0">
                          <a:latin typeface="+mj-ea"/>
                          <a:ea typeface="+mj-ea"/>
                        </a:rPr>
                        <a:t>対象者</a:t>
                      </a:r>
                      <a:endParaRPr kumimoji="1" lang="ja-JP" altLang="en-US" sz="2000" dirty="0">
                        <a:latin typeface="+mj-ea"/>
                        <a:ea typeface="+mj-ea"/>
                      </a:endParaRPr>
                    </a:p>
                  </a:txBody>
                  <a:tcPr/>
                </a:tc>
              </a:tr>
              <a:tr h="665270">
                <a:tc>
                  <a:txBody>
                    <a:bodyPr/>
                    <a:lstStyle/>
                    <a:p>
                      <a:r>
                        <a:rPr kumimoji="1" lang="en-US" altLang="ja-JP" sz="2000" dirty="0" smtClean="0">
                          <a:latin typeface="+mj-ea"/>
                          <a:ea typeface="+mj-ea"/>
                        </a:rPr>
                        <a:t>Model I (746)</a:t>
                      </a:r>
                      <a:endParaRPr kumimoji="1" lang="ja-JP" altLang="en-US" sz="2000" dirty="0">
                        <a:latin typeface="+mj-ea"/>
                        <a:ea typeface="+mj-ea"/>
                      </a:endParaRPr>
                    </a:p>
                  </a:txBody>
                  <a:tcPr/>
                </a:tc>
                <a:tc>
                  <a:txBody>
                    <a:bodyPr/>
                    <a:lstStyle/>
                    <a:p>
                      <a:r>
                        <a:rPr kumimoji="1" lang="ja-JP" altLang="en-US" sz="2000" dirty="0" smtClean="0">
                          <a:latin typeface="+mj-ea"/>
                          <a:ea typeface="+mj-ea"/>
                        </a:rPr>
                        <a:t>一卵性のみのサンプルで全員</a:t>
                      </a:r>
                      <a:endParaRPr kumimoji="1" lang="ja-JP" altLang="en-US" sz="2000" dirty="0">
                        <a:latin typeface="+mj-ea"/>
                        <a:ea typeface="+mj-ea"/>
                      </a:endParaRPr>
                    </a:p>
                  </a:txBody>
                  <a:tcPr/>
                </a:tc>
              </a:tr>
              <a:tr h="665270">
                <a:tc>
                  <a:txBody>
                    <a:bodyPr/>
                    <a:lstStyle/>
                    <a:p>
                      <a:r>
                        <a:rPr kumimoji="1" lang="en-US" altLang="ja-JP" sz="2000" dirty="0" smtClean="0">
                          <a:latin typeface="+mj-ea"/>
                          <a:ea typeface="+mj-ea"/>
                        </a:rPr>
                        <a:t>Model II (546)</a:t>
                      </a:r>
                      <a:endParaRPr kumimoji="1" lang="ja-JP" altLang="en-US" sz="2000" dirty="0">
                        <a:latin typeface="+mj-ea"/>
                        <a:ea typeface="+mj-ea"/>
                      </a:endParaRPr>
                    </a:p>
                  </a:txBody>
                  <a:tcPr/>
                </a:tc>
                <a:tc>
                  <a:txBody>
                    <a:bodyPr/>
                    <a:lstStyle/>
                    <a:p>
                      <a:r>
                        <a:rPr kumimoji="1" lang="ja-JP" altLang="en-US" sz="2000" dirty="0" smtClean="0">
                          <a:latin typeface="+mj-ea"/>
                          <a:ea typeface="+mj-ea"/>
                        </a:rPr>
                        <a:t>そのうち男性のみ</a:t>
                      </a:r>
                      <a:endParaRPr kumimoji="1" lang="ja-JP" altLang="en-US" sz="2000" dirty="0">
                        <a:latin typeface="+mj-ea"/>
                        <a:ea typeface="+mj-ea"/>
                      </a:endParaRPr>
                    </a:p>
                  </a:txBody>
                  <a:tcPr/>
                </a:tc>
              </a:tr>
              <a:tr h="665270">
                <a:tc>
                  <a:txBody>
                    <a:bodyPr/>
                    <a:lstStyle/>
                    <a:p>
                      <a:r>
                        <a:rPr kumimoji="1" lang="en-US" altLang="ja-JP" sz="2000" dirty="0" smtClean="0">
                          <a:latin typeface="+mj-ea"/>
                          <a:ea typeface="+mj-ea"/>
                        </a:rPr>
                        <a:t>Model III (88)</a:t>
                      </a:r>
                      <a:endParaRPr kumimoji="1" lang="ja-JP" altLang="en-US" sz="2000" dirty="0">
                        <a:latin typeface="+mj-ea"/>
                        <a:ea typeface="+mj-ea"/>
                      </a:endParaRPr>
                    </a:p>
                  </a:txBody>
                  <a:tcPr/>
                </a:tc>
                <a:tc>
                  <a:txBody>
                    <a:bodyPr/>
                    <a:lstStyle/>
                    <a:p>
                      <a:r>
                        <a:rPr kumimoji="1" lang="ja-JP" altLang="en-US" sz="2000" dirty="0" smtClean="0">
                          <a:latin typeface="+mj-ea"/>
                          <a:ea typeface="+mj-ea"/>
                        </a:rPr>
                        <a:t>そのうち低所得家庭出身者</a:t>
                      </a:r>
                      <a:endParaRPr kumimoji="1" lang="ja-JP" altLang="en-US" sz="2000" dirty="0">
                        <a:latin typeface="+mj-ea"/>
                        <a:ea typeface="+mj-ea"/>
                      </a:endParaRPr>
                    </a:p>
                  </a:txBody>
                  <a:tcPr/>
                </a:tc>
              </a:tr>
              <a:tr h="665270">
                <a:tc>
                  <a:txBody>
                    <a:bodyPr/>
                    <a:lstStyle/>
                    <a:p>
                      <a:r>
                        <a:rPr kumimoji="1" lang="en-US" altLang="ja-JP" sz="2000" dirty="0" smtClean="0">
                          <a:latin typeface="+mj-ea"/>
                          <a:ea typeface="+mj-ea"/>
                        </a:rPr>
                        <a:t>Model IV (230)</a:t>
                      </a:r>
                      <a:endParaRPr kumimoji="1" lang="ja-JP" altLang="en-US" sz="2000" dirty="0">
                        <a:latin typeface="+mj-ea"/>
                        <a:ea typeface="+mj-ea"/>
                      </a:endParaRPr>
                    </a:p>
                  </a:txBody>
                  <a:tcPr>
                    <a:lnB w="57150" cap="flat" cmpd="sng" algn="ctr">
                      <a:solidFill>
                        <a:srgbClr val="FF0000"/>
                      </a:solidFill>
                      <a:prstDash val="solid"/>
                      <a:round/>
                      <a:headEnd type="none" w="med" len="med"/>
                      <a:tailEnd type="none" w="med" len="med"/>
                    </a:lnB>
                  </a:tcPr>
                </a:tc>
                <a:tc>
                  <a:txBody>
                    <a:bodyPr/>
                    <a:lstStyle/>
                    <a:p>
                      <a:r>
                        <a:rPr kumimoji="1" lang="ja-JP" altLang="en-US" sz="2000" dirty="0" smtClean="0">
                          <a:latin typeface="+mj-ea"/>
                          <a:ea typeface="+mj-ea"/>
                        </a:rPr>
                        <a:t>そのうち国公立大学への進学者</a:t>
                      </a:r>
                      <a:endParaRPr kumimoji="1" lang="ja-JP" altLang="en-US" sz="2000" dirty="0">
                        <a:latin typeface="+mj-ea"/>
                        <a:ea typeface="+mj-ea"/>
                      </a:endParaRPr>
                    </a:p>
                  </a:txBody>
                  <a:tcPr>
                    <a:lnB w="57150" cap="flat" cmpd="sng" algn="ctr">
                      <a:solidFill>
                        <a:srgbClr val="FF0000"/>
                      </a:solidFill>
                      <a:prstDash val="solid"/>
                      <a:round/>
                      <a:headEnd type="none" w="med" len="med"/>
                      <a:tailEnd type="none" w="med" len="med"/>
                    </a:lnB>
                  </a:tcPr>
                </a:tc>
              </a:tr>
              <a:tr h="724119">
                <a:tc>
                  <a:txBody>
                    <a:bodyPr/>
                    <a:lstStyle/>
                    <a:p>
                      <a:r>
                        <a:rPr kumimoji="1" lang="en-US" altLang="ja-JP" sz="2000" dirty="0" smtClean="0">
                          <a:latin typeface="+mj-ea"/>
                          <a:ea typeface="+mj-ea"/>
                        </a:rPr>
                        <a:t>Model V (388)</a:t>
                      </a:r>
                      <a:endParaRPr kumimoji="1" lang="ja-JP" altLang="en-US" sz="2000" dirty="0">
                        <a:latin typeface="+mj-ea"/>
                        <a:ea typeface="+mj-ea"/>
                      </a:endParaRPr>
                    </a:p>
                  </a:txBody>
                  <a:tcPr>
                    <a:lnL w="57150" cap="flat" cmpd="sng" algn="ctr">
                      <a:solidFill>
                        <a:srgbClr val="FF0000"/>
                      </a:solidFill>
                      <a:prstDash val="solid"/>
                      <a:round/>
                      <a:headEnd type="none" w="med" len="med"/>
                      <a:tailEnd type="none" w="med" len="med"/>
                    </a:lnL>
                    <a:lnT w="57150" cap="flat" cmpd="sng" algn="ctr">
                      <a:solidFill>
                        <a:srgbClr val="FF0000"/>
                      </a:solidFill>
                      <a:prstDash val="solid"/>
                      <a:round/>
                      <a:headEnd type="none" w="med" len="med"/>
                      <a:tailEnd type="none" w="med" len="med"/>
                    </a:lnT>
                  </a:tcPr>
                </a:tc>
                <a:tc>
                  <a:txBody>
                    <a:bodyPr/>
                    <a:lstStyle/>
                    <a:p>
                      <a:r>
                        <a:rPr kumimoji="1" lang="ja-JP" altLang="en-US" sz="2000" dirty="0" smtClean="0">
                          <a:latin typeface="+mj-ea"/>
                          <a:ea typeface="+mj-ea"/>
                        </a:rPr>
                        <a:t>そのうち同レベルの高校（偏差値差が</a:t>
                      </a:r>
                      <a:r>
                        <a:rPr kumimoji="1" lang="en-US" altLang="ja-JP" sz="2000" dirty="0" smtClean="0">
                          <a:latin typeface="+mj-ea"/>
                          <a:ea typeface="+mj-ea"/>
                        </a:rPr>
                        <a:t>5</a:t>
                      </a:r>
                      <a:r>
                        <a:rPr kumimoji="1" lang="ja-JP" altLang="en-US" sz="2000" dirty="0" smtClean="0">
                          <a:latin typeface="+mj-ea"/>
                          <a:ea typeface="+mj-ea"/>
                        </a:rPr>
                        <a:t>以内）から別の大学へ進学した</a:t>
                      </a:r>
                      <a:endParaRPr kumimoji="1" lang="ja-JP" altLang="en-US" sz="2000" dirty="0">
                        <a:latin typeface="+mj-ea"/>
                        <a:ea typeface="+mj-ea"/>
                      </a:endParaRPr>
                    </a:p>
                  </a:txBody>
                  <a:tcPr>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tcPr>
                </a:tc>
              </a:tr>
              <a:tr h="724119">
                <a:tc>
                  <a:txBody>
                    <a:bodyPr/>
                    <a:lstStyle/>
                    <a:p>
                      <a:r>
                        <a:rPr kumimoji="1" lang="en-US" altLang="ja-JP" sz="2000" dirty="0" smtClean="0">
                          <a:latin typeface="+mj-ea"/>
                          <a:ea typeface="+mj-ea"/>
                        </a:rPr>
                        <a:t>Model VI (306)</a:t>
                      </a:r>
                      <a:endParaRPr kumimoji="1" lang="ja-JP" altLang="en-US" sz="2000" dirty="0">
                        <a:latin typeface="+mj-ea"/>
                        <a:ea typeface="+mj-ea"/>
                      </a:endParaRPr>
                    </a:p>
                  </a:txBody>
                  <a:tcPr>
                    <a:lnL w="57150" cap="flat" cmpd="sng" algn="ctr">
                      <a:solidFill>
                        <a:srgbClr val="FF0000"/>
                      </a:solidFill>
                      <a:prstDash val="solid"/>
                      <a:round/>
                      <a:headEnd type="none" w="med" len="med"/>
                      <a:tailEnd type="none" w="med" len="med"/>
                    </a:lnL>
                    <a:lnB w="5715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j-ea"/>
                          <a:ea typeface="+mj-ea"/>
                        </a:rPr>
                        <a:t>そのうち同レベルの高校（偏差値差が</a:t>
                      </a:r>
                      <a:r>
                        <a:rPr kumimoji="1" lang="en-US" altLang="ja-JP" sz="2000" dirty="0" smtClean="0">
                          <a:latin typeface="+mj-ea"/>
                          <a:ea typeface="+mj-ea"/>
                        </a:rPr>
                        <a:t>3</a:t>
                      </a:r>
                      <a:r>
                        <a:rPr kumimoji="1" lang="ja-JP" altLang="en-US" sz="2000" dirty="0" smtClean="0">
                          <a:latin typeface="+mj-ea"/>
                          <a:ea typeface="+mj-ea"/>
                        </a:rPr>
                        <a:t>以内）から別の大学へ進学した</a:t>
                      </a:r>
                    </a:p>
                  </a:txBody>
                  <a:tcPr>
                    <a:lnR w="57150" cap="flat" cmpd="sng" algn="ctr">
                      <a:solidFill>
                        <a:srgbClr val="FF0000"/>
                      </a:solidFill>
                      <a:prstDash val="solid"/>
                      <a:round/>
                      <a:headEnd type="none" w="med" len="med"/>
                      <a:tailEnd type="none" w="med" len="med"/>
                    </a:lnR>
                    <a:lnB w="57150" cap="flat" cmpd="sng" algn="ctr">
                      <a:solidFill>
                        <a:srgbClr val="FF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46696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dirty="0" smtClean="0"/>
              <a:t>経済学者の子育て指南：教育経済学という学問</a:t>
            </a:r>
            <a:endParaRPr kumimoji="1" lang="ja-JP" altLang="en-US" dirty="0"/>
          </a:p>
        </p:txBody>
      </p:sp>
      <p:sp>
        <p:nvSpPr>
          <p:cNvPr id="3" name="スライド番号プレースホルダー 2"/>
          <p:cNvSpPr>
            <a:spLocks noGrp="1"/>
          </p:cNvSpPr>
          <p:nvPr>
            <p:ph type="sldNum" sz="quarter" idx="12"/>
          </p:nvPr>
        </p:nvSpPr>
        <p:spPr/>
        <p:txBody>
          <a:bodyPr/>
          <a:lstStyle/>
          <a:p>
            <a:fld id="{35FC642D-FC96-4BA5-BD9B-5096F9696E5F}" type="slidenum">
              <a:rPr kumimoji="1" lang="ja-JP" altLang="en-US" smtClean="0"/>
              <a:t>3</a:t>
            </a:fld>
            <a:endParaRPr kumimoji="1" lang="ja-JP" altLang="en-US"/>
          </a:p>
        </p:txBody>
      </p:sp>
      <p:sp>
        <p:nvSpPr>
          <p:cNvPr id="4" name="コンテンツ プレースホルダー 3"/>
          <p:cNvSpPr>
            <a:spLocks noGrp="1"/>
          </p:cNvSpPr>
          <p:nvPr>
            <p:ph sz="quarter" idx="1"/>
          </p:nvPr>
        </p:nvSpPr>
        <p:spPr/>
        <p:txBody>
          <a:bodyPr>
            <a:normAutofit lnSpcReduction="10000"/>
          </a:bodyPr>
          <a:lstStyle/>
          <a:p>
            <a:r>
              <a:rPr lang="ja-JP" altLang="en-US" dirty="0">
                <a:latin typeface="+mj-ea"/>
                <a:ea typeface="+mj-ea"/>
              </a:rPr>
              <a:t>経済学者は</a:t>
            </a:r>
            <a:endParaRPr lang="en-US" altLang="ja-JP" dirty="0">
              <a:latin typeface="+mj-ea"/>
              <a:ea typeface="+mj-ea"/>
            </a:endParaRPr>
          </a:p>
          <a:p>
            <a:pPr lvl="1"/>
            <a:r>
              <a:rPr lang="ja-JP" altLang="en-US" dirty="0" smtClean="0">
                <a:solidFill>
                  <a:schemeClr val="tx1"/>
                </a:solidFill>
                <a:latin typeface="+mj-ea"/>
                <a:ea typeface="+mj-ea"/>
              </a:rPr>
              <a:t>どういう政策や介入が教育成果を高めることができるのか、ということをデータを用いて明らかにする。</a:t>
            </a:r>
            <a:endParaRPr lang="en-US" altLang="ja-JP" dirty="0" smtClean="0">
              <a:solidFill>
                <a:schemeClr val="tx1"/>
              </a:solidFill>
              <a:latin typeface="+mj-ea"/>
              <a:ea typeface="+mj-ea"/>
            </a:endParaRPr>
          </a:p>
          <a:p>
            <a:pPr lvl="1"/>
            <a:endParaRPr lang="en-US" altLang="ja-JP" dirty="0">
              <a:solidFill>
                <a:schemeClr val="tx1"/>
              </a:solidFill>
              <a:latin typeface="+mj-ea"/>
              <a:ea typeface="+mj-ea"/>
            </a:endParaRPr>
          </a:p>
          <a:p>
            <a:pPr lvl="1"/>
            <a:r>
              <a:rPr lang="ja-JP" altLang="en-US" dirty="0" smtClean="0">
                <a:solidFill>
                  <a:schemeClr val="tx1"/>
                </a:solidFill>
                <a:latin typeface="+mj-ea"/>
                <a:ea typeface="+mj-ea"/>
              </a:rPr>
              <a:t>教育を経済学的なものの見方と実証的な手法で分析する学問を</a:t>
            </a:r>
            <a:r>
              <a:rPr lang="ja-JP" altLang="en-US" u="sng" dirty="0" smtClean="0">
                <a:solidFill>
                  <a:schemeClr val="tx1"/>
                </a:solidFill>
                <a:latin typeface="+mj-ea"/>
                <a:ea typeface="+mj-ea"/>
              </a:rPr>
              <a:t>教育の経済学</a:t>
            </a:r>
            <a:r>
              <a:rPr lang="ja-JP" altLang="en-US" dirty="0" smtClean="0">
                <a:solidFill>
                  <a:schemeClr val="tx1"/>
                </a:solidFill>
                <a:latin typeface="+mj-ea"/>
                <a:ea typeface="+mj-ea"/>
              </a:rPr>
              <a:t>という。</a:t>
            </a:r>
            <a:endParaRPr lang="en-US" altLang="ja-JP" dirty="0">
              <a:solidFill>
                <a:schemeClr val="tx1"/>
              </a:solidFill>
              <a:latin typeface="+mj-ea"/>
              <a:ea typeface="+mj-ea"/>
            </a:endParaRPr>
          </a:p>
          <a:p>
            <a:endParaRPr kumimoji="1" lang="en-US" altLang="ja-JP" dirty="0" smtClean="0">
              <a:latin typeface="+mj-ea"/>
              <a:ea typeface="+mj-ea"/>
            </a:endParaRPr>
          </a:p>
          <a:p>
            <a:r>
              <a:rPr lang="ja-JP" altLang="en-US" dirty="0" smtClean="0">
                <a:latin typeface="+mj-ea"/>
                <a:ea typeface="+mj-ea"/>
              </a:rPr>
              <a:t>今日</a:t>
            </a:r>
            <a:r>
              <a:rPr lang="ja-JP" altLang="en-US" dirty="0">
                <a:latin typeface="+mj-ea"/>
                <a:ea typeface="+mj-ea"/>
              </a:rPr>
              <a:t>私</a:t>
            </a:r>
            <a:r>
              <a:rPr lang="ja-JP" altLang="en-US" dirty="0" smtClean="0">
                <a:latin typeface="+mj-ea"/>
                <a:ea typeface="+mj-ea"/>
              </a:rPr>
              <a:t>が話したいこと</a:t>
            </a:r>
            <a:endParaRPr lang="en-US" altLang="ja-JP" dirty="0" smtClean="0">
              <a:latin typeface="+mj-ea"/>
              <a:ea typeface="+mj-ea"/>
            </a:endParaRPr>
          </a:p>
          <a:p>
            <a:pPr lvl="1"/>
            <a:endParaRPr kumimoji="1" lang="en-US" altLang="ja-JP" dirty="0">
              <a:solidFill>
                <a:schemeClr val="tx1"/>
              </a:solidFill>
              <a:latin typeface="+mj-ea"/>
              <a:ea typeface="+mj-ea"/>
            </a:endParaRPr>
          </a:p>
          <a:p>
            <a:pPr lvl="1"/>
            <a:r>
              <a:rPr lang="ja-JP" altLang="en-US" dirty="0" smtClean="0">
                <a:solidFill>
                  <a:schemeClr val="tx1"/>
                </a:solidFill>
                <a:latin typeface="+mj-ea"/>
                <a:ea typeface="+mj-ea"/>
              </a:rPr>
              <a:t>子どもの将来の賃金や学力に影響を与える要因は何か</a:t>
            </a:r>
            <a:endParaRPr lang="en-US" altLang="ja-JP" dirty="0" smtClean="0">
              <a:solidFill>
                <a:schemeClr val="tx1"/>
              </a:solidFill>
              <a:latin typeface="+mj-ea"/>
              <a:ea typeface="+mj-ea"/>
            </a:endParaRPr>
          </a:p>
          <a:p>
            <a:pPr lvl="1"/>
            <a:endParaRPr kumimoji="1" lang="en-US" altLang="ja-JP" dirty="0">
              <a:solidFill>
                <a:schemeClr val="tx1"/>
              </a:solidFill>
              <a:latin typeface="+mj-ea"/>
              <a:ea typeface="+mj-ea"/>
            </a:endParaRPr>
          </a:p>
          <a:p>
            <a:pPr lvl="1"/>
            <a:r>
              <a:rPr lang="ja-JP" altLang="en-US" dirty="0" smtClean="0">
                <a:solidFill>
                  <a:schemeClr val="tx1"/>
                </a:solidFill>
                <a:latin typeface="+mj-ea"/>
                <a:ea typeface="+mj-ea"/>
              </a:rPr>
              <a:t>学校なのか、家庭なのか、生まれつきの能力なのか</a:t>
            </a:r>
            <a:endParaRPr kumimoji="1" lang="ja-JP" altLang="en-US" dirty="0">
              <a:solidFill>
                <a:schemeClr val="tx1"/>
              </a:solidFill>
              <a:latin typeface="+mj-ea"/>
              <a:ea typeface="+mj-ea"/>
            </a:endParaRPr>
          </a:p>
        </p:txBody>
      </p:sp>
    </p:spTree>
    <p:extLst>
      <p:ext uri="{BB962C8B-B14F-4D97-AF65-F5344CB8AC3E}">
        <p14:creationId xmlns:p14="http://schemas.microsoft.com/office/powerpoint/2010/main" val="2304057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804812162"/>
              </p:ext>
            </p:extLst>
          </p:nvPr>
        </p:nvGraphicFramePr>
        <p:xfrm>
          <a:off x="179512" y="116632"/>
          <a:ext cx="8806496" cy="6141720"/>
        </p:xfrm>
        <a:graphic>
          <a:graphicData uri="http://schemas.openxmlformats.org/drawingml/2006/table">
            <a:tbl>
              <a:tblPr firstRow="1" bandRow="1">
                <a:tableStyleId>{5C22544A-7EE6-4342-B048-85BDC9FD1C3A}</a:tableStyleId>
              </a:tblPr>
              <a:tblGrid>
                <a:gridCol w="2635568"/>
                <a:gridCol w="984567"/>
                <a:gridCol w="1003617"/>
                <a:gridCol w="997267"/>
                <a:gridCol w="1051243"/>
                <a:gridCol w="1035367"/>
                <a:gridCol w="1098867"/>
              </a:tblGrid>
              <a:tr h="370840">
                <a:tc>
                  <a:txBody>
                    <a:bodyPr/>
                    <a:lstStyle/>
                    <a:p>
                      <a:endParaRPr kumimoji="1" lang="ja-JP" altLang="en-US" sz="1600" dirty="0">
                        <a:latin typeface="+mj-ea"/>
                        <a:ea typeface="+mj-ea"/>
                      </a:endParaRPr>
                    </a:p>
                  </a:txBody>
                  <a:tcPr>
                    <a:lnB w="57150" cap="flat" cmpd="sng" algn="ctr">
                      <a:solidFill>
                        <a:srgbClr val="0070C0"/>
                      </a:solidFill>
                      <a:prstDash val="solid"/>
                      <a:round/>
                      <a:headEnd type="none" w="med" len="med"/>
                      <a:tailEnd type="none" w="med" len="med"/>
                    </a:lnB>
                  </a:tcPr>
                </a:tc>
                <a:tc>
                  <a:txBody>
                    <a:bodyPr/>
                    <a:lstStyle/>
                    <a:p>
                      <a:pPr algn="ctr"/>
                      <a:r>
                        <a:rPr kumimoji="1" lang="en-US" altLang="ja-JP" sz="1600" dirty="0" smtClean="0">
                          <a:latin typeface="+mj-ea"/>
                          <a:ea typeface="+mj-ea"/>
                        </a:rPr>
                        <a:t>Model I</a:t>
                      </a:r>
                    </a:p>
                    <a:p>
                      <a:pPr algn="ctr"/>
                      <a:r>
                        <a:rPr kumimoji="1" lang="en-US" altLang="ja-JP" sz="1600" dirty="0" smtClean="0">
                          <a:latin typeface="+mj-ea"/>
                          <a:ea typeface="+mj-ea"/>
                        </a:rPr>
                        <a:t>(</a:t>
                      </a:r>
                      <a:r>
                        <a:rPr kumimoji="1" lang="ja-JP" altLang="en-US" sz="1600" dirty="0" smtClean="0">
                          <a:latin typeface="+mj-ea"/>
                          <a:ea typeface="+mj-ea"/>
                        </a:rPr>
                        <a:t>全体</a:t>
                      </a:r>
                      <a:r>
                        <a:rPr kumimoji="1" lang="en-US" altLang="ja-JP" sz="1600" dirty="0" smtClean="0">
                          <a:latin typeface="+mj-ea"/>
                          <a:ea typeface="+mj-ea"/>
                        </a:rPr>
                        <a:t>)</a:t>
                      </a:r>
                      <a:endParaRPr kumimoji="1" lang="ja-JP" altLang="en-US" sz="1600" dirty="0">
                        <a:latin typeface="+mj-ea"/>
                        <a:ea typeface="+mj-ea"/>
                      </a:endParaRPr>
                    </a:p>
                  </a:txBody>
                  <a:tcPr>
                    <a:lnB w="57150" cap="flat" cmpd="sng" algn="ctr">
                      <a:solidFill>
                        <a:srgbClr val="0070C0"/>
                      </a:solidFill>
                      <a:prstDash val="solid"/>
                      <a:round/>
                      <a:headEnd type="none" w="med" len="med"/>
                      <a:tailEnd type="none" w="med" len="med"/>
                    </a:lnB>
                  </a:tcPr>
                </a:tc>
                <a:tc>
                  <a:txBody>
                    <a:bodyPr/>
                    <a:lstStyle/>
                    <a:p>
                      <a:pPr algn="ctr"/>
                      <a:r>
                        <a:rPr kumimoji="1" lang="en-US" altLang="ja-JP" sz="1600" dirty="0" smtClean="0">
                          <a:latin typeface="+mj-ea"/>
                          <a:ea typeface="+mj-ea"/>
                        </a:rPr>
                        <a:t>Model II</a:t>
                      </a:r>
                    </a:p>
                    <a:p>
                      <a:pPr algn="ctr"/>
                      <a:r>
                        <a:rPr kumimoji="1" lang="en-US" altLang="ja-JP" sz="1600" dirty="0" smtClean="0">
                          <a:latin typeface="+mj-ea"/>
                          <a:ea typeface="+mj-ea"/>
                        </a:rPr>
                        <a:t>(</a:t>
                      </a:r>
                      <a:r>
                        <a:rPr kumimoji="1" lang="ja-JP" altLang="en-US" sz="1600" dirty="0" smtClean="0">
                          <a:latin typeface="+mj-ea"/>
                          <a:ea typeface="+mj-ea"/>
                        </a:rPr>
                        <a:t>男性</a:t>
                      </a:r>
                      <a:r>
                        <a:rPr kumimoji="1" lang="en-US" altLang="ja-JP" sz="1600" dirty="0" smtClean="0">
                          <a:latin typeface="+mj-ea"/>
                          <a:ea typeface="+mj-ea"/>
                        </a:rPr>
                        <a:t>) </a:t>
                      </a:r>
                      <a:endParaRPr kumimoji="1" lang="ja-JP" altLang="en-US" sz="1600" dirty="0">
                        <a:latin typeface="+mj-ea"/>
                        <a:ea typeface="+mj-ea"/>
                      </a:endParaRPr>
                    </a:p>
                  </a:txBody>
                  <a:tcPr>
                    <a:lnB w="57150" cap="flat" cmpd="sng" algn="ctr">
                      <a:solidFill>
                        <a:srgbClr val="0070C0"/>
                      </a:solidFill>
                      <a:prstDash val="solid"/>
                      <a:round/>
                      <a:headEnd type="none" w="med" len="med"/>
                      <a:tailEnd type="none" w="med" len="med"/>
                    </a:lnB>
                  </a:tcPr>
                </a:tc>
                <a:tc>
                  <a:txBody>
                    <a:bodyPr/>
                    <a:lstStyle/>
                    <a:p>
                      <a:pPr algn="ctr"/>
                      <a:r>
                        <a:rPr kumimoji="1" lang="en-US" altLang="ja-JP" sz="1600" dirty="0" smtClean="0">
                          <a:latin typeface="+mj-ea"/>
                          <a:ea typeface="+mj-ea"/>
                        </a:rPr>
                        <a:t>Model III</a:t>
                      </a:r>
                    </a:p>
                    <a:p>
                      <a:pPr algn="ctr"/>
                      <a:r>
                        <a:rPr kumimoji="1" lang="en-US" altLang="ja-JP" sz="1600" dirty="0" smtClean="0">
                          <a:latin typeface="+mj-ea"/>
                          <a:ea typeface="+mj-ea"/>
                        </a:rPr>
                        <a:t>(</a:t>
                      </a:r>
                      <a:r>
                        <a:rPr kumimoji="1" lang="ja-JP" altLang="en-US" sz="1600" dirty="0" smtClean="0">
                          <a:latin typeface="+mj-ea"/>
                          <a:ea typeface="+mj-ea"/>
                        </a:rPr>
                        <a:t>低所得</a:t>
                      </a:r>
                      <a:r>
                        <a:rPr kumimoji="1" lang="en-US" altLang="ja-JP" sz="1600" dirty="0" smtClean="0">
                          <a:latin typeface="+mj-ea"/>
                          <a:ea typeface="+mj-ea"/>
                        </a:rPr>
                        <a:t>)</a:t>
                      </a:r>
                      <a:endParaRPr kumimoji="1" lang="ja-JP" altLang="en-US" sz="1600" dirty="0">
                        <a:latin typeface="+mj-ea"/>
                        <a:ea typeface="+mj-ea"/>
                      </a:endParaRPr>
                    </a:p>
                  </a:txBody>
                  <a:tcPr>
                    <a:lnB w="57150" cap="flat" cmpd="sng" algn="ctr">
                      <a:solidFill>
                        <a:srgbClr val="0070C0"/>
                      </a:solidFill>
                      <a:prstDash val="solid"/>
                      <a:round/>
                      <a:headEnd type="none" w="med" len="med"/>
                      <a:tailEnd type="none" w="med" len="med"/>
                    </a:lnB>
                  </a:tcPr>
                </a:tc>
                <a:tc>
                  <a:txBody>
                    <a:bodyPr/>
                    <a:lstStyle/>
                    <a:p>
                      <a:pPr algn="ctr"/>
                      <a:r>
                        <a:rPr kumimoji="1" lang="en-US" altLang="ja-JP" sz="1600" dirty="0" smtClean="0">
                          <a:latin typeface="+mj-ea"/>
                          <a:ea typeface="+mj-ea"/>
                        </a:rPr>
                        <a:t>Model IV</a:t>
                      </a:r>
                    </a:p>
                    <a:p>
                      <a:pPr algn="ctr"/>
                      <a:r>
                        <a:rPr kumimoji="1" lang="en-US" altLang="ja-JP" sz="1600" dirty="0" smtClean="0">
                          <a:latin typeface="+mj-ea"/>
                          <a:ea typeface="+mj-ea"/>
                        </a:rPr>
                        <a:t>(</a:t>
                      </a:r>
                      <a:r>
                        <a:rPr kumimoji="1" lang="ja-JP" altLang="en-US" sz="1600" dirty="0" smtClean="0">
                          <a:latin typeface="+mj-ea"/>
                          <a:ea typeface="+mj-ea"/>
                        </a:rPr>
                        <a:t>国公立</a:t>
                      </a:r>
                      <a:r>
                        <a:rPr kumimoji="1" lang="en-US" altLang="ja-JP" sz="1600" dirty="0" smtClean="0">
                          <a:latin typeface="+mj-ea"/>
                          <a:ea typeface="+mj-ea"/>
                        </a:rPr>
                        <a:t>) </a:t>
                      </a:r>
                      <a:endParaRPr kumimoji="1" lang="ja-JP" altLang="en-US" sz="1600" dirty="0">
                        <a:latin typeface="+mj-ea"/>
                        <a:ea typeface="+mj-ea"/>
                      </a:endParaRPr>
                    </a:p>
                  </a:txBody>
                  <a:tcPr>
                    <a:lnR w="57150" cap="flat" cmpd="sng" algn="ctr">
                      <a:solidFill>
                        <a:srgbClr val="FF0000"/>
                      </a:solidFill>
                      <a:prstDash val="solid"/>
                      <a:round/>
                      <a:headEnd type="none" w="med" len="med"/>
                      <a:tailEnd type="none" w="med" len="med"/>
                    </a:lnR>
                    <a:lnB w="57150" cap="flat" cmpd="sng" algn="ctr">
                      <a:solidFill>
                        <a:srgbClr val="0070C0"/>
                      </a:solidFill>
                      <a:prstDash val="solid"/>
                      <a:round/>
                      <a:headEnd type="none" w="med" len="med"/>
                      <a:tailEnd type="none" w="med" len="med"/>
                    </a:lnB>
                  </a:tcPr>
                </a:tc>
                <a:tc>
                  <a:txBody>
                    <a:bodyPr/>
                    <a:lstStyle/>
                    <a:p>
                      <a:pPr algn="ctr"/>
                      <a:r>
                        <a:rPr kumimoji="1" lang="en-US" altLang="ja-JP" sz="1600" dirty="0" smtClean="0">
                          <a:latin typeface="+mj-ea"/>
                          <a:ea typeface="+mj-ea"/>
                        </a:rPr>
                        <a:t>Model V</a:t>
                      </a:r>
                    </a:p>
                    <a:p>
                      <a:pPr algn="ctr"/>
                      <a:r>
                        <a:rPr kumimoji="1" lang="en-US" altLang="ja-JP" sz="1600" dirty="0" smtClean="0">
                          <a:latin typeface="+mj-ea"/>
                          <a:ea typeface="+mj-ea"/>
                        </a:rPr>
                        <a:t>(5</a:t>
                      </a:r>
                      <a:r>
                        <a:rPr kumimoji="1" lang="ja-JP" altLang="en-US" sz="1600" dirty="0" smtClean="0">
                          <a:latin typeface="+mj-ea"/>
                          <a:ea typeface="+mj-ea"/>
                        </a:rPr>
                        <a:t>以内</a:t>
                      </a:r>
                      <a:r>
                        <a:rPr kumimoji="1" lang="en-US" altLang="ja-JP" sz="1600" dirty="0" smtClean="0">
                          <a:latin typeface="+mj-ea"/>
                          <a:ea typeface="+mj-ea"/>
                        </a:rPr>
                        <a:t>)</a:t>
                      </a:r>
                      <a:endParaRPr kumimoji="1" lang="ja-JP" altLang="en-US" sz="1600" dirty="0">
                        <a:latin typeface="+mj-ea"/>
                        <a:ea typeface="+mj-ea"/>
                      </a:endParaRPr>
                    </a:p>
                  </a:txBody>
                  <a:tcPr>
                    <a:lnL w="57150" cap="flat" cmpd="sng" algn="ctr">
                      <a:solidFill>
                        <a:srgbClr val="FF0000"/>
                      </a:solidFill>
                      <a:prstDash val="solid"/>
                      <a:round/>
                      <a:headEnd type="none" w="med" len="med"/>
                      <a:tailEnd type="none" w="med" len="med"/>
                    </a:lnL>
                    <a:lnT w="57150" cap="flat" cmpd="sng" algn="ctr">
                      <a:solidFill>
                        <a:srgbClr val="FF0000"/>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tc>
                  <a:txBody>
                    <a:bodyPr/>
                    <a:lstStyle/>
                    <a:p>
                      <a:pPr algn="ctr"/>
                      <a:r>
                        <a:rPr kumimoji="1" lang="en-US" altLang="ja-JP" sz="1600" dirty="0" smtClean="0">
                          <a:latin typeface="+mj-ea"/>
                          <a:ea typeface="+mj-ea"/>
                        </a:rPr>
                        <a:t>Model VI</a:t>
                      </a:r>
                    </a:p>
                    <a:p>
                      <a:pPr algn="ctr"/>
                      <a:r>
                        <a:rPr kumimoji="1" lang="en-US" altLang="ja-JP" sz="1600" dirty="0" smtClean="0">
                          <a:latin typeface="+mj-ea"/>
                          <a:ea typeface="+mj-ea"/>
                        </a:rPr>
                        <a:t>(3</a:t>
                      </a:r>
                      <a:r>
                        <a:rPr kumimoji="1" lang="ja-JP" altLang="en-US" sz="1600" dirty="0" smtClean="0">
                          <a:latin typeface="+mj-ea"/>
                          <a:ea typeface="+mj-ea"/>
                        </a:rPr>
                        <a:t>以内</a:t>
                      </a:r>
                      <a:r>
                        <a:rPr kumimoji="1" lang="en-US" altLang="ja-JP" sz="1600" dirty="0" smtClean="0">
                          <a:latin typeface="+mj-ea"/>
                          <a:ea typeface="+mj-ea"/>
                        </a:rPr>
                        <a:t>) </a:t>
                      </a:r>
                      <a:endParaRPr kumimoji="1" lang="ja-JP" altLang="en-US" sz="1600" dirty="0">
                        <a:latin typeface="+mj-ea"/>
                        <a:ea typeface="+mj-ea"/>
                      </a:endParaRPr>
                    </a:p>
                  </a:txBody>
                  <a:tcPr>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tr>
              <a:tr h="370840">
                <a:tc>
                  <a:txBody>
                    <a:bodyPr/>
                    <a:lstStyle/>
                    <a:p>
                      <a:r>
                        <a:rPr kumimoji="1" lang="ja-JP" altLang="en-US" sz="1600" dirty="0" smtClean="0">
                          <a:latin typeface="+mj-ea"/>
                          <a:ea typeface="+mj-ea"/>
                        </a:rPr>
                        <a:t>在籍大学の偏差値</a:t>
                      </a:r>
                      <a:endParaRPr kumimoji="1" lang="en-US" altLang="ja-JP" sz="1600" b="0" dirty="0" smtClean="0">
                        <a:latin typeface="+mj-ea"/>
                        <a:ea typeface="+mj-ea"/>
                      </a:endParaRPr>
                    </a:p>
                  </a:txBody>
                  <a:tcPr>
                    <a:lnL w="57150" cap="flat" cmpd="sng" algn="ctr">
                      <a:solidFill>
                        <a:srgbClr val="0070C0"/>
                      </a:solidFill>
                      <a:prstDash val="solid"/>
                      <a:round/>
                      <a:headEnd type="none" w="med" len="med"/>
                      <a:tailEnd type="none" w="med" len="med"/>
                    </a:lnL>
                    <a:lnT w="57150" cap="flat" cmpd="sng" algn="ctr">
                      <a:solidFill>
                        <a:srgbClr val="0070C0"/>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tc>
                  <a:txBody>
                    <a:bodyPr/>
                    <a:lstStyle/>
                    <a:p>
                      <a:pPr algn="ctr"/>
                      <a:r>
                        <a:rPr kumimoji="1" lang="en-US" altLang="ja-JP" sz="1600" dirty="0" smtClean="0">
                          <a:latin typeface="+mj-ea"/>
                          <a:ea typeface="+mj-ea"/>
                        </a:rPr>
                        <a:t>0.006</a:t>
                      </a:r>
                      <a:endParaRPr kumimoji="1" lang="en-US" altLang="ja-JP" sz="1600" b="0" dirty="0" smtClean="0">
                        <a:latin typeface="+mj-ea"/>
                        <a:ea typeface="+mj-ea"/>
                      </a:endParaRPr>
                    </a:p>
                  </a:txBody>
                  <a:tcPr>
                    <a:lnT w="57150" cap="flat" cmpd="sng" algn="ctr">
                      <a:solidFill>
                        <a:srgbClr val="0070C0"/>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tc>
                  <a:txBody>
                    <a:bodyPr/>
                    <a:lstStyle/>
                    <a:p>
                      <a:pPr algn="ctr"/>
                      <a:r>
                        <a:rPr kumimoji="1" lang="en-US" altLang="ja-JP" sz="1600" dirty="0" smtClean="0">
                          <a:latin typeface="+mj-ea"/>
                          <a:ea typeface="+mj-ea"/>
                        </a:rPr>
                        <a:t>0.003</a:t>
                      </a:r>
                      <a:endParaRPr kumimoji="1" lang="en-US" altLang="ja-JP" sz="1600" b="0" dirty="0" smtClean="0">
                        <a:latin typeface="+mj-ea"/>
                        <a:ea typeface="+mj-ea"/>
                      </a:endParaRPr>
                    </a:p>
                  </a:txBody>
                  <a:tcPr>
                    <a:lnT w="57150" cap="flat" cmpd="sng" algn="ctr">
                      <a:solidFill>
                        <a:srgbClr val="0070C0"/>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tc>
                  <a:txBody>
                    <a:bodyPr/>
                    <a:lstStyle/>
                    <a:p>
                      <a:pPr algn="ctr"/>
                      <a:r>
                        <a:rPr lang="en-US" altLang="ja-JP" sz="1600" dirty="0" smtClean="0">
                          <a:latin typeface="+mj-ea"/>
                          <a:ea typeface="+mj-ea"/>
                        </a:rPr>
                        <a:t>-0.028</a:t>
                      </a:r>
                      <a:endParaRPr lang="en-US" altLang="ja-JP" sz="1600" b="0" dirty="0" smtClean="0">
                        <a:latin typeface="+mj-ea"/>
                        <a:ea typeface="+mj-ea"/>
                      </a:endParaRPr>
                    </a:p>
                  </a:txBody>
                  <a:tcPr>
                    <a:lnT w="57150" cap="flat" cmpd="sng" algn="ctr">
                      <a:solidFill>
                        <a:srgbClr val="0070C0"/>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tc>
                  <a:txBody>
                    <a:bodyPr/>
                    <a:lstStyle/>
                    <a:p>
                      <a:pPr algn="ctr"/>
                      <a:r>
                        <a:rPr lang="en-US" altLang="ja-JP" sz="1600" dirty="0" smtClean="0">
                          <a:latin typeface="+mj-ea"/>
                          <a:ea typeface="+mj-ea"/>
                        </a:rPr>
                        <a:t>0.007</a:t>
                      </a:r>
                      <a:endParaRPr lang="en-US" altLang="ja-JP" sz="1600" b="0" dirty="0" smtClean="0">
                        <a:latin typeface="+mj-ea"/>
                        <a:ea typeface="+mj-ea"/>
                      </a:endParaRPr>
                    </a:p>
                  </a:txBody>
                  <a:tcPr>
                    <a:lnR w="57150" cap="flat" cmpd="sng" algn="ctr">
                      <a:solidFill>
                        <a:srgbClr val="FF0000"/>
                      </a:solidFill>
                      <a:prstDash val="solid"/>
                      <a:round/>
                      <a:headEnd type="none" w="med" len="med"/>
                      <a:tailEnd type="none" w="med" len="med"/>
                    </a:lnR>
                    <a:lnT w="57150" cap="flat" cmpd="sng" algn="ctr">
                      <a:solidFill>
                        <a:srgbClr val="0070C0"/>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tc>
                  <a:txBody>
                    <a:bodyPr/>
                    <a:lstStyle/>
                    <a:p>
                      <a:pPr algn="ctr"/>
                      <a:r>
                        <a:rPr lang="en-US" altLang="ja-JP" sz="1600" dirty="0" smtClean="0">
                          <a:latin typeface="+mj-ea"/>
                          <a:ea typeface="+mj-ea"/>
                        </a:rPr>
                        <a:t>0.016</a:t>
                      </a:r>
                    </a:p>
                  </a:txBody>
                  <a:tcPr>
                    <a:lnL w="57150" cap="flat" cmpd="sng" algn="ctr">
                      <a:solidFill>
                        <a:srgbClr val="FF0000"/>
                      </a:solidFill>
                      <a:prstDash val="solid"/>
                      <a:round/>
                      <a:headEnd type="none" w="med" len="med"/>
                      <a:tailEnd type="none" w="med" len="med"/>
                    </a:lnL>
                    <a:lnT w="57150" cap="flat" cmpd="sng" algn="ctr">
                      <a:solidFill>
                        <a:srgbClr val="0070C0"/>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tc>
                  <a:txBody>
                    <a:bodyPr/>
                    <a:lstStyle/>
                    <a:p>
                      <a:pPr algn="ctr"/>
                      <a:r>
                        <a:rPr lang="en-US" altLang="ja-JP" sz="1600" dirty="0" smtClean="0">
                          <a:latin typeface="+mj-ea"/>
                          <a:ea typeface="+mj-ea"/>
                        </a:rPr>
                        <a:t>0.077</a:t>
                      </a:r>
                    </a:p>
                  </a:txBody>
                  <a:tcPr>
                    <a:lnR w="57150" cap="flat" cmpd="sng" algn="ctr">
                      <a:solidFill>
                        <a:srgbClr val="0070C0"/>
                      </a:solidFill>
                      <a:prstDash val="solid"/>
                      <a:round/>
                      <a:headEnd type="none" w="med" len="med"/>
                      <a:tailEnd type="none" w="med" len="med"/>
                    </a:lnR>
                    <a:lnT w="57150" cap="flat" cmpd="sng" algn="ctr">
                      <a:solidFill>
                        <a:srgbClr val="0070C0"/>
                      </a:solidFill>
                      <a:prstDash val="solid"/>
                      <a:round/>
                      <a:headEnd type="none" w="med" len="med"/>
                      <a:tailEnd type="none" w="med" len="med"/>
                    </a:lnT>
                    <a:lnB w="57150" cap="flat" cmpd="sng" algn="ctr">
                      <a:solidFill>
                        <a:srgbClr val="0070C0"/>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j-ea"/>
                          <a:ea typeface="+mj-ea"/>
                        </a:rPr>
                        <a:t>専攻（文系</a:t>
                      </a:r>
                      <a:r>
                        <a:rPr kumimoji="1" lang="en-US" altLang="ja-JP" sz="1600" dirty="0" smtClean="0">
                          <a:latin typeface="+mj-ea"/>
                          <a:ea typeface="+mj-ea"/>
                        </a:rPr>
                        <a:t>=1</a:t>
                      </a:r>
                      <a:r>
                        <a:rPr kumimoji="1" lang="ja-JP" altLang="en-US" sz="1600" dirty="0" smtClean="0">
                          <a:latin typeface="+mj-ea"/>
                          <a:ea typeface="+mj-ea"/>
                        </a:rPr>
                        <a:t>）</a:t>
                      </a:r>
                      <a:endParaRPr kumimoji="1" lang="en-US" altLang="ja-JP" sz="1600" b="0" dirty="0" smtClean="0">
                        <a:latin typeface="+mj-ea"/>
                        <a:ea typeface="+mj-ea"/>
                      </a:endParaRPr>
                    </a:p>
                  </a:txBody>
                  <a:tcPr>
                    <a:lnT w="57150" cap="flat" cmpd="sng" algn="ctr">
                      <a:solidFill>
                        <a:srgbClr val="0070C0"/>
                      </a:solidFill>
                      <a:prstDash val="solid"/>
                      <a:round/>
                      <a:headEnd type="none" w="med" len="med"/>
                      <a:tailEnd type="none" w="med" len="med"/>
                    </a:lnT>
                  </a:tcPr>
                </a:tc>
                <a:tc>
                  <a:txBody>
                    <a:bodyPr/>
                    <a:lstStyle/>
                    <a:p>
                      <a:pPr algn="ctr"/>
                      <a:r>
                        <a:rPr kumimoji="1" lang="en-US" altLang="ja-JP" sz="1600" dirty="0" smtClean="0">
                          <a:latin typeface="+mj-ea"/>
                          <a:ea typeface="+mj-ea"/>
                        </a:rPr>
                        <a:t>-0.083</a:t>
                      </a:r>
                      <a:endParaRPr kumimoji="1" lang="en-US" altLang="ja-JP" sz="1600" b="0" dirty="0" smtClean="0">
                        <a:latin typeface="+mj-ea"/>
                        <a:ea typeface="+mj-ea"/>
                      </a:endParaRPr>
                    </a:p>
                  </a:txBody>
                  <a:tcPr>
                    <a:lnT w="57150" cap="flat" cmpd="sng" algn="ctr">
                      <a:solidFill>
                        <a:srgbClr val="0070C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j-ea"/>
                          <a:ea typeface="+mj-ea"/>
                        </a:rPr>
                        <a:t>-0.090</a:t>
                      </a:r>
                      <a:endParaRPr kumimoji="1" lang="en-US" altLang="ja-JP" sz="1600" b="0" dirty="0" smtClean="0">
                        <a:latin typeface="+mj-ea"/>
                        <a:ea typeface="+mj-ea"/>
                      </a:endParaRPr>
                    </a:p>
                  </a:txBody>
                  <a:tcPr>
                    <a:lnT w="57150" cap="flat" cmpd="sng" algn="ctr">
                      <a:solidFill>
                        <a:srgbClr val="0070C0"/>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mj-ea"/>
                          <a:ea typeface="+mj-ea"/>
                        </a:rPr>
                        <a:t>-0.113</a:t>
                      </a:r>
                      <a:endParaRPr lang="en-US" altLang="ja-JP" sz="1600" b="0" dirty="0" smtClean="0">
                        <a:latin typeface="+mj-ea"/>
                        <a:ea typeface="+mj-ea"/>
                      </a:endParaRPr>
                    </a:p>
                  </a:txBody>
                  <a:tcPr>
                    <a:lnT w="57150" cap="flat" cmpd="sng" algn="ctr">
                      <a:solidFill>
                        <a:srgbClr val="0070C0"/>
                      </a:solidFill>
                      <a:prstDash val="solid"/>
                      <a:round/>
                      <a:headEnd type="none" w="med" len="med"/>
                      <a:tailEnd type="none" w="med" len="med"/>
                    </a:lnT>
                  </a:tcPr>
                </a:tc>
                <a:tc>
                  <a:txBody>
                    <a:bodyPr/>
                    <a:lstStyle/>
                    <a:p>
                      <a:pPr algn="ctr"/>
                      <a:r>
                        <a:rPr lang="en-US" altLang="ja-JP" sz="1600" dirty="0" smtClean="0">
                          <a:latin typeface="+mj-ea"/>
                          <a:ea typeface="+mj-ea"/>
                        </a:rPr>
                        <a:t>0.090</a:t>
                      </a:r>
                      <a:endParaRPr lang="ja-JP" altLang="en-US" sz="1600" b="0" dirty="0">
                        <a:latin typeface="+mj-ea"/>
                        <a:ea typeface="+mj-ea"/>
                      </a:endParaRPr>
                    </a:p>
                  </a:txBody>
                  <a:tcPr>
                    <a:lnR w="57150" cap="flat" cmpd="sng" algn="ctr">
                      <a:solidFill>
                        <a:srgbClr val="FF0000"/>
                      </a:solidFill>
                      <a:prstDash val="solid"/>
                      <a:round/>
                      <a:headEnd type="none" w="med" len="med"/>
                      <a:tailEnd type="none" w="med" len="med"/>
                    </a:lnR>
                    <a:lnT w="57150" cap="flat" cmpd="sng" algn="ctr">
                      <a:solidFill>
                        <a:srgbClr val="0070C0"/>
                      </a:solidFill>
                      <a:prstDash val="solid"/>
                      <a:round/>
                      <a:headEnd type="none" w="med" len="med"/>
                      <a:tailEnd type="none" w="med" len="med"/>
                    </a:lnT>
                  </a:tcPr>
                </a:tc>
                <a:tc>
                  <a:txBody>
                    <a:bodyPr/>
                    <a:lstStyle/>
                    <a:p>
                      <a:pPr algn="ctr"/>
                      <a:r>
                        <a:rPr lang="en-US" altLang="ja-JP" sz="1600" dirty="0" smtClean="0">
                          <a:latin typeface="+mj-ea"/>
                          <a:ea typeface="+mj-ea"/>
                        </a:rPr>
                        <a:t>-0.164</a:t>
                      </a:r>
                    </a:p>
                  </a:txBody>
                  <a:tcPr>
                    <a:lnL w="57150" cap="flat" cmpd="sng" algn="ctr">
                      <a:solidFill>
                        <a:srgbClr val="FF0000"/>
                      </a:solidFill>
                      <a:prstDash val="solid"/>
                      <a:round/>
                      <a:headEnd type="none" w="med" len="med"/>
                      <a:tailEnd type="none" w="med" len="med"/>
                    </a:lnL>
                    <a:lnT w="57150" cap="flat" cmpd="sng" algn="ctr">
                      <a:solidFill>
                        <a:srgbClr val="0070C0"/>
                      </a:solidFill>
                      <a:prstDash val="solid"/>
                      <a:round/>
                      <a:headEnd type="none" w="med" len="med"/>
                      <a:tailEnd type="none" w="med" len="med"/>
                    </a:lnT>
                  </a:tcPr>
                </a:tc>
                <a:tc>
                  <a:txBody>
                    <a:bodyPr/>
                    <a:lstStyle/>
                    <a:p>
                      <a:pPr algn="ctr"/>
                      <a:r>
                        <a:rPr lang="en-US" altLang="ja-JP" sz="1600" dirty="0" smtClean="0">
                          <a:latin typeface="+mj-ea"/>
                          <a:ea typeface="+mj-ea"/>
                        </a:rPr>
                        <a:t>-0.264**</a:t>
                      </a:r>
                      <a:endParaRPr lang="ja-JP" altLang="en-US" sz="1600" dirty="0">
                        <a:solidFill>
                          <a:srgbClr val="FF0000"/>
                        </a:solidFill>
                        <a:latin typeface="+mj-ea"/>
                        <a:ea typeface="+mj-ea"/>
                      </a:endParaRPr>
                    </a:p>
                  </a:txBody>
                  <a:tcPr>
                    <a:lnR w="57150" cap="flat" cmpd="sng" algn="ctr">
                      <a:solidFill>
                        <a:srgbClr val="FF0000"/>
                      </a:solidFill>
                      <a:prstDash val="solid"/>
                      <a:round/>
                      <a:headEnd type="none" w="med" len="med"/>
                      <a:tailEnd type="none" w="med" len="med"/>
                    </a:lnR>
                    <a:lnT w="57150" cap="flat" cmpd="sng" algn="ctr">
                      <a:solidFill>
                        <a:srgbClr val="0070C0"/>
                      </a:solidFill>
                      <a:prstDash val="solid"/>
                      <a:round/>
                      <a:headEnd type="none" w="med" len="med"/>
                      <a:tailEnd type="none" w="med" len="med"/>
                    </a:lnT>
                    <a:solidFill>
                      <a:srgbClr val="FFFF0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j-ea"/>
                          <a:ea typeface="+mj-ea"/>
                        </a:rPr>
                        <a:t>設立主体（私立</a:t>
                      </a:r>
                      <a:r>
                        <a:rPr kumimoji="1" lang="en-US" altLang="ja-JP" sz="1600" dirty="0" smtClean="0">
                          <a:latin typeface="+mj-ea"/>
                          <a:ea typeface="+mj-ea"/>
                        </a:rPr>
                        <a:t>=1</a:t>
                      </a:r>
                      <a:r>
                        <a:rPr kumimoji="1" lang="ja-JP" altLang="en-US" sz="1600" dirty="0" smtClean="0">
                          <a:latin typeface="+mj-ea"/>
                          <a:ea typeface="+mj-ea"/>
                        </a:rPr>
                        <a:t>）</a:t>
                      </a:r>
                      <a:endParaRPr kumimoji="1" lang="en-US" altLang="ja-JP" sz="1600" b="0" dirty="0" smtClean="0">
                        <a:latin typeface="+mj-ea"/>
                        <a:ea typeface="+mj-ea"/>
                      </a:endParaRPr>
                    </a:p>
                  </a:txBody>
                  <a:tcPr/>
                </a:tc>
                <a:tc>
                  <a:txBody>
                    <a:bodyPr/>
                    <a:lstStyle/>
                    <a:p>
                      <a:pPr algn="ctr"/>
                      <a:r>
                        <a:rPr kumimoji="1" lang="en-US" altLang="ja-JP" sz="1600" dirty="0" smtClean="0">
                          <a:latin typeface="+mj-ea"/>
                          <a:ea typeface="+mj-ea"/>
                        </a:rPr>
                        <a:t>-0.025</a:t>
                      </a:r>
                      <a:endParaRPr kumimoji="1" lang="en-US" altLang="ja-JP" sz="1600" b="0" dirty="0" smtClean="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j-ea"/>
                          <a:ea typeface="+mj-ea"/>
                        </a:rPr>
                        <a:t>-0.115</a:t>
                      </a:r>
                      <a:endParaRPr kumimoji="1" lang="en-US" altLang="ja-JP" sz="1600" b="0" dirty="0" smtClean="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mj-ea"/>
                          <a:ea typeface="+mj-ea"/>
                        </a:rPr>
                        <a:t>-0.829**</a:t>
                      </a:r>
                      <a:endParaRPr lang="en-US" altLang="ja-JP" sz="1600" b="0" dirty="0" smtClean="0">
                        <a:solidFill>
                          <a:srgbClr val="FF0000"/>
                        </a:solidFill>
                        <a:latin typeface="+mj-ea"/>
                        <a:ea typeface="+mj-ea"/>
                      </a:endParaRPr>
                    </a:p>
                  </a:txBody>
                  <a:tcPr>
                    <a:solidFill>
                      <a:srgbClr val="FFFF00"/>
                    </a:solidFill>
                  </a:tcPr>
                </a:tc>
                <a:tc>
                  <a:txBody>
                    <a:bodyPr/>
                    <a:lstStyle/>
                    <a:p>
                      <a:pPr algn="ctr"/>
                      <a:endParaRPr lang="ja-JP" altLang="en-US" sz="1600" b="0" dirty="0">
                        <a:latin typeface="+mj-ea"/>
                        <a:ea typeface="+mj-ea"/>
                      </a:endParaRPr>
                    </a:p>
                  </a:txBody>
                  <a:tcPr>
                    <a:lnR w="57150" cap="flat" cmpd="sng" algn="ctr">
                      <a:solidFill>
                        <a:srgbClr val="FF0000"/>
                      </a:solidFill>
                      <a:prstDash val="solid"/>
                      <a:round/>
                      <a:headEnd type="none" w="med" len="med"/>
                      <a:tailEnd type="none" w="med" len="med"/>
                    </a:lnR>
                  </a:tcPr>
                </a:tc>
                <a:tc>
                  <a:txBody>
                    <a:bodyPr/>
                    <a:lstStyle/>
                    <a:p>
                      <a:pPr algn="ctr"/>
                      <a:r>
                        <a:rPr lang="en-US" altLang="ja-JP" sz="1600" dirty="0" smtClean="0">
                          <a:latin typeface="+mj-ea"/>
                          <a:ea typeface="+mj-ea"/>
                        </a:rPr>
                        <a:t>0.011</a:t>
                      </a:r>
                    </a:p>
                  </a:txBody>
                  <a:tcPr>
                    <a:lnL w="57150" cap="flat" cmpd="sng" algn="ctr">
                      <a:solidFill>
                        <a:srgbClr val="FF0000"/>
                      </a:solidFill>
                      <a:prstDash val="solid"/>
                      <a:round/>
                      <a:headEnd type="none" w="med" len="med"/>
                      <a:tailEnd type="none" w="med" len="med"/>
                    </a:lnL>
                  </a:tcPr>
                </a:tc>
                <a:tc>
                  <a:txBody>
                    <a:bodyPr/>
                    <a:lstStyle/>
                    <a:p>
                      <a:pPr algn="ctr"/>
                      <a:r>
                        <a:rPr lang="en-US" altLang="ja-JP" sz="1600" dirty="0" smtClean="0">
                          <a:latin typeface="+mj-ea"/>
                          <a:ea typeface="+mj-ea"/>
                        </a:rPr>
                        <a:t>0.062</a:t>
                      </a:r>
                      <a:endParaRPr lang="ja-JP" altLang="en-US" sz="1600" dirty="0">
                        <a:latin typeface="+mj-ea"/>
                        <a:ea typeface="+mj-ea"/>
                      </a:endParaRPr>
                    </a:p>
                  </a:txBody>
                  <a:tcPr>
                    <a:lnR w="57150" cap="flat" cmpd="sng" algn="ctr">
                      <a:solidFill>
                        <a:srgbClr val="FF0000"/>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j-ea"/>
                          <a:ea typeface="+mj-ea"/>
                        </a:rPr>
                        <a:t>所在地（首都圏＋大阪</a:t>
                      </a:r>
                      <a:r>
                        <a:rPr kumimoji="1" lang="en-US" altLang="ja-JP" sz="1600" dirty="0" smtClean="0">
                          <a:latin typeface="+mj-ea"/>
                          <a:ea typeface="+mj-ea"/>
                        </a:rPr>
                        <a:t>=1</a:t>
                      </a:r>
                      <a:r>
                        <a:rPr kumimoji="1" lang="ja-JP" altLang="en-US" sz="1600" dirty="0" smtClean="0">
                          <a:latin typeface="+mj-ea"/>
                          <a:ea typeface="+mj-ea"/>
                        </a:rPr>
                        <a:t>）</a:t>
                      </a:r>
                      <a:endParaRPr kumimoji="1" lang="en-US" altLang="ja-JP" sz="1600" b="0" dirty="0" smtClean="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j-ea"/>
                          <a:ea typeface="+mj-ea"/>
                        </a:rPr>
                        <a:t>-0.015</a:t>
                      </a:r>
                      <a:endParaRPr kumimoji="1" lang="en-US" altLang="ja-JP" sz="1600" b="0" dirty="0" smtClean="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j-ea"/>
                          <a:ea typeface="+mj-ea"/>
                        </a:rPr>
                        <a:t>-0.003</a:t>
                      </a:r>
                      <a:endParaRPr kumimoji="1" lang="en-US" altLang="ja-JP" sz="1600" b="0" dirty="0" smtClean="0">
                        <a:latin typeface="+mj-ea"/>
                        <a:ea typeface="+mj-ea"/>
                      </a:endParaRPr>
                    </a:p>
                  </a:txBody>
                  <a:tcPr/>
                </a:tc>
                <a:tc>
                  <a:txBody>
                    <a:bodyPr/>
                    <a:lstStyle/>
                    <a:p>
                      <a:pPr algn="ctr"/>
                      <a:r>
                        <a:rPr lang="en-US" altLang="ja-JP" sz="1600" dirty="0" smtClean="0">
                          <a:latin typeface="+mj-ea"/>
                          <a:ea typeface="+mj-ea"/>
                        </a:rPr>
                        <a:t>0.278</a:t>
                      </a:r>
                      <a:endParaRPr lang="ja-JP" altLang="en-US" sz="1600" b="0"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mj-ea"/>
                          <a:ea typeface="+mj-ea"/>
                        </a:rPr>
                        <a:t>-0.237</a:t>
                      </a:r>
                      <a:endParaRPr lang="en-US" altLang="ja-JP" sz="1600" b="0" dirty="0" smtClean="0">
                        <a:latin typeface="+mj-ea"/>
                        <a:ea typeface="+mj-ea"/>
                      </a:endParaRPr>
                    </a:p>
                  </a:txBody>
                  <a:tcPr>
                    <a:lnR w="57150" cap="flat" cmpd="sng" algn="ctr">
                      <a:solidFill>
                        <a:srgbClr val="FF0000"/>
                      </a:solidFill>
                      <a:prstDash val="solid"/>
                      <a:round/>
                      <a:headEnd type="none" w="med" len="med"/>
                      <a:tailEnd type="none" w="med" len="med"/>
                    </a:lnR>
                  </a:tcPr>
                </a:tc>
                <a:tc>
                  <a:txBody>
                    <a:bodyPr/>
                    <a:lstStyle/>
                    <a:p>
                      <a:pPr algn="ctr"/>
                      <a:r>
                        <a:rPr lang="en-US" altLang="ja-JP" sz="1600" dirty="0" smtClean="0">
                          <a:latin typeface="+mj-ea"/>
                          <a:ea typeface="+mj-ea"/>
                        </a:rPr>
                        <a:t>-0.001</a:t>
                      </a:r>
                      <a:endParaRPr lang="ja-JP" altLang="en-US" sz="1600" dirty="0">
                        <a:latin typeface="+mj-ea"/>
                        <a:ea typeface="+mj-ea"/>
                      </a:endParaRPr>
                    </a:p>
                  </a:txBody>
                  <a:tcPr>
                    <a:lnL w="57150" cap="flat" cmpd="sng" algn="ctr">
                      <a:solidFill>
                        <a:srgbClr val="FF0000"/>
                      </a:solidFill>
                      <a:prstDash val="solid"/>
                      <a:round/>
                      <a:headEnd type="none" w="med" len="med"/>
                      <a:tailEnd type="none" w="med" len="med"/>
                    </a:lnL>
                  </a:tcPr>
                </a:tc>
                <a:tc>
                  <a:txBody>
                    <a:bodyPr/>
                    <a:lstStyle/>
                    <a:p>
                      <a:pPr algn="ctr"/>
                      <a:r>
                        <a:rPr lang="en-US" altLang="ja-JP" sz="1600" dirty="0" smtClean="0">
                          <a:latin typeface="+mj-ea"/>
                          <a:ea typeface="+mj-ea"/>
                        </a:rPr>
                        <a:t>0.002</a:t>
                      </a:r>
                      <a:endParaRPr lang="ja-JP" altLang="en-US" sz="1600" dirty="0">
                        <a:latin typeface="+mj-ea"/>
                        <a:ea typeface="+mj-ea"/>
                      </a:endParaRPr>
                    </a:p>
                  </a:txBody>
                  <a:tcPr>
                    <a:lnR w="57150" cap="flat" cmpd="sng" algn="ctr">
                      <a:solidFill>
                        <a:srgbClr val="FF0000"/>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j-ea"/>
                          <a:ea typeface="+mj-ea"/>
                        </a:rPr>
                        <a:t>学部生総数</a:t>
                      </a:r>
                      <a:endParaRPr kumimoji="1" lang="en-US" altLang="ja-JP" sz="1600" b="0" dirty="0" smtClean="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j-ea"/>
                          <a:ea typeface="+mj-ea"/>
                        </a:rPr>
                        <a:t>-0.003</a:t>
                      </a:r>
                      <a:endParaRPr kumimoji="1" lang="en-US" altLang="ja-JP" sz="1600" b="0" dirty="0" smtClean="0">
                        <a:latin typeface="+mj-ea"/>
                        <a:ea typeface="+mj-ea"/>
                      </a:endParaRPr>
                    </a:p>
                  </a:txBody>
                  <a:tcPr/>
                </a:tc>
                <a:tc>
                  <a:txBody>
                    <a:bodyPr/>
                    <a:lstStyle/>
                    <a:p>
                      <a:pPr algn="ctr"/>
                      <a:r>
                        <a:rPr kumimoji="1" lang="en-US" altLang="ja-JP" sz="1600" dirty="0" smtClean="0">
                          <a:latin typeface="+mj-ea"/>
                          <a:ea typeface="+mj-ea"/>
                        </a:rPr>
                        <a:t>0.000</a:t>
                      </a:r>
                      <a:endParaRPr kumimoji="1" lang="ja-JP" altLang="en-US" sz="1600" b="0"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mj-ea"/>
                          <a:ea typeface="+mj-ea"/>
                        </a:rPr>
                        <a:t>0.010</a:t>
                      </a:r>
                      <a:endParaRPr lang="en-US" altLang="ja-JP" sz="1600" b="0" dirty="0" smtClean="0">
                        <a:latin typeface="+mj-ea"/>
                        <a:ea typeface="+mj-ea"/>
                      </a:endParaRPr>
                    </a:p>
                  </a:txBody>
                  <a:tcPr/>
                </a:tc>
                <a:tc>
                  <a:txBody>
                    <a:bodyPr/>
                    <a:lstStyle/>
                    <a:p>
                      <a:pPr algn="ctr"/>
                      <a:r>
                        <a:rPr lang="en-US" altLang="ja-JP" sz="1600" dirty="0" smtClean="0">
                          <a:latin typeface="+mj-ea"/>
                          <a:ea typeface="+mj-ea"/>
                        </a:rPr>
                        <a:t>0.045**</a:t>
                      </a:r>
                      <a:endParaRPr lang="ja-JP" altLang="en-US" sz="1600" b="0" dirty="0">
                        <a:solidFill>
                          <a:srgbClr val="FF0000"/>
                        </a:solidFill>
                        <a:latin typeface="+mj-ea"/>
                        <a:ea typeface="+mj-ea"/>
                      </a:endParaRPr>
                    </a:p>
                  </a:txBody>
                  <a:tcPr>
                    <a:lnR w="57150" cap="flat" cmpd="sng" algn="ctr">
                      <a:solidFill>
                        <a:srgbClr val="FF0000"/>
                      </a:solidFill>
                      <a:prstDash val="solid"/>
                      <a:round/>
                      <a:headEnd type="none" w="med" len="med"/>
                      <a:tailEnd type="none" w="med" len="med"/>
                    </a:lnR>
                    <a:solidFill>
                      <a:srgbClr val="FFFF00"/>
                    </a:solidFill>
                  </a:tcPr>
                </a:tc>
                <a:tc>
                  <a:txBody>
                    <a:bodyPr/>
                    <a:lstStyle/>
                    <a:p>
                      <a:pPr algn="ctr"/>
                      <a:r>
                        <a:rPr lang="en-US" altLang="ja-JP" sz="1600" dirty="0" smtClean="0">
                          <a:latin typeface="+mj-ea"/>
                          <a:ea typeface="+mj-ea"/>
                        </a:rPr>
                        <a:t>0.270</a:t>
                      </a:r>
                      <a:endParaRPr lang="ja-JP" altLang="en-US" sz="1600" dirty="0">
                        <a:latin typeface="+mj-ea"/>
                        <a:ea typeface="+mj-ea"/>
                      </a:endParaRPr>
                    </a:p>
                  </a:txBody>
                  <a:tcPr>
                    <a:lnL w="57150" cap="flat" cmpd="sng" algn="ctr">
                      <a:solidFill>
                        <a:srgbClr val="FF0000"/>
                      </a:solidFill>
                      <a:prstDash val="solid"/>
                      <a:round/>
                      <a:headEnd type="none" w="med" len="med"/>
                      <a:tailEnd type="none" w="med" len="med"/>
                    </a:lnL>
                  </a:tcPr>
                </a:tc>
                <a:tc>
                  <a:txBody>
                    <a:bodyPr/>
                    <a:lstStyle/>
                    <a:p>
                      <a:pPr algn="ctr"/>
                      <a:r>
                        <a:rPr lang="en-US" altLang="ja-JP" sz="1600" dirty="0" smtClean="0">
                          <a:latin typeface="+mj-ea"/>
                          <a:ea typeface="+mj-ea"/>
                        </a:rPr>
                        <a:t>-0.380</a:t>
                      </a:r>
                      <a:endParaRPr lang="ja-JP" altLang="en-US" sz="1600" dirty="0">
                        <a:latin typeface="+mj-ea"/>
                        <a:ea typeface="+mj-ea"/>
                      </a:endParaRPr>
                    </a:p>
                  </a:txBody>
                  <a:tcPr>
                    <a:lnR w="57150" cap="flat" cmpd="sng" algn="ctr">
                      <a:solidFill>
                        <a:srgbClr val="FF0000"/>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j-ea"/>
                          <a:ea typeface="+mj-ea"/>
                        </a:rPr>
                        <a:t>博士課程在籍者の割合</a:t>
                      </a:r>
                      <a:endParaRPr kumimoji="1" lang="en-US" altLang="ja-JP" sz="1600" b="0" dirty="0" smtClean="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j-ea"/>
                          <a:ea typeface="+mj-ea"/>
                        </a:rPr>
                        <a:t>0.349</a:t>
                      </a:r>
                      <a:endParaRPr kumimoji="1" lang="en-US" altLang="ja-JP" sz="1600" b="0" dirty="0" smtClean="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j-ea"/>
                          <a:ea typeface="+mj-ea"/>
                        </a:rPr>
                        <a:t>0.828</a:t>
                      </a:r>
                      <a:endParaRPr kumimoji="1" lang="en-US" altLang="ja-JP" sz="1600" b="0" dirty="0" smtClean="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mj-ea"/>
                          <a:ea typeface="+mj-ea"/>
                        </a:rPr>
                        <a:t>4.796**</a:t>
                      </a:r>
                      <a:endParaRPr lang="en-US" altLang="ja-JP" sz="1600" b="0" dirty="0" smtClean="0">
                        <a:solidFill>
                          <a:srgbClr val="FF0000"/>
                        </a:solidFill>
                        <a:latin typeface="+mj-ea"/>
                        <a:ea typeface="+mj-ea"/>
                      </a:endParaRPr>
                    </a:p>
                  </a:txBody>
                  <a:tcPr/>
                </a:tc>
                <a:tc>
                  <a:txBody>
                    <a:bodyPr/>
                    <a:lstStyle/>
                    <a:p>
                      <a:pPr algn="ctr"/>
                      <a:r>
                        <a:rPr lang="en-US" altLang="ja-JP" sz="1600" dirty="0" smtClean="0">
                          <a:latin typeface="+mj-ea"/>
                          <a:ea typeface="+mj-ea"/>
                        </a:rPr>
                        <a:t>0.182</a:t>
                      </a:r>
                      <a:endParaRPr lang="en-US" altLang="ja-JP" sz="1600" b="0" dirty="0" smtClean="0">
                        <a:latin typeface="+mj-ea"/>
                        <a:ea typeface="+mj-ea"/>
                      </a:endParaRPr>
                    </a:p>
                  </a:txBody>
                  <a:tcPr>
                    <a:lnR w="57150" cap="flat" cmpd="sng" algn="ctr">
                      <a:solidFill>
                        <a:srgbClr val="FF0000"/>
                      </a:solidFill>
                      <a:prstDash val="solid"/>
                      <a:round/>
                      <a:headEnd type="none" w="med" len="med"/>
                      <a:tailEnd type="none" w="med" len="med"/>
                    </a:lnR>
                  </a:tcPr>
                </a:tc>
                <a:tc>
                  <a:txBody>
                    <a:bodyPr/>
                    <a:lstStyle/>
                    <a:p>
                      <a:pPr algn="ctr"/>
                      <a:r>
                        <a:rPr lang="en-US" altLang="ja-JP" sz="1600" dirty="0" smtClean="0">
                          <a:latin typeface="+mj-ea"/>
                          <a:ea typeface="+mj-ea"/>
                        </a:rPr>
                        <a:t>-0.461</a:t>
                      </a:r>
                      <a:endParaRPr lang="ja-JP" altLang="en-US" sz="1600" dirty="0">
                        <a:latin typeface="+mj-ea"/>
                        <a:ea typeface="+mj-ea"/>
                      </a:endParaRPr>
                    </a:p>
                  </a:txBody>
                  <a:tcPr>
                    <a:lnL w="57150" cap="flat" cmpd="sng" algn="ctr">
                      <a:solidFill>
                        <a:srgbClr val="FF0000"/>
                      </a:solidFill>
                      <a:prstDash val="solid"/>
                      <a:round/>
                      <a:headEnd type="none" w="med" len="med"/>
                      <a:tailEnd type="none" w="med" len="med"/>
                    </a:lnL>
                  </a:tcPr>
                </a:tc>
                <a:tc>
                  <a:txBody>
                    <a:bodyPr/>
                    <a:lstStyle/>
                    <a:p>
                      <a:pPr algn="ctr"/>
                      <a:r>
                        <a:rPr lang="en-US" altLang="ja-JP" sz="1600" dirty="0" smtClean="0">
                          <a:latin typeface="+mj-ea"/>
                          <a:ea typeface="+mj-ea"/>
                        </a:rPr>
                        <a:t>1.029</a:t>
                      </a:r>
                      <a:endParaRPr lang="ja-JP" altLang="en-US" sz="1600" dirty="0">
                        <a:latin typeface="+mj-ea"/>
                        <a:ea typeface="+mj-ea"/>
                      </a:endParaRPr>
                    </a:p>
                  </a:txBody>
                  <a:tcPr>
                    <a:lnR w="57150" cap="flat" cmpd="sng" algn="ctr">
                      <a:solidFill>
                        <a:srgbClr val="FF0000"/>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j-ea"/>
                          <a:ea typeface="+mj-ea"/>
                        </a:rPr>
                        <a:t>外国人学生の割合</a:t>
                      </a:r>
                      <a:endParaRPr kumimoji="1" lang="en-US" altLang="ja-JP" sz="1600" b="0" dirty="0" smtClean="0">
                        <a:latin typeface="+mj-ea"/>
                        <a:ea typeface="+mj-ea"/>
                      </a:endParaRP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j-ea"/>
                          <a:ea typeface="+mj-ea"/>
                        </a:rPr>
                        <a:t>0.749</a:t>
                      </a:r>
                      <a:endParaRPr kumimoji="1" lang="en-US" altLang="ja-JP" sz="1600" b="0" dirty="0" smtClean="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j-ea"/>
                          <a:ea typeface="+mj-ea"/>
                        </a:rPr>
                        <a:t>1.799*</a:t>
                      </a:r>
                      <a:endParaRPr kumimoji="1" lang="en-US" altLang="ja-JP" sz="1600" b="0" dirty="0" smtClean="0">
                        <a:solidFill>
                          <a:srgbClr val="FF0000"/>
                        </a:solidFill>
                        <a:latin typeface="+mj-ea"/>
                        <a:ea typeface="+mj-ea"/>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mj-ea"/>
                          <a:ea typeface="+mj-ea"/>
                        </a:rPr>
                        <a:t>8.598***</a:t>
                      </a:r>
                      <a:endParaRPr lang="en-US" altLang="ja-JP" sz="1600" b="0" dirty="0" smtClean="0">
                        <a:solidFill>
                          <a:srgbClr val="FF0000"/>
                        </a:solidFill>
                        <a:latin typeface="+mj-ea"/>
                        <a:ea typeface="+mj-ea"/>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mj-ea"/>
                          <a:ea typeface="+mj-ea"/>
                        </a:rPr>
                        <a:t>5.343*</a:t>
                      </a:r>
                      <a:endParaRPr lang="en-US" altLang="ja-JP" sz="1600" b="0" dirty="0" smtClean="0">
                        <a:solidFill>
                          <a:srgbClr val="FF0000"/>
                        </a:solidFill>
                        <a:latin typeface="+mj-ea"/>
                        <a:ea typeface="+mj-ea"/>
                      </a:endParaRPr>
                    </a:p>
                  </a:txBody>
                  <a:tcPr>
                    <a:lnR w="57150" cap="flat" cmpd="sng" algn="ctr">
                      <a:solidFill>
                        <a:srgbClr val="FF0000"/>
                      </a:solidFill>
                      <a:prstDash val="solid"/>
                      <a:round/>
                      <a:headEnd type="none" w="med" len="med"/>
                      <a:tailEnd type="none" w="med" len="med"/>
                    </a:lnR>
                    <a:solidFill>
                      <a:srgbClr val="FFFF00"/>
                    </a:solidFill>
                  </a:tcPr>
                </a:tc>
                <a:tc>
                  <a:txBody>
                    <a:bodyPr/>
                    <a:lstStyle/>
                    <a:p>
                      <a:pPr algn="ctr"/>
                      <a:r>
                        <a:rPr lang="en-US" altLang="ja-JP" sz="1600" dirty="0" smtClean="0">
                          <a:latin typeface="+mj-ea"/>
                          <a:ea typeface="+mj-ea"/>
                        </a:rPr>
                        <a:t>-0.005</a:t>
                      </a:r>
                      <a:endParaRPr lang="ja-JP" altLang="en-US" sz="1600" dirty="0">
                        <a:latin typeface="+mj-ea"/>
                        <a:ea typeface="+mj-ea"/>
                      </a:endParaRPr>
                    </a:p>
                  </a:txBody>
                  <a:tcPr>
                    <a:lnL w="57150" cap="flat" cmpd="sng" algn="ctr">
                      <a:solidFill>
                        <a:srgbClr val="FF0000"/>
                      </a:solidFill>
                      <a:prstDash val="solid"/>
                      <a:round/>
                      <a:headEnd type="none" w="med" len="med"/>
                      <a:tailEnd type="none" w="med" len="med"/>
                    </a:lnL>
                  </a:tcPr>
                </a:tc>
                <a:tc>
                  <a:txBody>
                    <a:bodyPr/>
                    <a:lstStyle/>
                    <a:p>
                      <a:pPr algn="ctr"/>
                      <a:r>
                        <a:rPr lang="en-US" altLang="ja-JP" sz="1600" dirty="0" smtClean="0">
                          <a:latin typeface="+mj-ea"/>
                          <a:ea typeface="+mj-ea"/>
                        </a:rPr>
                        <a:t>0.001</a:t>
                      </a:r>
                      <a:endParaRPr lang="ja-JP" altLang="en-US" sz="1600" dirty="0">
                        <a:latin typeface="+mj-ea"/>
                        <a:ea typeface="+mj-ea"/>
                      </a:endParaRPr>
                    </a:p>
                  </a:txBody>
                  <a:tcPr>
                    <a:lnR w="57150" cap="flat" cmpd="sng" algn="ctr">
                      <a:solidFill>
                        <a:srgbClr val="FF0000"/>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j-ea"/>
                          <a:ea typeface="+mj-ea"/>
                        </a:rPr>
                        <a:t>学生と専任教員の割合</a:t>
                      </a:r>
                      <a:endParaRPr kumimoji="1" lang="en-US" altLang="ja-JP" sz="1600" b="0" dirty="0" smtClean="0">
                        <a:latin typeface="+mj-ea"/>
                        <a:ea typeface="+mj-ea"/>
                      </a:endParaRP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j-ea"/>
                          <a:ea typeface="+mj-ea"/>
                        </a:rPr>
                        <a:t>-0.009*</a:t>
                      </a:r>
                      <a:endParaRPr kumimoji="1" lang="en-US" altLang="ja-JP" sz="1600" b="0" dirty="0" smtClean="0">
                        <a:solidFill>
                          <a:srgbClr val="FF0000"/>
                        </a:solidFill>
                        <a:latin typeface="+mj-ea"/>
                        <a:ea typeface="+mj-ea"/>
                      </a:endParaRPr>
                    </a:p>
                  </a:txBody>
                  <a:tcPr>
                    <a:solidFill>
                      <a:srgbClr val="FFFF00"/>
                    </a:solidFill>
                  </a:tcPr>
                </a:tc>
                <a:tc>
                  <a:txBody>
                    <a:bodyPr/>
                    <a:lstStyle/>
                    <a:p>
                      <a:pPr algn="ctr"/>
                      <a:r>
                        <a:rPr kumimoji="1" lang="en-US" altLang="ja-JP" sz="1600" dirty="0" smtClean="0">
                          <a:latin typeface="+mj-ea"/>
                          <a:ea typeface="+mj-ea"/>
                        </a:rPr>
                        <a:t>-0.007</a:t>
                      </a:r>
                      <a:endParaRPr kumimoji="1" lang="ja-JP" altLang="en-US" sz="1600" b="0"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mj-ea"/>
                          <a:ea typeface="+mj-ea"/>
                        </a:rPr>
                        <a:t>-0.040*</a:t>
                      </a:r>
                      <a:endParaRPr lang="en-US" altLang="ja-JP" sz="1600" b="0" dirty="0" smtClean="0">
                        <a:solidFill>
                          <a:srgbClr val="FF0000"/>
                        </a:solidFill>
                        <a:latin typeface="+mj-ea"/>
                        <a:ea typeface="+mj-ea"/>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mj-ea"/>
                          <a:ea typeface="+mj-ea"/>
                        </a:rPr>
                        <a:t>0.045</a:t>
                      </a:r>
                      <a:endParaRPr lang="en-US" altLang="ja-JP" sz="1600" b="0" dirty="0" smtClean="0">
                        <a:latin typeface="+mj-ea"/>
                        <a:ea typeface="+mj-ea"/>
                      </a:endParaRPr>
                    </a:p>
                  </a:txBody>
                  <a:tcPr>
                    <a:lnR w="57150" cap="flat" cmpd="sng" algn="ctr">
                      <a:solidFill>
                        <a:srgbClr val="FF0000"/>
                      </a:solidFill>
                      <a:prstDash val="solid"/>
                      <a:round/>
                      <a:headEnd type="none" w="med" len="med"/>
                      <a:tailEnd type="none" w="med" len="med"/>
                    </a:lnR>
                  </a:tcPr>
                </a:tc>
                <a:tc>
                  <a:txBody>
                    <a:bodyPr/>
                    <a:lstStyle/>
                    <a:p>
                      <a:pPr algn="ctr"/>
                      <a:r>
                        <a:rPr lang="en-US" altLang="ja-JP" sz="1600" dirty="0" smtClean="0">
                          <a:latin typeface="+mj-ea"/>
                          <a:ea typeface="+mj-ea"/>
                        </a:rPr>
                        <a:t>0.001</a:t>
                      </a:r>
                      <a:endParaRPr lang="ja-JP" altLang="en-US" sz="1600" dirty="0">
                        <a:latin typeface="+mj-ea"/>
                        <a:ea typeface="+mj-ea"/>
                      </a:endParaRPr>
                    </a:p>
                  </a:txBody>
                  <a:tcPr>
                    <a:lnL w="57150" cap="flat" cmpd="sng" algn="ctr">
                      <a:solidFill>
                        <a:srgbClr val="FF0000"/>
                      </a:solidFill>
                      <a:prstDash val="solid"/>
                      <a:round/>
                      <a:headEnd type="none" w="med" len="med"/>
                      <a:tailEnd type="none" w="med" len="med"/>
                    </a:lnL>
                  </a:tcPr>
                </a:tc>
                <a:tc>
                  <a:txBody>
                    <a:bodyPr/>
                    <a:lstStyle/>
                    <a:p>
                      <a:pPr algn="ctr"/>
                      <a:r>
                        <a:rPr lang="en-US" altLang="ja-JP" sz="1600" dirty="0" smtClean="0">
                          <a:latin typeface="+mj-ea"/>
                          <a:ea typeface="+mj-ea"/>
                        </a:rPr>
                        <a:t>0.001</a:t>
                      </a:r>
                      <a:endParaRPr lang="ja-JP" altLang="en-US" sz="1600" dirty="0">
                        <a:latin typeface="+mj-ea"/>
                        <a:ea typeface="+mj-ea"/>
                      </a:endParaRPr>
                    </a:p>
                  </a:txBody>
                  <a:tcPr>
                    <a:lnR w="57150" cap="flat" cmpd="sng" algn="ctr">
                      <a:solidFill>
                        <a:srgbClr val="FF0000"/>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j-ea"/>
                          <a:ea typeface="+mj-ea"/>
                        </a:rPr>
                        <a:t>学生と職員の割合</a:t>
                      </a:r>
                      <a:endParaRPr kumimoji="1" lang="en-US" altLang="ja-JP" sz="1600" b="0" dirty="0" smtClean="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j-ea"/>
                          <a:ea typeface="+mj-ea"/>
                        </a:rPr>
                        <a:t>0.000</a:t>
                      </a:r>
                      <a:endParaRPr kumimoji="1" lang="en-US" altLang="ja-JP" sz="1600" b="0" dirty="0" smtClean="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j-ea"/>
                          <a:ea typeface="+mj-ea"/>
                        </a:rPr>
                        <a:t>-0.001</a:t>
                      </a:r>
                      <a:endParaRPr kumimoji="1" lang="en-US" altLang="ja-JP" sz="1600" b="0" dirty="0" smtClean="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mj-ea"/>
                          <a:ea typeface="+mj-ea"/>
                        </a:rPr>
                        <a:t>0.017**</a:t>
                      </a:r>
                      <a:endParaRPr lang="en-US" altLang="ja-JP" sz="1600" b="0" dirty="0" smtClean="0">
                        <a:solidFill>
                          <a:srgbClr val="FF0000"/>
                        </a:solidFill>
                        <a:latin typeface="+mj-ea"/>
                        <a:ea typeface="+mj-ea"/>
                      </a:endParaRPr>
                    </a:p>
                  </a:txBody>
                  <a:tcPr>
                    <a:solidFill>
                      <a:srgbClr val="FFFF00"/>
                    </a:solidFill>
                  </a:tcPr>
                </a:tc>
                <a:tc>
                  <a:txBody>
                    <a:bodyPr/>
                    <a:lstStyle/>
                    <a:p>
                      <a:pPr algn="ctr"/>
                      <a:r>
                        <a:rPr lang="en-US" altLang="ja-JP" sz="1600" dirty="0" smtClean="0">
                          <a:latin typeface="+mj-ea"/>
                          <a:ea typeface="+mj-ea"/>
                        </a:rPr>
                        <a:t>0.007</a:t>
                      </a:r>
                      <a:endParaRPr lang="ja-JP" altLang="en-US" sz="1600" b="0" dirty="0">
                        <a:latin typeface="+mj-ea"/>
                        <a:ea typeface="+mj-ea"/>
                      </a:endParaRPr>
                    </a:p>
                  </a:txBody>
                  <a:tcPr>
                    <a:lnR w="57150" cap="flat" cmpd="sng" algn="ctr">
                      <a:solidFill>
                        <a:srgbClr val="FF0000"/>
                      </a:solidFill>
                      <a:prstDash val="solid"/>
                      <a:round/>
                      <a:headEnd type="none" w="med" len="med"/>
                      <a:tailEnd type="none" w="med" len="med"/>
                    </a:lnR>
                  </a:tcPr>
                </a:tc>
                <a:tc>
                  <a:txBody>
                    <a:bodyPr/>
                    <a:lstStyle/>
                    <a:p>
                      <a:pPr algn="ctr"/>
                      <a:r>
                        <a:rPr lang="en-US" altLang="ja-JP" sz="1600" dirty="0" smtClean="0">
                          <a:latin typeface="+mj-ea"/>
                          <a:ea typeface="+mj-ea"/>
                        </a:rPr>
                        <a:t>0.469</a:t>
                      </a:r>
                      <a:endParaRPr lang="ja-JP" altLang="en-US" sz="1600" dirty="0">
                        <a:latin typeface="+mj-ea"/>
                        <a:ea typeface="+mj-ea"/>
                      </a:endParaRPr>
                    </a:p>
                  </a:txBody>
                  <a:tcPr>
                    <a:lnL w="57150" cap="flat" cmpd="sng" algn="ctr">
                      <a:solidFill>
                        <a:srgbClr val="FF0000"/>
                      </a:solidFill>
                      <a:prstDash val="solid"/>
                      <a:round/>
                      <a:headEnd type="none" w="med" len="med"/>
                      <a:tailEnd type="none" w="med" len="med"/>
                    </a:lnL>
                  </a:tcPr>
                </a:tc>
                <a:tc>
                  <a:txBody>
                    <a:bodyPr/>
                    <a:lstStyle/>
                    <a:p>
                      <a:pPr algn="ctr"/>
                      <a:r>
                        <a:rPr lang="en-US" altLang="ja-JP" sz="1600" dirty="0" smtClean="0">
                          <a:latin typeface="+mj-ea"/>
                          <a:ea typeface="+mj-ea"/>
                        </a:rPr>
                        <a:t>0.091</a:t>
                      </a:r>
                      <a:endParaRPr lang="ja-JP" altLang="en-US" sz="1600" dirty="0">
                        <a:latin typeface="+mj-ea"/>
                        <a:ea typeface="+mj-ea"/>
                      </a:endParaRPr>
                    </a:p>
                  </a:txBody>
                  <a:tcPr>
                    <a:lnR w="57150" cap="flat" cmpd="sng" algn="ctr">
                      <a:solidFill>
                        <a:srgbClr val="FF0000"/>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j-ea"/>
                          <a:ea typeface="+mj-ea"/>
                        </a:rPr>
                        <a:t>教授比率</a:t>
                      </a:r>
                      <a:endParaRPr kumimoji="1" lang="en-US" altLang="ja-JP" sz="1600" b="0" dirty="0" smtClean="0">
                        <a:latin typeface="+mj-ea"/>
                        <a:ea typeface="+mj-ea"/>
                      </a:endParaRP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j-ea"/>
                          <a:ea typeface="+mj-ea"/>
                        </a:rPr>
                        <a:t>0.681*</a:t>
                      </a:r>
                      <a:endParaRPr kumimoji="1" lang="en-US" altLang="ja-JP" sz="1600" b="0" dirty="0" smtClean="0">
                        <a:solidFill>
                          <a:srgbClr val="FF0000"/>
                        </a:solidFill>
                        <a:latin typeface="+mj-ea"/>
                        <a:ea typeface="+mj-ea"/>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j-ea"/>
                          <a:ea typeface="+mj-ea"/>
                        </a:rPr>
                        <a:t>0.816**</a:t>
                      </a:r>
                      <a:endParaRPr kumimoji="1" lang="en-US" altLang="ja-JP" sz="1600" b="0" dirty="0" smtClean="0">
                        <a:solidFill>
                          <a:srgbClr val="FF0000"/>
                        </a:solidFill>
                        <a:latin typeface="+mj-ea"/>
                        <a:ea typeface="+mj-ea"/>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mj-ea"/>
                          <a:ea typeface="+mj-ea"/>
                        </a:rPr>
                        <a:t>4.335***</a:t>
                      </a:r>
                      <a:endParaRPr lang="en-US" altLang="ja-JP" sz="1600" b="0" dirty="0" smtClean="0">
                        <a:solidFill>
                          <a:srgbClr val="FF0000"/>
                        </a:solidFill>
                        <a:latin typeface="+mj-ea"/>
                        <a:ea typeface="+mj-ea"/>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mj-ea"/>
                          <a:ea typeface="+mj-ea"/>
                        </a:rPr>
                        <a:t>-0.804</a:t>
                      </a:r>
                      <a:endParaRPr lang="en-US" altLang="ja-JP" sz="1600" b="0" dirty="0" smtClean="0">
                        <a:latin typeface="+mj-ea"/>
                        <a:ea typeface="+mj-ea"/>
                      </a:endParaRPr>
                    </a:p>
                  </a:txBody>
                  <a:tcPr>
                    <a:lnR w="57150" cap="flat" cmpd="sng" algn="ctr">
                      <a:solidFill>
                        <a:srgbClr val="FF0000"/>
                      </a:solidFill>
                      <a:prstDash val="solid"/>
                      <a:round/>
                      <a:headEnd type="none" w="med" len="med"/>
                      <a:tailEnd type="none" w="med" len="med"/>
                    </a:lnR>
                  </a:tcPr>
                </a:tc>
                <a:tc>
                  <a:txBody>
                    <a:bodyPr/>
                    <a:lstStyle/>
                    <a:p>
                      <a:pPr algn="ctr"/>
                      <a:r>
                        <a:rPr lang="en-US" altLang="ja-JP" sz="1600" dirty="0" smtClean="0">
                          <a:latin typeface="+mj-ea"/>
                          <a:ea typeface="+mj-ea"/>
                        </a:rPr>
                        <a:t>0.077</a:t>
                      </a:r>
                      <a:endParaRPr lang="ja-JP" altLang="en-US" sz="1600" dirty="0">
                        <a:latin typeface="+mj-ea"/>
                        <a:ea typeface="+mj-ea"/>
                      </a:endParaRPr>
                    </a:p>
                  </a:txBody>
                  <a:tcPr>
                    <a:lnL w="57150" cap="flat" cmpd="sng" algn="ctr">
                      <a:solidFill>
                        <a:srgbClr val="FF0000"/>
                      </a:solidFill>
                      <a:prstDash val="solid"/>
                      <a:round/>
                      <a:headEnd type="none" w="med" len="med"/>
                      <a:tailEnd type="none" w="med" len="med"/>
                    </a:lnL>
                  </a:tcPr>
                </a:tc>
                <a:tc>
                  <a:txBody>
                    <a:bodyPr/>
                    <a:lstStyle/>
                    <a:p>
                      <a:pPr algn="ctr"/>
                      <a:r>
                        <a:rPr lang="en-US" altLang="ja-JP" sz="1600" dirty="0" smtClean="0">
                          <a:latin typeface="+mj-ea"/>
                          <a:ea typeface="+mj-ea"/>
                        </a:rPr>
                        <a:t>0.046</a:t>
                      </a:r>
                      <a:endParaRPr lang="ja-JP" altLang="en-US" sz="1600" dirty="0">
                        <a:latin typeface="+mj-ea"/>
                        <a:ea typeface="+mj-ea"/>
                      </a:endParaRPr>
                    </a:p>
                  </a:txBody>
                  <a:tcPr>
                    <a:lnR w="57150" cap="flat" cmpd="sng" algn="ctr">
                      <a:solidFill>
                        <a:srgbClr val="FF0000"/>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j-ea"/>
                          <a:ea typeface="+mj-ea"/>
                        </a:rPr>
                        <a:t>専任教員と兼任教員の割合</a:t>
                      </a:r>
                      <a:endParaRPr kumimoji="1" lang="en-US" altLang="ja-JP" sz="1600" b="0" dirty="0" smtClean="0">
                        <a:latin typeface="+mj-ea"/>
                        <a:ea typeface="+mj-ea"/>
                      </a:endParaRP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j-ea"/>
                          <a:ea typeface="+mj-ea"/>
                        </a:rPr>
                        <a:t>0.081*</a:t>
                      </a:r>
                      <a:endParaRPr kumimoji="1" lang="en-US" altLang="ja-JP" sz="1600" b="0" dirty="0" smtClean="0">
                        <a:solidFill>
                          <a:srgbClr val="FF0000"/>
                        </a:solidFill>
                        <a:latin typeface="+mj-ea"/>
                        <a:ea typeface="+mj-ea"/>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j-ea"/>
                          <a:ea typeface="+mj-ea"/>
                        </a:rPr>
                        <a:t>0.118**</a:t>
                      </a:r>
                      <a:endParaRPr kumimoji="1" lang="en-US" altLang="ja-JP" sz="1600" b="0" dirty="0" smtClean="0">
                        <a:solidFill>
                          <a:srgbClr val="FF0000"/>
                        </a:solidFill>
                        <a:latin typeface="+mj-ea"/>
                        <a:ea typeface="+mj-ea"/>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mj-ea"/>
                          <a:ea typeface="+mj-ea"/>
                        </a:rPr>
                        <a:t>-0.020</a:t>
                      </a:r>
                      <a:endParaRPr lang="en-US" altLang="ja-JP" sz="1600" b="0" dirty="0" smtClean="0">
                        <a:latin typeface="+mj-ea"/>
                        <a:ea typeface="+mj-ea"/>
                      </a:endParaRPr>
                    </a:p>
                  </a:txBody>
                  <a:tcPr/>
                </a:tc>
                <a:tc>
                  <a:txBody>
                    <a:bodyPr/>
                    <a:lstStyle/>
                    <a:p>
                      <a:pPr algn="ctr"/>
                      <a:r>
                        <a:rPr lang="en-US" altLang="ja-JP" sz="1600" dirty="0" smtClean="0">
                          <a:latin typeface="+mj-ea"/>
                          <a:ea typeface="+mj-ea"/>
                        </a:rPr>
                        <a:t>-0.161</a:t>
                      </a:r>
                      <a:endParaRPr lang="ja-JP" altLang="en-US" sz="1600" b="0" dirty="0">
                        <a:latin typeface="+mj-ea"/>
                        <a:ea typeface="+mj-ea"/>
                      </a:endParaRPr>
                    </a:p>
                  </a:txBody>
                  <a:tcPr>
                    <a:lnR w="57150" cap="flat" cmpd="sng" algn="ctr">
                      <a:solidFill>
                        <a:srgbClr val="FF0000"/>
                      </a:solidFill>
                      <a:prstDash val="solid"/>
                      <a:round/>
                      <a:headEnd type="none" w="med" len="med"/>
                      <a:tailEnd type="none" w="med" len="med"/>
                    </a:lnR>
                  </a:tcPr>
                </a:tc>
                <a:tc>
                  <a:txBody>
                    <a:bodyPr/>
                    <a:lstStyle/>
                    <a:p>
                      <a:pPr algn="ctr"/>
                      <a:r>
                        <a:rPr lang="en-US" altLang="ja-JP" sz="1600" dirty="0" smtClean="0">
                          <a:latin typeface="+mj-ea"/>
                          <a:ea typeface="+mj-ea"/>
                        </a:rPr>
                        <a:t>-0.735</a:t>
                      </a:r>
                      <a:endParaRPr lang="ja-JP" altLang="en-US" sz="1600" dirty="0">
                        <a:latin typeface="+mj-ea"/>
                        <a:ea typeface="+mj-ea"/>
                      </a:endParaRPr>
                    </a:p>
                  </a:txBody>
                  <a:tcPr>
                    <a:lnL w="57150" cap="flat" cmpd="sng" algn="ctr">
                      <a:solidFill>
                        <a:srgbClr val="FF0000"/>
                      </a:solidFill>
                      <a:prstDash val="solid"/>
                      <a:round/>
                      <a:headEnd type="none" w="med" len="med"/>
                      <a:tailEnd type="none" w="med" len="med"/>
                    </a:lnL>
                  </a:tcPr>
                </a:tc>
                <a:tc>
                  <a:txBody>
                    <a:bodyPr/>
                    <a:lstStyle/>
                    <a:p>
                      <a:pPr algn="ctr"/>
                      <a:r>
                        <a:rPr lang="en-US" altLang="ja-JP" sz="1600" dirty="0" smtClean="0">
                          <a:latin typeface="+mj-ea"/>
                          <a:ea typeface="+mj-ea"/>
                        </a:rPr>
                        <a:t>-0.573</a:t>
                      </a:r>
                      <a:endParaRPr lang="ja-JP" altLang="en-US" sz="1600" dirty="0">
                        <a:latin typeface="+mj-ea"/>
                        <a:ea typeface="+mj-ea"/>
                      </a:endParaRPr>
                    </a:p>
                  </a:txBody>
                  <a:tcPr>
                    <a:lnR w="57150" cap="flat" cmpd="sng" algn="ctr">
                      <a:solidFill>
                        <a:srgbClr val="FF0000"/>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j-ea"/>
                          <a:ea typeface="+mj-ea"/>
                        </a:rPr>
                        <a:t>外国人教員の割合</a:t>
                      </a:r>
                      <a:endParaRPr kumimoji="1" lang="en-US" altLang="ja-JP" sz="1600" b="0" dirty="0" smtClean="0">
                        <a:latin typeface="+mj-ea"/>
                        <a:ea typeface="+mj-ea"/>
                      </a:endParaRPr>
                    </a:p>
                  </a:txBody>
                  <a:tcPr/>
                </a:tc>
                <a:tc>
                  <a:txBody>
                    <a:bodyPr/>
                    <a:lstStyle/>
                    <a:p>
                      <a:pPr algn="ctr"/>
                      <a:r>
                        <a:rPr kumimoji="1" lang="en-US" altLang="ja-JP" sz="1600" dirty="0" smtClean="0">
                          <a:latin typeface="+mj-ea"/>
                          <a:ea typeface="+mj-ea"/>
                        </a:rPr>
                        <a:t>0.142</a:t>
                      </a:r>
                      <a:endParaRPr kumimoji="1" lang="en-US" altLang="ja-JP" sz="1600" b="0" dirty="0" smtClean="0">
                        <a:latin typeface="+mj-ea"/>
                        <a:ea typeface="+mj-ea"/>
                      </a:endParaRPr>
                    </a:p>
                  </a:txBody>
                  <a:tcPr/>
                </a:tc>
                <a:tc>
                  <a:txBody>
                    <a:bodyPr/>
                    <a:lstStyle/>
                    <a:p>
                      <a:pPr algn="ctr"/>
                      <a:r>
                        <a:rPr kumimoji="1" lang="en-US" altLang="ja-JP" sz="1600" dirty="0" smtClean="0">
                          <a:latin typeface="+mj-ea"/>
                          <a:ea typeface="+mj-ea"/>
                        </a:rPr>
                        <a:t>0.270</a:t>
                      </a:r>
                      <a:endParaRPr kumimoji="1" lang="ja-JP" altLang="en-US" sz="1600" b="0" dirty="0">
                        <a:latin typeface="+mj-ea"/>
                        <a:ea typeface="+mj-e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mj-ea"/>
                          <a:ea typeface="+mj-ea"/>
                        </a:rPr>
                        <a:t>12.840**</a:t>
                      </a:r>
                      <a:endParaRPr lang="en-US" altLang="ja-JP" sz="1600" b="0" dirty="0" smtClean="0">
                        <a:solidFill>
                          <a:srgbClr val="FF0000"/>
                        </a:solidFill>
                        <a:latin typeface="+mj-ea"/>
                        <a:ea typeface="+mj-ea"/>
                      </a:endParaRPr>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mj-ea"/>
                          <a:ea typeface="+mj-ea"/>
                        </a:rPr>
                        <a:t>-4.918</a:t>
                      </a:r>
                      <a:endParaRPr lang="en-US" altLang="ja-JP" sz="1600" b="0" dirty="0" smtClean="0">
                        <a:latin typeface="+mj-ea"/>
                        <a:ea typeface="+mj-ea"/>
                      </a:endParaRPr>
                    </a:p>
                  </a:txBody>
                  <a:tcPr>
                    <a:lnR w="57150" cap="flat" cmpd="sng" algn="ctr">
                      <a:solidFill>
                        <a:srgbClr val="FF0000"/>
                      </a:solidFill>
                      <a:prstDash val="solid"/>
                      <a:round/>
                      <a:headEnd type="none" w="med" len="med"/>
                      <a:tailEnd type="none" w="med" len="med"/>
                    </a:lnR>
                    <a:lnB w="5715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b="0" dirty="0" smtClean="0">
                        <a:latin typeface="+mj-ea"/>
                        <a:ea typeface="+mj-ea"/>
                      </a:endParaRPr>
                    </a:p>
                  </a:txBody>
                  <a:tcPr>
                    <a:lnL w="57150" cap="flat" cmpd="sng" algn="ctr">
                      <a:solidFill>
                        <a:srgbClr val="FF0000"/>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b="0" dirty="0" smtClean="0">
                        <a:latin typeface="+mj-ea"/>
                        <a:ea typeface="+mj-ea"/>
                      </a:endParaRPr>
                    </a:p>
                  </a:txBody>
                  <a:tcPr>
                    <a:lnR w="57150" cap="flat" cmpd="sng" algn="ctr">
                      <a:solidFill>
                        <a:srgbClr val="FF0000"/>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smtClean="0">
                          <a:effectLst/>
                          <a:latin typeface="+mj-ea"/>
                          <a:ea typeface="+mj-ea"/>
                        </a:rPr>
                        <a:t>専任教員あたりの平均給与</a:t>
                      </a:r>
                      <a:endParaRPr lang="en-US" altLang="ja-JP" sz="1600" b="0" kern="100" dirty="0" smtClean="0">
                        <a:effectLst/>
                        <a:latin typeface="+mj-ea"/>
                        <a:ea typeface="+mj-ea"/>
                        <a:cs typeface="Times New Roman"/>
                      </a:endParaRPr>
                    </a:p>
                  </a:txBody>
                  <a:tcPr/>
                </a:tc>
                <a:tc>
                  <a:txBody>
                    <a:bodyPr/>
                    <a:lstStyle/>
                    <a:p>
                      <a:pPr algn="ctr"/>
                      <a:endParaRPr lang="ja-JP" altLang="en-US" sz="1600" b="0" dirty="0">
                        <a:latin typeface="+mj-ea"/>
                        <a:ea typeface="+mj-ea"/>
                      </a:endParaRPr>
                    </a:p>
                  </a:txBody>
                  <a:tcPr/>
                </a:tc>
                <a:tc>
                  <a:txBody>
                    <a:bodyPr/>
                    <a:lstStyle/>
                    <a:p>
                      <a:pPr algn="ctr"/>
                      <a:endParaRPr lang="ja-JP" altLang="en-US" sz="1600" b="0" dirty="0">
                        <a:latin typeface="+mj-ea"/>
                        <a:ea typeface="+mj-ea"/>
                      </a:endParaRPr>
                    </a:p>
                  </a:txBody>
                  <a:tcPr/>
                </a:tc>
                <a:tc>
                  <a:txBody>
                    <a:bodyPr/>
                    <a:lstStyle/>
                    <a:p>
                      <a:pPr algn="ctr"/>
                      <a:endParaRPr lang="ja-JP" altLang="en-US" sz="1600" b="0" dirty="0">
                        <a:latin typeface="+mj-ea"/>
                        <a:ea typeface="+mj-ea"/>
                      </a:endParaRPr>
                    </a:p>
                  </a:txBody>
                  <a:tcPr>
                    <a:lnR w="57150" cap="flat" cmpd="sng" algn="ctr">
                      <a:solidFill>
                        <a:srgbClr val="0070C0"/>
                      </a:solidFill>
                      <a:prstDash val="solid"/>
                      <a:round/>
                      <a:headEnd type="none" w="med" len="med"/>
                      <a:tailEnd type="none" w="med" len="med"/>
                    </a:lnR>
                  </a:tcPr>
                </a:tc>
                <a:tc>
                  <a:txBody>
                    <a:bodyPr/>
                    <a:lstStyle/>
                    <a:p>
                      <a:pPr algn="ctr"/>
                      <a:r>
                        <a:rPr lang="en-US" altLang="ja-JP" sz="1600" dirty="0" smtClean="0">
                          <a:latin typeface="+mj-ea"/>
                          <a:ea typeface="+mj-ea"/>
                        </a:rPr>
                        <a:t>0.090</a:t>
                      </a:r>
                      <a:endParaRPr lang="ja-JP" altLang="en-US" sz="1600" b="0" dirty="0">
                        <a:latin typeface="+mj-ea"/>
                        <a:ea typeface="+mj-ea"/>
                      </a:endParaRPr>
                    </a:p>
                  </a:txBody>
                  <a:tcPr>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57150" cap="flat" cmpd="sng" algn="ctr">
                      <a:solidFill>
                        <a:srgbClr val="0070C0"/>
                      </a:solidFill>
                      <a:prstDash val="solid"/>
                      <a:round/>
                      <a:headEnd type="none" w="med" len="med"/>
                      <a:tailEnd type="none" w="med" len="med"/>
                    </a:lnT>
                  </a:tcPr>
                </a:tc>
                <a:tc>
                  <a:txBody>
                    <a:bodyPr/>
                    <a:lstStyle/>
                    <a:p>
                      <a:pPr algn="ctr"/>
                      <a:endParaRPr lang="ja-JP" altLang="en-US" sz="1600" b="0" dirty="0">
                        <a:latin typeface="+mj-ea"/>
                        <a:ea typeface="+mj-ea"/>
                      </a:endParaRPr>
                    </a:p>
                  </a:txBody>
                  <a:tcPr>
                    <a:lnL w="57150" cap="flat" cmpd="sng" algn="ctr">
                      <a:solidFill>
                        <a:srgbClr val="0070C0"/>
                      </a:solidFill>
                      <a:prstDash val="solid"/>
                      <a:round/>
                      <a:headEnd type="none" w="med" len="med"/>
                      <a:tailEnd type="none" w="med" len="med"/>
                    </a:lnL>
                  </a:tcPr>
                </a:tc>
                <a:tc>
                  <a:txBody>
                    <a:bodyPr/>
                    <a:lstStyle/>
                    <a:p>
                      <a:pPr algn="ctr"/>
                      <a:endParaRPr lang="ja-JP" altLang="en-US" sz="1600" b="0" dirty="0">
                        <a:latin typeface="+mj-ea"/>
                        <a:ea typeface="+mj-ea"/>
                      </a:endParaRPr>
                    </a:p>
                  </a:txBody>
                  <a:tcPr>
                    <a:lnR w="57150" cap="flat" cmpd="sng" algn="ctr">
                      <a:solidFill>
                        <a:srgbClr val="FF0000"/>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smtClean="0">
                          <a:effectLst/>
                          <a:latin typeface="+mj-ea"/>
                          <a:ea typeface="+mj-ea"/>
                        </a:rPr>
                        <a:t>学生一人あたりの学費</a:t>
                      </a:r>
                      <a:endParaRPr lang="en-US" altLang="ja-JP" sz="1600" b="0" kern="100" dirty="0" smtClean="0">
                        <a:effectLst/>
                        <a:latin typeface="+mj-ea"/>
                        <a:ea typeface="+mj-ea"/>
                        <a:cs typeface="Times New Roman"/>
                      </a:endParaRPr>
                    </a:p>
                  </a:txBody>
                  <a:tcPr/>
                </a:tc>
                <a:tc>
                  <a:txBody>
                    <a:bodyPr/>
                    <a:lstStyle/>
                    <a:p>
                      <a:pPr algn="ctr"/>
                      <a:endParaRPr lang="ja-JP" altLang="en-US" sz="1600" b="0" dirty="0">
                        <a:latin typeface="+mj-ea"/>
                        <a:ea typeface="+mj-ea"/>
                      </a:endParaRPr>
                    </a:p>
                  </a:txBody>
                  <a:tcPr/>
                </a:tc>
                <a:tc>
                  <a:txBody>
                    <a:bodyPr/>
                    <a:lstStyle/>
                    <a:p>
                      <a:pPr algn="ctr"/>
                      <a:endParaRPr lang="ja-JP" altLang="en-US" sz="1600" b="0" dirty="0">
                        <a:latin typeface="+mj-ea"/>
                        <a:ea typeface="+mj-ea"/>
                      </a:endParaRPr>
                    </a:p>
                  </a:txBody>
                  <a:tcPr/>
                </a:tc>
                <a:tc>
                  <a:txBody>
                    <a:bodyPr/>
                    <a:lstStyle/>
                    <a:p>
                      <a:pPr algn="ctr"/>
                      <a:endParaRPr lang="ja-JP" altLang="en-US" sz="1600" b="0" dirty="0">
                        <a:latin typeface="+mj-ea"/>
                        <a:ea typeface="+mj-ea"/>
                      </a:endParaRPr>
                    </a:p>
                  </a:txBody>
                  <a:tcPr>
                    <a:lnR w="57150" cap="flat" cmpd="sng" algn="ctr">
                      <a:solidFill>
                        <a:srgbClr val="0070C0"/>
                      </a:solidFill>
                      <a:prstDash val="solid"/>
                      <a:round/>
                      <a:headEnd type="none" w="med" len="med"/>
                      <a:tailEnd type="none" w="med" len="med"/>
                    </a:lnR>
                  </a:tcPr>
                </a:tc>
                <a:tc>
                  <a:txBody>
                    <a:bodyPr/>
                    <a:lstStyle/>
                    <a:p>
                      <a:pPr algn="ctr"/>
                      <a:r>
                        <a:rPr lang="en-US" altLang="ja-JP" sz="1600" dirty="0" smtClean="0">
                          <a:latin typeface="+mj-ea"/>
                          <a:ea typeface="+mj-ea"/>
                        </a:rPr>
                        <a:t>0.657</a:t>
                      </a:r>
                      <a:endParaRPr lang="en-US" altLang="ja-JP" sz="1600" b="0" dirty="0" smtClean="0">
                        <a:latin typeface="+mj-ea"/>
                        <a:ea typeface="+mj-ea"/>
                      </a:endParaRPr>
                    </a:p>
                  </a:txBody>
                  <a:tcPr>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tcPr>
                </a:tc>
                <a:tc>
                  <a:txBody>
                    <a:bodyPr/>
                    <a:lstStyle/>
                    <a:p>
                      <a:pPr algn="ctr"/>
                      <a:endParaRPr lang="en-US" altLang="ja-JP" sz="1600" b="0" dirty="0" smtClean="0">
                        <a:latin typeface="+mj-ea"/>
                        <a:ea typeface="+mj-ea"/>
                      </a:endParaRPr>
                    </a:p>
                  </a:txBody>
                  <a:tcPr>
                    <a:lnL w="57150" cap="flat" cmpd="sng" algn="ctr">
                      <a:solidFill>
                        <a:srgbClr val="0070C0"/>
                      </a:solidFill>
                      <a:prstDash val="solid"/>
                      <a:round/>
                      <a:headEnd type="none" w="med" len="med"/>
                      <a:tailEnd type="none" w="med" len="med"/>
                    </a:lnL>
                  </a:tcPr>
                </a:tc>
                <a:tc>
                  <a:txBody>
                    <a:bodyPr/>
                    <a:lstStyle/>
                    <a:p>
                      <a:pPr algn="ctr"/>
                      <a:endParaRPr lang="en-US" altLang="ja-JP" sz="1600" b="0" dirty="0" smtClean="0">
                        <a:latin typeface="+mj-ea"/>
                        <a:ea typeface="+mj-ea"/>
                      </a:endParaRPr>
                    </a:p>
                  </a:txBody>
                  <a:tcPr>
                    <a:lnR w="57150" cap="flat" cmpd="sng" algn="ctr">
                      <a:solidFill>
                        <a:srgbClr val="FF0000"/>
                      </a:solidFill>
                      <a:prstDash val="solid"/>
                      <a:round/>
                      <a:headEnd type="none" w="med" len="med"/>
                      <a:tailEnd type="none" w="med" len="med"/>
                    </a:ln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smtClean="0">
                          <a:effectLst/>
                          <a:latin typeface="+mj-ea"/>
                          <a:ea typeface="+mj-ea"/>
                        </a:rPr>
                        <a:t>学生一人あたりの補助金</a:t>
                      </a:r>
                      <a:endParaRPr lang="en-US" altLang="ja-JP" sz="1600" b="0" kern="100" dirty="0" smtClean="0">
                        <a:effectLst/>
                        <a:latin typeface="+mj-ea"/>
                        <a:ea typeface="+mj-ea"/>
                        <a:cs typeface="Times New Roman"/>
                      </a:endParaRPr>
                    </a:p>
                  </a:txBody>
                  <a:tcPr/>
                </a:tc>
                <a:tc>
                  <a:txBody>
                    <a:bodyPr/>
                    <a:lstStyle/>
                    <a:p>
                      <a:pPr algn="ctr"/>
                      <a:endParaRPr lang="ja-JP" altLang="en-US" sz="1600" b="0" dirty="0">
                        <a:latin typeface="+mj-ea"/>
                        <a:ea typeface="+mj-ea"/>
                      </a:endParaRPr>
                    </a:p>
                  </a:txBody>
                  <a:tcPr/>
                </a:tc>
                <a:tc>
                  <a:txBody>
                    <a:bodyPr/>
                    <a:lstStyle/>
                    <a:p>
                      <a:pPr algn="ctr"/>
                      <a:endParaRPr lang="ja-JP" altLang="en-US" sz="1600" b="0" dirty="0">
                        <a:latin typeface="+mj-ea"/>
                        <a:ea typeface="+mj-ea"/>
                      </a:endParaRPr>
                    </a:p>
                  </a:txBody>
                  <a:tcPr/>
                </a:tc>
                <a:tc>
                  <a:txBody>
                    <a:bodyPr/>
                    <a:lstStyle/>
                    <a:p>
                      <a:pPr algn="ctr"/>
                      <a:endParaRPr lang="ja-JP" altLang="en-US" sz="1600" b="0" dirty="0">
                        <a:latin typeface="+mj-ea"/>
                        <a:ea typeface="+mj-ea"/>
                      </a:endParaRPr>
                    </a:p>
                  </a:txBody>
                  <a:tcPr>
                    <a:lnR w="57150" cap="flat" cmpd="sng" algn="ctr">
                      <a:solidFill>
                        <a:srgbClr val="0070C0"/>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dirty="0" smtClean="0">
                          <a:latin typeface="+mj-ea"/>
                          <a:ea typeface="+mj-ea"/>
                        </a:rPr>
                        <a:t>0.078</a:t>
                      </a:r>
                      <a:endParaRPr lang="en-US" altLang="ja-JP" sz="1600" b="0" dirty="0" smtClean="0">
                        <a:latin typeface="+mj-ea"/>
                        <a:ea typeface="+mj-ea"/>
                      </a:endParaRPr>
                    </a:p>
                  </a:txBody>
                  <a:tcPr>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B w="5715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b="0" dirty="0" smtClean="0">
                        <a:latin typeface="+mj-ea"/>
                        <a:ea typeface="+mj-ea"/>
                      </a:endParaRPr>
                    </a:p>
                  </a:txBody>
                  <a:tcPr>
                    <a:lnL w="57150" cap="flat" cmpd="sng" algn="ctr">
                      <a:solidFill>
                        <a:srgbClr val="0070C0"/>
                      </a:solidFill>
                      <a:prstDash val="solid"/>
                      <a:round/>
                      <a:headEnd type="none" w="med" len="med"/>
                      <a:tailEnd type="none" w="med" len="med"/>
                    </a:lnL>
                    <a:lnB w="57150" cap="flat" cmpd="sng" algn="ctr">
                      <a:solidFill>
                        <a:srgbClr val="FF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ja-JP" sz="1600" b="0" dirty="0" smtClean="0">
                        <a:latin typeface="+mj-ea"/>
                        <a:ea typeface="+mj-ea"/>
                      </a:endParaRPr>
                    </a:p>
                  </a:txBody>
                  <a:tcPr>
                    <a:lnR w="57150" cap="flat" cmpd="sng" algn="ctr">
                      <a:solidFill>
                        <a:srgbClr val="FF0000"/>
                      </a:solidFill>
                      <a:prstDash val="solid"/>
                      <a:round/>
                      <a:headEnd type="none" w="med" len="med"/>
                      <a:tailEnd type="none" w="med" len="med"/>
                    </a:lnR>
                    <a:lnB w="57150" cap="flat" cmpd="sng" algn="ctr">
                      <a:solidFill>
                        <a:srgbClr val="FF0000"/>
                      </a:solidFill>
                      <a:prstDash val="solid"/>
                      <a:round/>
                      <a:headEnd type="none" w="med" len="med"/>
                      <a:tailEnd type="none" w="med" len="med"/>
                    </a:lnB>
                  </a:tcPr>
                </a:tc>
              </a:tr>
            </a:tbl>
          </a:graphicData>
        </a:graphic>
      </p:graphicFrame>
      <p:sp>
        <p:nvSpPr>
          <p:cNvPr id="9" name="テキスト ボックス 8"/>
          <p:cNvSpPr txBox="1"/>
          <p:nvPr/>
        </p:nvSpPr>
        <p:spPr>
          <a:xfrm>
            <a:off x="179512" y="6436964"/>
            <a:ext cx="3816424" cy="276999"/>
          </a:xfrm>
          <a:prstGeom prst="rect">
            <a:avLst/>
          </a:prstGeom>
          <a:noFill/>
        </p:spPr>
        <p:txBody>
          <a:bodyPr wrap="square" rtlCol="0">
            <a:spAutoFit/>
          </a:bodyPr>
          <a:lstStyle/>
          <a:p>
            <a:r>
              <a:rPr kumimoji="1" lang="ja-JP" altLang="en-US" sz="1200" dirty="0" smtClean="0">
                <a:latin typeface="+mj-ea"/>
                <a:ea typeface="+mj-ea"/>
              </a:rPr>
              <a:t>（出所）　</a:t>
            </a:r>
            <a:r>
              <a:rPr kumimoji="1" lang="en-US" altLang="ja-JP" sz="1200" dirty="0" err="1" smtClean="0">
                <a:latin typeface="+mj-ea"/>
                <a:ea typeface="+mj-ea"/>
              </a:rPr>
              <a:t>Nakamuro</a:t>
            </a:r>
            <a:r>
              <a:rPr kumimoji="1" lang="en-US" altLang="ja-JP" sz="1200" dirty="0" smtClean="0">
                <a:latin typeface="+mj-ea"/>
                <a:ea typeface="+mj-ea"/>
              </a:rPr>
              <a:t> &amp; Inui, forthcoming</a:t>
            </a:r>
            <a:endParaRPr kumimoji="1" lang="ja-JP" altLang="en-US" sz="1200" dirty="0">
              <a:latin typeface="+mj-ea"/>
              <a:ea typeface="+mj-ea"/>
            </a:endParaRPr>
          </a:p>
        </p:txBody>
      </p:sp>
    </p:spTree>
    <p:extLst>
      <p:ext uri="{BB962C8B-B14F-4D97-AF65-F5344CB8AC3E}">
        <p14:creationId xmlns:p14="http://schemas.microsoft.com/office/powerpoint/2010/main" val="3796135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a:t>結論</a:t>
            </a:r>
            <a:endParaRPr kumimoji="1" lang="ja-JP" altLang="en-US" dirty="0"/>
          </a:p>
        </p:txBody>
      </p:sp>
      <p:sp>
        <p:nvSpPr>
          <p:cNvPr id="3" name="スライド番号プレースホルダー 2"/>
          <p:cNvSpPr>
            <a:spLocks noGrp="1"/>
          </p:cNvSpPr>
          <p:nvPr>
            <p:ph type="sldNum" sz="quarter" idx="12"/>
          </p:nvPr>
        </p:nvSpPr>
        <p:spPr/>
        <p:txBody>
          <a:bodyPr/>
          <a:lstStyle/>
          <a:p>
            <a:fld id="{35FC642D-FC96-4BA5-BD9B-5096F9696E5F}" type="slidenum">
              <a:rPr kumimoji="1" lang="ja-JP" altLang="en-US" smtClean="0"/>
              <a:t>31</a:t>
            </a:fld>
            <a:endParaRPr kumimoji="1" lang="ja-JP" altLang="en-US"/>
          </a:p>
        </p:txBody>
      </p:sp>
      <p:sp>
        <p:nvSpPr>
          <p:cNvPr id="4" name="コンテンツ プレースホルダー 3"/>
          <p:cNvSpPr>
            <a:spLocks noGrp="1"/>
          </p:cNvSpPr>
          <p:nvPr>
            <p:ph sz="quarter" idx="1"/>
          </p:nvPr>
        </p:nvSpPr>
        <p:spPr>
          <a:xfrm>
            <a:off x="323528" y="1412776"/>
            <a:ext cx="8503920" cy="5142312"/>
          </a:xfrm>
        </p:spPr>
        <p:txBody>
          <a:bodyPr>
            <a:normAutofit fontScale="92500" lnSpcReduction="20000"/>
          </a:bodyPr>
          <a:lstStyle/>
          <a:p>
            <a:r>
              <a:rPr kumimoji="1" lang="ja-JP" altLang="en-US" dirty="0" smtClean="0">
                <a:latin typeface="+mj-ea"/>
                <a:ea typeface="+mj-ea"/>
              </a:rPr>
              <a:t>大学の「質」や大学の「ランキング」が、卒業後の賃金に影響するという強いエビデンスはみられず（特に同じレベルの高校を卒業したサンプルに絞った場合）</a:t>
            </a:r>
            <a:endParaRPr kumimoji="1" lang="en-US" altLang="ja-JP" dirty="0" smtClean="0">
              <a:latin typeface="+mj-ea"/>
              <a:ea typeface="+mj-ea"/>
            </a:endParaRPr>
          </a:p>
          <a:p>
            <a:endParaRPr lang="en-US" altLang="ja-JP" dirty="0">
              <a:latin typeface="+mj-ea"/>
              <a:ea typeface="+mj-ea"/>
            </a:endParaRPr>
          </a:p>
          <a:p>
            <a:r>
              <a:rPr lang="ja-JP" altLang="en-US" dirty="0" smtClean="0">
                <a:latin typeface="+mj-ea"/>
                <a:ea typeface="+mj-ea"/>
              </a:rPr>
              <a:t>教員</a:t>
            </a:r>
            <a:r>
              <a:rPr lang="ja-JP" altLang="en-US" dirty="0">
                <a:latin typeface="+mj-ea"/>
                <a:ea typeface="+mj-ea"/>
              </a:rPr>
              <a:t>の</a:t>
            </a:r>
            <a:r>
              <a:rPr lang="ja-JP" altLang="en-US" dirty="0" smtClean="0">
                <a:latin typeface="+mj-ea"/>
                <a:ea typeface="+mj-ea"/>
              </a:rPr>
              <a:t>給与、学費、補助金なども影響しない</a:t>
            </a:r>
            <a:endParaRPr lang="en-US" altLang="ja-JP" dirty="0" smtClean="0">
              <a:latin typeface="+mj-ea"/>
              <a:ea typeface="+mj-ea"/>
            </a:endParaRPr>
          </a:p>
          <a:p>
            <a:endParaRPr kumimoji="1" lang="en-US" altLang="ja-JP" dirty="0">
              <a:latin typeface="+mj-ea"/>
              <a:ea typeface="+mj-ea"/>
            </a:endParaRPr>
          </a:p>
          <a:p>
            <a:r>
              <a:rPr lang="ja-JP" altLang="en-US" dirty="0" smtClean="0">
                <a:latin typeface="+mj-ea"/>
                <a:ea typeface="+mj-ea"/>
              </a:rPr>
              <a:t>貧困家庭出身の子どもにとっては大学の「質」は重要</a:t>
            </a:r>
            <a:endParaRPr lang="en-US" altLang="ja-JP" dirty="0" smtClean="0">
              <a:latin typeface="+mj-ea"/>
              <a:ea typeface="+mj-ea"/>
            </a:endParaRPr>
          </a:p>
          <a:p>
            <a:endParaRPr kumimoji="1" lang="en-US" altLang="ja-JP" dirty="0">
              <a:latin typeface="+mj-ea"/>
              <a:ea typeface="+mj-ea"/>
            </a:endParaRPr>
          </a:p>
          <a:p>
            <a:r>
              <a:rPr kumimoji="1" lang="ja-JP" altLang="en-US" dirty="0" smtClean="0">
                <a:latin typeface="+mj-ea"/>
                <a:ea typeface="+mj-ea"/>
              </a:rPr>
              <a:t>あえて優先順位をつけるとすれば、「国際化」と「教員」なのかもしれない</a:t>
            </a:r>
            <a:endParaRPr kumimoji="1" lang="en-US" altLang="ja-JP" dirty="0" smtClean="0">
              <a:latin typeface="+mj-ea"/>
              <a:ea typeface="+mj-ea"/>
            </a:endParaRPr>
          </a:p>
          <a:p>
            <a:endParaRPr lang="en-US" altLang="ja-JP" dirty="0" smtClean="0">
              <a:latin typeface="+mj-ea"/>
              <a:ea typeface="+mj-ea"/>
            </a:endParaRPr>
          </a:p>
          <a:p>
            <a:r>
              <a:rPr lang="ja-JP" altLang="en-US" dirty="0">
                <a:latin typeface="+mj-ea"/>
                <a:ea typeface="+mj-ea"/>
              </a:rPr>
              <a:t>いずれにせよ</a:t>
            </a:r>
            <a:r>
              <a:rPr lang="ja-JP" altLang="en-US" dirty="0" smtClean="0">
                <a:latin typeface="+mj-ea"/>
                <a:ea typeface="+mj-ea"/>
              </a:rPr>
              <a:t>、「資源配分がうまく働いていない」可能性は高く、大学に直接資金を投下するよりも、奨学金やバウチャーなどで、家計の教育費負担を減らす政策のほうが有効か</a:t>
            </a:r>
            <a:endParaRPr lang="en-US" altLang="ja-JP" dirty="0">
              <a:latin typeface="+mj-ea"/>
              <a:ea typeface="+mj-ea"/>
            </a:endParaRPr>
          </a:p>
          <a:p>
            <a:endParaRPr kumimoji="1" lang="ja-JP" altLang="en-US" dirty="0">
              <a:latin typeface="+mj-ea"/>
              <a:ea typeface="+mj-ea"/>
            </a:endParaRPr>
          </a:p>
        </p:txBody>
      </p:sp>
    </p:spTree>
    <p:extLst>
      <p:ext uri="{BB962C8B-B14F-4D97-AF65-F5344CB8AC3E}">
        <p14:creationId xmlns:p14="http://schemas.microsoft.com/office/powerpoint/2010/main" val="2318448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smtClean="0"/>
              <a:t>では高校は</a:t>
            </a:r>
            <a:endParaRPr kumimoji="1" lang="ja-JP" altLang="en-US" dirty="0"/>
          </a:p>
        </p:txBody>
      </p:sp>
      <p:sp>
        <p:nvSpPr>
          <p:cNvPr id="3" name="スライド番号プレースホルダー 2"/>
          <p:cNvSpPr>
            <a:spLocks noGrp="1"/>
          </p:cNvSpPr>
          <p:nvPr>
            <p:ph type="sldNum" sz="quarter" idx="12"/>
          </p:nvPr>
        </p:nvSpPr>
        <p:spPr/>
        <p:txBody>
          <a:bodyPr/>
          <a:lstStyle/>
          <a:p>
            <a:fld id="{35FC642D-FC96-4BA5-BD9B-5096F9696E5F}" type="slidenum">
              <a:rPr kumimoji="1" lang="ja-JP" altLang="en-US" smtClean="0"/>
              <a:t>32</a:t>
            </a:fld>
            <a:endParaRPr kumimoji="1" lang="ja-JP" altLang="en-US"/>
          </a:p>
        </p:txBody>
      </p:sp>
      <p:sp>
        <p:nvSpPr>
          <p:cNvPr id="4" name="コンテンツ プレースホルダー 3"/>
          <p:cNvSpPr>
            <a:spLocks noGrp="1"/>
          </p:cNvSpPr>
          <p:nvPr>
            <p:ph sz="quarter" idx="1"/>
          </p:nvPr>
        </p:nvSpPr>
        <p:spPr/>
        <p:txBody>
          <a:bodyPr/>
          <a:lstStyle/>
          <a:p>
            <a:endParaRPr kumimoji="1" lang="en-US" altLang="ja-JP" dirty="0" smtClean="0">
              <a:latin typeface="+mj-ea"/>
              <a:ea typeface="+mj-ea"/>
            </a:endParaRPr>
          </a:p>
          <a:p>
            <a:r>
              <a:rPr kumimoji="1" lang="ja-JP" altLang="en-US" dirty="0" smtClean="0">
                <a:latin typeface="+mj-ea"/>
                <a:ea typeface="+mj-ea"/>
              </a:rPr>
              <a:t>これまでと同じデータをもちいて、高校の「質」と高校の「ランキング」が入学した大学の偏差値に影響を与えているかどうかを検証。</a:t>
            </a:r>
            <a:endParaRPr kumimoji="1" lang="en-US" altLang="ja-JP" dirty="0" smtClean="0">
              <a:latin typeface="+mj-ea"/>
              <a:ea typeface="+mj-ea"/>
            </a:endParaRPr>
          </a:p>
          <a:p>
            <a:endParaRPr lang="en-US" altLang="ja-JP" dirty="0">
              <a:latin typeface="+mj-ea"/>
              <a:ea typeface="+mj-ea"/>
            </a:endParaRPr>
          </a:p>
          <a:p>
            <a:r>
              <a:rPr kumimoji="1" lang="ja-JP" altLang="en-US" dirty="0" smtClean="0">
                <a:latin typeface="+mj-ea"/>
                <a:ea typeface="+mj-ea"/>
              </a:rPr>
              <a:t>大学の「質」や「ランキング」は賃金には影響しなかったが、高校の</a:t>
            </a:r>
            <a:r>
              <a:rPr lang="ja-JP" altLang="en-US" dirty="0">
                <a:latin typeface="+mj-ea"/>
                <a:ea typeface="+mj-ea"/>
              </a:rPr>
              <a:t>「質」や「ランキング」</a:t>
            </a:r>
            <a:r>
              <a:rPr lang="ja-JP" altLang="en-US" dirty="0" smtClean="0">
                <a:latin typeface="+mj-ea"/>
                <a:ea typeface="+mj-ea"/>
              </a:rPr>
              <a:t>は、学力には影響しているかも。</a:t>
            </a:r>
            <a:endParaRPr kumimoji="1" lang="ja-JP" altLang="en-US" dirty="0">
              <a:latin typeface="+mj-ea"/>
              <a:ea typeface="+mj-ea"/>
            </a:endParaRPr>
          </a:p>
        </p:txBody>
      </p:sp>
    </p:spTree>
    <p:extLst>
      <p:ext uri="{BB962C8B-B14F-4D97-AF65-F5344CB8AC3E}">
        <p14:creationId xmlns:p14="http://schemas.microsoft.com/office/powerpoint/2010/main" val="1019058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a:t>どう</a:t>
            </a:r>
            <a:r>
              <a:rPr lang="ja-JP" altLang="en-US" dirty="0" smtClean="0"/>
              <a:t>やって検証するか</a:t>
            </a:r>
            <a:endParaRPr kumimoji="1" lang="ja-JP" altLang="en-US" dirty="0"/>
          </a:p>
        </p:txBody>
      </p:sp>
      <p:sp>
        <p:nvSpPr>
          <p:cNvPr id="3" name="スライド番号プレースホルダー 2"/>
          <p:cNvSpPr>
            <a:spLocks noGrp="1"/>
          </p:cNvSpPr>
          <p:nvPr>
            <p:ph type="sldNum" sz="quarter" idx="12"/>
          </p:nvPr>
        </p:nvSpPr>
        <p:spPr/>
        <p:txBody>
          <a:bodyPr/>
          <a:lstStyle/>
          <a:p>
            <a:fld id="{35FC642D-FC96-4BA5-BD9B-5096F9696E5F}" type="slidenum">
              <a:rPr kumimoji="1" lang="ja-JP" altLang="en-US" smtClean="0"/>
              <a:t>33</a:t>
            </a:fld>
            <a:endParaRPr kumimoji="1" lang="ja-JP" altLang="en-US"/>
          </a:p>
        </p:txBody>
      </p:sp>
      <p:pic>
        <p:nvPicPr>
          <p:cNvPr id="5" name="Picture 2" descr="C:\Documents and Settings\Kumagai\Local Settings\Temporary Internet Files\Content.IE5\FRW1Q89Q\MC900232452[1].wmf"/>
          <p:cNvPicPr>
            <a:picLocks noChangeAspect="1" noChangeArrowheads="1"/>
          </p:cNvPicPr>
          <p:nvPr/>
        </p:nvPicPr>
        <p:blipFill>
          <a:blip r:embed="rId2" cstate="print"/>
          <a:srcRect/>
          <a:stretch>
            <a:fillRect/>
          </a:stretch>
        </p:blipFill>
        <p:spPr bwMode="auto">
          <a:xfrm>
            <a:off x="1844359" y="1410353"/>
            <a:ext cx="759722" cy="1767897"/>
          </a:xfrm>
          <a:prstGeom prst="rect">
            <a:avLst/>
          </a:prstGeom>
          <a:noFill/>
        </p:spPr>
      </p:pic>
      <p:sp>
        <p:nvSpPr>
          <p:cNvPr id="6" name="テキスト ボックス 5"/>
          <p:cNvSpPr txBox="1"/>
          <p:nvPr/>
        </p:nvSpPr>
        <p:spPr>
          <a:xfrm>
            <a:off x="1518004" y="3153809"/>
            <a:ext cx="1440160" cy="369332"/>
          </a:xfrm>
          <a:prstGeom prst="rect">
            <a:avLst/>
          </a:prstGeom>
          <a:noFill/>
        </p:spPr>
        <p:txBody>
          <a:bodyPr wrap="square" rtlCol="0">
            <a:spAutoFit/>
          </a:bodyPr>
          <a:lstStyle/>
          <a:p>
            <a:pPr algn="ctr"/>
            <a:r>
              <a:rPr kumimoji="1" lang="ja-JP" altLang="en-US" dirty="0" smtClean="0">
                <a:latin typeface="+mj-ea"/>
                <a:ea typeface="+mj-ea"/>
              </a:rPr>
              <a:t>双子</a:t>
            </a:r>
            <a:r>
              <a:rPr kumimoji="1" lang="en-US" altLang="ja-JP" dirty="0" smtClean="0">
                <a:latin typeface="+mj-ea"/>
                <a:ea typeface="+mj-ea"/>
              </a:rPr>
              <a:t>A</a:t>
            </a:r>
            <a:endParaRPr kumimoji="1" lang="ja-JP" altLang="en-US" dirty="0">
              <a:latin typeface="+mj-ea"/>
              <a:ea typeface="+mj-ea"/>
            </a:endParaRPr>
          </a:p>
        </p:txBody>
      </p:sp>
      <p:pic>
        <p:nvPicPr>
          <p:cNvPr id="7" name="Picture 2" descr="C:\Documents and Settings\Kumagai\Local Settings\Temporary Internet Files\Content.IE5\FRW1Q89Q\MC900232452[1].wmf"/>
          <p:cNvPicPr>
            <a:picLocks noChangeAspect="1" noChangeArrowheads="1"/>
          </p:cNvPicPr>
          <p:nvPr/>
        </p:nvPicPr>
        <p:blipFill>
          <a:blip r:embed="rId2" cstate="print"/>
          <a:srcRect/>
          <a:stretch>
            <a:fillRect/>
          </a:stretch>
        </p:blipFill>
        <p:spPr bwMode="auto">
          <a:xfrm>
            <a:off x="1858223" y="3933056"/>
            <a:ext cx="759722" cy="1767897"/>
          </a:xfrm>
          <a:prstGeom prst="rect">
            <a:avLst/>
          </a:prstGeom>
          <a:noFill/>
        </p:spPr>
      </p:pic>
      <p:sp>
        <p:nvSpPr>
          <p:cNvPr id="8" name="テキスト ボックス 7"/>
          <p:cNvSpPr txBox="1"/>
          <p:nvPr/>
        </p:nvSpPr>
        <p:spPr>
          <a:xfrm>
            <a:off x="1546604" y="5704606"/>
            <a:ext cx="1440160" cy="369332"/>
          </a:xfrm>
          <a:prstGeom prst="rect">
            <a:avLst/>
          </a:prstGeom>
          <a:noFill/>
        </p:spPr>
        <p:txBody>
          <a:bodyPr wrap="square" rtlCol="0">
            <a:spAutoFit/>
          </a:bodyPr>
          <a:lstStyle/>
          <a:p>
            <a:pPr algn="ctr"/>
            <a:r>
              <a:rPr kumimoji="1" lang="ja-JP" altLang="en-US" dirty="0" smtClean="0">
                <a:latin typeface="+mj-ea"/>
                <a:ea typeface="+mj-ea"/>
              </a:rPr>
              <a:t>双子</a:t>
            </a:r>
            <a:r>
              <a:rPr kumimoji="1" lang="en-US" altLang="ja-JP" dirty="0" smtClean="0">
                <a:latin typeface="+mj-ea"/>
                <a:ea typeface="+mj-ea"/>
              </a:rPr>
              <a:t>B</a:t>
            </a:r>
            <a:endParaRPr kumimoji="1" lang="ja-JP" altLang="en-US" dirty="0">
              <a:latin typeface="+mj-ea"/>
              <a:ea typeface="+mj-ea"/>
            </a:endParaRPr>
          </a:p>
        </p:txBody>
      </p:sp>
      <p:sp>
        <p:nvSpPr>
          <p:cNvPr id="9" name="テキスト ボックス 8"/>
          <p:cNvSpPr txBox="1"/>
          <p:nvPr/>
        </p:nvSpPr>
        <p:spPr>
          <a:xfrm>
            <a:off x="388771" y="4681398"/>
            <a:ext cx="1232799" cy="646331"/>
          </a:xfrm>
          <a:prstGeom prst="rect">
            <a:avLst/>
          </a:prstGeom>
          <a:noFill/>
        </p:spPr>
        <p:txBody>
          <a:bodyPr wrap="square" rtlCol="0">
            <a:spAutoFit/>
          </a:bodyPr>
          <a:lstStyle/>
          <a:p>
            <a:pPr algn="ctr"/>
            <a:r>
              <a:rPr lang="ja-JP" altLang="en-US" dirty="0" smtClean="0">
                <a:latin typeface="+mj-ea"/>
                <a:ea typeface="+mj-ea"/>
              </a:rPr>
              <a:t>双子</a:t>
            </a:r>
            <a:r>
              <a:rPr lang="en-US" altLang="ja-JP" dirty="0" smtClean="0">
                <a:latin typeface="+mj-ea"/>
                <a:ea typeface="+mj-ea"/>
              </a:rPr>
              <a:t>A</a:t>
            </a:r>
            <a:r>
              <a:rPr lang="ja-JP" altLang="en-US" dirty="0" smtClean="0">
                <a:latin typeface="+mj-ea"/>
                <a:ea typeface="+mj-ea"/>
              </a:rPr>
              <a:t>の反実仮想</a:t>
            </a:r>
            <a:endParaRPr kumimoji="1" lang="ja-JP" altLang="en-US" dirty="0">
              <a:latin typeface="+mj-ea"/>
              <a:ea typeface="+mj-ea"/>
            </a:endParaRPr>
          </a:p>
        </p:txBody>
      </p:sp>
      <p:sp>
        <p:nvSpPr>
          <p:cNvPr id="10" name="テキスト ボックス 9"/>
          <p:cNvSpPr txBox="1"/>
          <p:nvPr/>
        </p:nvSpPr>
        <p:spPr>
          <a:xfrm>
            <a:off x="424428" y="1971135"/>
            <a:ext cx="1232799" cy="646331"/>
          </a:xfrm>
          <a:prstGeom prst="rect">
            <a:avLst/>
          </a:prstGeom>
          <a:noFill/>
        </p:spPr>
        <p:txBody>
          <a:bodyPr wrap="square" rtlCol="0">
            <a:spAutoFit/>
          </a:bodyPr>
          <a:lstStyle/>
          <a:p>
            <a:pPr algn="ctr"/>
            <a:r>
              <a:rPr lang="ja-JP" altLang="en-US" dirty="0" smtClean="0">
                <a:latin typeface="+mj-ea"/>
                <a:ea typeface="+mj-ea"/>
              </a:rPr>
              <a:t>双子</a:t>
            </a:r>
            <a:r>
              <a:rPr lang="en-US" altLang="ja-JP" dirty="0" smtClean="0">
                <a:latin typeface="+mj-ea"/>
                <a:ea typeface="+mj-ea"/>
              </a:rPr>
              <a:t>B</a:t>
            </a:r>
            <a:r>
              <a:rPr lang="ja-JP" altLang="en-US" dirty="0" smtClean="0">
                <a:latin typeface="+mj-ea"/>
                <a:ea typeface="+mj-ea"/>
              </a:rPr>
              <a:t>の反実仮想</a:t>
            </a:r>
            <a:endParaRPr kumimoji="1" lang="ja-JP" altLang="en-US" dirty="0">
              <a:latin typeface="+mj-ea"/>
              <a:ea typeface="+mj-ea"/>
            </a:endParaRPr>
          </a:p>
        </p:txBody>
      </p:sp>
      <p:cxnSp>
        <p:nvCxnSpPr>
          <p:cNvPr id="12" name="直線矢印コネクタ 11"/>
          <p:cNvCxnSpPr/>
          <p:nvPr/>
        </p:nvCxnSpPr>
        <p:spPr>
          <a:xfrm>
            <a:off x="2746102" y="2485479"/>
            <a:ext cx="86409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AutoShape 2" descr="data:image/jpeg;base64,/9j/4AAQSkZJRgABAQAAAQABAAD/2wCEAAkGBxQSEhQTExQWFRQWGRwXGRcYFR0cGhwfFxgYHRcXFxoYHyokGB0qGxUdJDEhJSsrLy4uGCAzODMuOCgtMCwBCgoKDg0OGxAQGzQkHyQtLCwsLCwsLCwsLDQsLy8sLCwsLCwsLCwsLC4sLCwsLCwsLCwsLCwsLCwsLSwsLCwsLP/AABEIAIYAngMBEQACEQEDEQH/xAAcAAEAAAcBAAAAAAAAAAAAAAAAAQIDBAUGBwj/xAA8EAACAQIEAggDBQcEAwAAAAABAgMAEQQSITEFQQYHEyIyUWFxUoGRFCNCscEzNWJyc6HRCEOywkRTVP/EABsBAQACAwEBAAAAAAAAAAAAAAABBQIDBAYH/8QANhEAAgEDAwIDBQYFBQAAAAAAAAECAwQREiExQVEFBmETMnGBsSIzUqHw8SM0csHRFBVCkaL/2gAMAwEAAhEDEQA/AO40AoBQCgJWYAEk2A1JNAUft0dge0SxNgc4tfyBvvTDBUmmVAWZgqjck2A9ydqAnBoClNiUS2Z1W+12Av7XoCK4hSxUMpYbrcXHuKAjNMqC7MFG1yQBrtqaAnvQEaAlZgASTYDcmgIRSBgCpBB1BBuD6gjegJ6AUAoBQCgFAKAUAoClibZGva2U3vttzvUrkHJOr3GpGuCXFLGY2hvg3BGQSAt2qPfQTkEWN9tBzroq8vDIL6TpdNPw/FTy/ZGTsc4hY5mRhJZo5UvyFhrY5gdKxcIqSQL/AIn0zmjlkCdllhfDRiHKc8wxFrvGQdAL2FlPhN6hQT/MGQ6xcqnh8jgZI8bEWY7KDdQSTsLka1FLqvQFtx/iohfiOMw5iLRYaJe0NiucNIchIOpysDa/MUS2SYLDiXSWU4fGLMcNMYMRh0BKWUrKYm1Use8pY2N+VZaFlYBeY3pRjIXxiFUdsIrYiyxG0kJjvEoOc5XMgYE62CHSsVCOM9wUn6V4r7OrrPg2aTEQRI695Qs4F86h9CCfO9t7VKhHVgFd+kswxOIw0zQlVgkK2S6OYo17Quc94yHbVGFsrCxNRoWEwW/B+NzPLw+KOaCCObBdqE7IZS4KgKnfGgzaAbWPnpMoxWe+QZnobxnE4osZcqiHNFKoiK3lV2ByEse6FynY+KsJxUeCTbKwAoBQCgFAKAUAoCDKCCCLg6EUBb/YIrAdmlgbgZBYHzAtoanLA+wRd77tO+bt3B3j5tpr86ZYJjg48ytkXMosrZRcDyB5CoywTzRKylWAZToQRcH0INMgpLgownZiNAnw5Rl+lrUywQOAisR2aWNr9wa22vpTLBWEYvewva23IbD21P1oCivDogMoijC3zWyLa53Nrb+tTlgm+xR3ZsiXYWY5Rdh5MeYqNwST4BCBlVFZQezbIDkJG6jlTLBLwnh/YRBMxc6szkWLMxJZyBtcmpbyC9qAKAUAoBQCgFAKAUANAc36fdai8OxDYZcMZZAqtmMgVe9tyJNdFKhrWckN4NExvXjjW/ZwwR++Zj+YrerWPUjUYmXrc4ox/bIv8sQ/WpdtBIReWkZZunvED/5DD2Vf8V5t1qmeT6HHweyx7n1IDp3xD/6W+i/4p7ap3Mv9nsvwfUsMb1o8Tikss4IsPFGpq6saaq0dUucs8f41Qp2904U1hYTK+E66+Ir41gkHqhB/sa6nax6FTqNi4X17EsFmwe5AzRy+Ztsy/rWuVptsydR2eNrgHzF/rXGZE9AKAUAoBQCgFAKAUAoAaA819en72f8ApR/kasbX7swfJz+uggiu4qHwZQ95fFG1148+rLhCoMjA8a/afIV6Lwz7j5s8D5i/nflEsasSjKmF8afzL/yFYy4YPZeG8C+w/IVUPk2FWoAoBQCgFAKAUAoBQCgIGjB5s69P3s/9KP8AI1Y2v3Zg+TSuEJG08Qlv2ZdQ1t7EgHf3qbt1FQm6XvJPHxJhjUs8HU8X1e4N5MpZsPKdlRhkk/ijV7n3AOleEpeZL6FPUkpx6trePo2vrjcsv9LT1Loy16TdEjhkEkbM6DRrjVfXTlWqy8TVeThNYfQ9lZ+IKq9Etn0MX0f4K+KlyLoo1dvIf58q6ru6jbw1PnojqurqNCGp89EZ/HdXeDDh5Z5TfRYwVDOR+FRa7H2rntvMV4qbhSgu7e7S+PRfM8df6bmt7WezwlhGldYfCocNNHHEmRuzDOoNwtyQgJOpewuTfmK9R4Bd17qjOpVllasJ8Z7/AC7IqLmEYSSiazhfGn8y/wDIVeS4ZznsvDeBfYfkKqGbCrUAUAoBQCgFAKAUAoBQEDQHmzr0/ez/ANKP8jVja+4YM5+Dt7/rXRgg9HYRIMSkE4yS5BeNxrYlQGt5H0r45WlcW0qlF5jq95fPKL+CjNKXYyEiBgQRcEWIOxB3FccZNPKN6eHlGN4Tg0w14VXKGYsp+K+6k/EBt6fOuq4qyr/xG+Nn6fv9TdWqSrfbb42fp+/1LufAxu8cjIGeK5RjuuYWNvlWuncVIQlTi8KXK74OWUItpvocP6ycWkvEJWjcOoCrcG4uosQD6Gvp3l2jOl4fCM44e7w+d2Ut1JSqNo1zC+NP5l/MVdS4ZznsvDeBfYfkKqGbCrUAUAoBQCgFAKAUAoBQEDQHnDr5jtxW/wAUEZ/u4/61Y2vufMwkc7rpINk6DdIsRhZ1SFTKsrAND8ROl1+Frc9tNapPGvDba7oOdV6XFbS7fHuvz7HTb1ZQniPU7vh5w4uLgjQqd1PkRXyycHB/rcvXFx5E8IdSp29NweRB5EUhNxeUE2nlHNes/pDiocuFAyI66zD/AHP4V+HTcb6+Ve08s+G2tbNzJ5kntH8Pq+/p/krb+s09Mdk/1g5dXuSrK/D0vLEPN0H1YVEvdYPZUQsAPQVTmwnoBQCgFAKAUAoBQCgFAKA4V/qKwBE+EntoyNET6o2ZR9HP0rttHs0YyOQAfOuwxO1dXfQ4YRO2mF8Q42/9an8I/i8z8q+a+YPG3eT9jSf8Nf8Ap9/h2Le0ttC1Pk2riAVVMpYRlB4ztb4WH4h6b+VUNFyk/ZpZz0/uv1gsqeW9CWc9P8FHgnGY8UhZDqPEvMevt61ldWlS3liXHRmdxbzoSxIl6RcDjxkLQyDfVWG6tyYf4rZ4ff1bKsqtP5ro12OKtSjUjpZwLjnCZMJM8Eosy8+TA7MPQ19Ysrynd0FWp8P8vQoqkHCWll90DwBn4jg4hzmVj7Ic7f2Wt1WWINkI9bCqozI0AoBQCgFAKAUAoBQCgFAaR1wcAOL4dJlF5IfvkA3OUHMB7rettCemZDPMkEuVlcalSGHyN/0qynFTg4vqsf8AZinh5O44brFwTxdo0mV7axlTmv5Dz1518xqeWb+FX2cYZX4umC4hd02vU1HpF0hkxba92MeFP1bzNWNnYwto7bvq/wBdD2lpZwoxyt33MfgMc8LiSNirD+/oRzFdNWlCrHTNZR0VaMKsdMlsb7w/p/hSv37iGQDUEGx03W2/tVFPy/dvejHVF9V/c8heuFrWdOT9TlvTvjq43FtLGCECrGt9yFv3iOWpr3ngnh8rG0VKb+0228dMnn69RVJ6kb5/p94AXnlxrDuxjskPmzavb2Ww+ddd1P8A4muJ3cVxGRGgFAKAUAoBQCgFAKApLiFLFQylhqVuLj3FAVaAgRQHmrra6EnAYkyxKfssxLKRsjE96M+Q5j6cqsberqWHyYNGhLuPet74Jj7y+JtYrxx9XXCFCTA8a/afIV6Lwz7j5s8D5i/nX/Sifo/wWXG4hMPCpZ3Nr20Uc3byAGtds5qKyyjPVvRfgUeBw0WGi8MY1PNmOrMfUnWquUtTybDLViCUtagI3oCNAKAUAoBQCgIGgNKg+zYaPvNDDPFLmkkdgXIBBkclTfvIfxbX9K2vLfoDc4pAwBBuCLg+h2rUCegLPinDo8RE8MyB43FmU/p5H1qU2nlA899PeqyfAsZcOGnw173AvJGPJwPEP4h867qdwpLD5IivtL4mHFeYZ9VXCFQZDhvRDFcRxGSCM5BbNK2kajnc8z6DWr6wqxhb792eC8wrN6/6UegOgvQqDhkRSPvyNrJK3iY+Q+FRyFRUqub3KVLBtFayRQGi9Npu1dQCyqhydq0BeFHYizdopvG42D2IBOtbqawQbN0dwbRwjtARKxJe8pludgc7AX0A2AA8q1SazsSZSoAoBQCgFAKAUBq/S3BDNFMU7VUYfdXVUMjECOWZzrlXy13BsbCtlN9AZbhnaRrbESo0jtcBRlAv/toCbsB5nWsH6AyIqARoCBFAan0h6AYTFEtlMUh/HHpf1ZdjWipbwlvwWtp4zc26051R7MxfBuqvDRnNOzTEHRfCvzA1P1rCNrFc7nXc+Ya9RYprT+bN6wuGSNQkahFGwUWH0FdKSWyKGc5Tlqk8v1K9SYigMdxfiHZhUSxmlOWNTzNtWIuLqo1PoKmKyDXeH4fEPLJh5HaJG77x9kHQhj3+wn2CM1+6wzC520rY3FLKINyVbaeVaiSNAKAUAoBQCgFAU54Q6lWAKsCCDsQd704Bo2OwKYKdsQ6l+yiJw6l2csyoxlmkdvAQtl/K5Nbk3JYQNi4LxtGWKKWWM4oxq8iqdiR5a5db2BOtjWuUcccAzV6xANAaVxTpBiI4CVIZxPMndju2SIOQVQ72subna9tbCtqgmwTY/juIiLuzKFaBpIMoUxMyohJc+MMWY2GxFudFBPggzPRPiLzws0l86yMhVlCuuW1lkUaBteWliKwnHD2JM3WILLiXE44Vu7orEd1WcLmPIAttc2F/WpSyDTsHilxcsqYmCQuciBo43BhYXOQkMcjKTm7VbBgw3tW1pxWxBufDMM8capJIZXAsZGABb3CgCtTeWSXdQBQCgFAKAUAoBQCgKOKwqSKUdQytoVYXB9wd6LbgGq4/o+0aRJFGZmfELLM5yrpHdkzW0CAqoso+Wprap53YL3hfEZ/tLQOUkAVZMwFu6+cHs7aMqsgU373evWLitOQZVeLwlzGJFLg5bX/F8N9s3pvWGGCmeEYdly9khUsX2/E2jN7nnU6mCo3CoTmvGGzLkIbUZfgAOir6Co1MEqvDh0suVVzWsupLNysLlmNTuwWPEuNlsK+IwtpMhOYWOYBD96Ah17QLchDa5t51Kj9rDBjcNHPIWkMK4iHERKhzsgYZcwDG11KOpBKjUG+hrJ4XUGe4TwiOEKQAZRGkTSfiZUvlBJ1IBJ+tYOTYMlUAUAoBQCgFAKAUAoBQCgFAWeG4ZFG7OiBWYWJHlcmw8tSTpzqW2wYHBcMnw6rEsaSQoZZCdC7sSWjsGItJmOrE2rNyT3BYiOb7DHg4kkimKd9ypVVIUs1nANzmsNN7mp21ZYKM8rTNK3Zz55cJE0eVXBWa8gsDsjA5Sb6WAvpU8Y+ILrCcFxKys4AV1eOfM1uzkdoBHiF7veXa4a25561DksAz/COGdmZ3YLnxD53VfCLIqD3NkFzWtyzgF9g8GkSLHGioiiyqosAPIAUbb3YK9QBQCgFAKAUAoBQCgFAKAUAoBQCgFAKAUAoBQCgFAKAUAoBQH//Z"/>
          <p:cNvSpPr>
            <a:spLocks noChangeAspect="1" noChangeArrowheads="1"/>
          </p:cNvSpPr>
          <p:nvPr/>
        </p:nvSpPr>
        <p:spPr bwMode="auto">
          <a:xfrm>
            <a:off x="63500" y="-136525"/>
            <a:ext cx="1504950" cy="1276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AutoShape 4" descr="data:image/jpeg;base64,/9j/4AAQSkZJRgABAQAAAQABAAD/2wCEAAkGBxQSEhQTExQWFRQWGRwXGRcYFR0cGhwfFxgYHRcXFxoYHyokGB0qGxUdJDEhJSsrLy4uGCAzODMuOCgtMCwBCgoKDg0OGxAQGzQkHyQtLCwsLCwsLCwsLDQsLy8sLCwsLCwsLCwsLC4sLCwsLCwsLCwsLCwsLCwsLSwsLCwsLP/AABEIAIYAngMBEQACEQEDEQH/xAAcAAEAAAcBAAAAAAAAAAAAAAAAAQIDBAUGBwj/xAA8EAACAQIEAggDBQcEAwAAAAABAgMAEQQSITEFQQYHEyIyUWFxUoGRFCNCscEzNWJyc6HRCEOywkRTVP/EABsBAQACAwEBAAAAAAAAAAAAAAABBQIDBAYH/8QANhEAAgEDAwIDBQYFBQAAAAAAAAECAwQREiExQVEFBmETMnGBsSIzUqHw8SM0csHRFBVCkaL/2gAMAwEAAhEDEQA/AO40AoBQCgJWYAEk2A1JNAUft0dge0SxNgc4tfyBvvTDBUmmVAWZgqjck2A9ydqAnBoClNiUS2Z1W+12Av7XoCK4hSxUMpYbrcXHuKAjNMqC7MFG1yQBrtqaAnvQEaAlZgASTYDcmgIRSBgCpBB1BBuD6gjegJ6AUAoBQCgFAKAUAoClibZGva2U3vttzvUrkHJOr3GpGuCXFLGY2hvg3BGQSAt2qPfQTkEWN9tBzroq8vDIL6TpdNPw/FTy/ZGTsc4hY5mRhJZo5UvyFhrY5gdKxcIqSQL/AIn0zmjlkCdllhfDRiHKc8wxFrvGQdAL2FlPhN6hQT/MGQ6xcqnh8jgZI8bEWY7KDdQSTsLka1FLqvQFtx/iohfiOMw5iLRYaJe0NiucNIchIOpysDa/MUS2SYLDiXSWU4fGLMcNMYMRh0BKWUrKYm1Use8pY2N+VZaFlYBeY3pRjIXxiFUdsIrYiyxG0kJjvEoOc5XMgYE62CHSsVCOM9wUn6V4r7OrrPg2aTEQRI695Qs4F86h9CCfO9t7VKhHVgFd+kswxOIw0zQlVgkK2S6OYo17Quc94yHbVGFsrCxNRoWEwW/B+NzPLw+KOaCCObBdqE7IZS4KgKnfGgzaAbWPnpMoxWe+QZnobxnE4osZcqiHNFKoiK3lV2ByEse6FynY+KsJxUeCTbKwAoBQCgFAKAUAoCDKCCCLg6EUBb/YIrAdmlgbgZBYHzAtoanLA+wRd77tO+bt3B3j5tpr86ZYJjg48ytkXMosrZRcDyB5CoywTzRKylWAZToQRcH0INMgpLgownZiNAnw5Rl+lrUywQOAisR2aWNr9wa22vpTLBWEYvewva23IbD21P1oCivDogMoijC3zWyLa53Nrb+tTlgm+xR3ZsiXYWY5Rdh5MeYqNwST4BCBlVFZQezbIDkJG6jlTLBLwnh/YRBMxc6szkWLMxJZyBtcmpbyC9qAKAUAoBQCgFAKAUANAc36fdai8OxDYZcMZZAqtmMgVe9tyJNdFKhrWckN4NExvXjjW/ZwwR++Zj+YrerWPUjUYmXrc4ox/bIv8sQ/WpdtBIReWkZZunvED/5DD2Vf8V5t1qmeT6HHweyx7n1IDp3xD/6W+i/4p7ap3Mv9nsvwfUsMb1o8Tikss4IsPFGpq6saaq0dUucs8f41Qp2904U1hYTK+E66+Ir41gkHqhB/sa6nax6FTqNi4X17EsFmwe5AzRy+Ztsy/rWuVptsydR2eNrgHzF/rXGZE9AKAUAoBQCgFAKAUAoAaA819en72f8ApR/kasbX7swfJz+uggiu4qHwZQ95fFG1148+rLhCoMjA8a/afIV6Lwz7j5s8D5i/nflEsasSjKmF8afzL/yFYy4YPZeG8C+w/IVUPk2FWoAoBQCgFAKAUAoBQCgIGjB5s69P3s/9KP8AI1Y2v3Zg+TSuEJG08Qlv2ZdQ1t7EgHf3qbt1FQm6XvJPHxJhjUs8HU8X1e4N5MpZsPKdlRhkk/ijV7n3AOleEpeZL6FPUkpx6trePo2vrjcsv9LT1Loy16TdEjhkEkbM6DRrjVfXTlWqy8TVeThNYfQ9lZ+IKq9Etn0MX0f4K+KlyLoo1dvIf58q6ru6jbw1PnojqurqNCGp89EZ/HdXeDDh5Z5TfRYwVDOR+FRa7H2rntvMV4qbhSgu7e7S+PRfM8df6bmt7WezwlhGldYfCocNNHHEmRuzDOoNwtyQgJOpewuTfmK9R4Bd17qjOpVllasJ8Z7/AC7IqLmEYSSiazhfGn8y/wDIVeS4ZznsvDeBfYfkKqGbCrUAUAoBQCgFAKAUAoBQEDQHmzr0/ez/ANKP8jVja+4YM5+Dt7/rXRgg9HYRIMSkE4yS5BeNxrYlQGt5H0r45WlcW0qlF5jq95fPKL+CjNKXYyEiBgQRcEWIOxB3FccZNPKN6eHlGN4Tg0w14VXKGYsp+K+6k/EBt6fOuq4qyr/xG+Nn6fv9TdWqSrfbb42fp+/1LufAxu8cjIGeK5RjuuYWNvlWuncVIQlTi8KXK74OWUItpvocP6ycWkvEJWjcOoCrcG4uosQD6Gvp3l2jOl4fCM44e7w+d2Ut1JSqNo1zC+NP5l/MVdS4ZznsvDeBfYfkKqGbCrUAUAoBQCgFAKAUAoBQEDQHnDr5jtxW/wAUEZ/u4/61Y2vufMwkc7rpINk6DdIsRhZ1SFTKsrAND8ROl1+Frc9tNapPGvDba7oOdV6XFbS7fHuvz7HTb1ZQniPU7vh5w4uLgjQqd1PkRXyycHB/rcvXFx5E8IdSp29NweRB5EUhNxeUE2nlHNes/pDiocuFAyI66zD/AHP4V+HTcb6+Ve08s+G2tbNzJ5kntH8Pq+/p/krb+s09Mdk/1g5dXuSrK/D0vLEPN0H1YVEvdYPZUQsAPQVTmwnoBQCgFAKAUAoBQCgFAKA4V/qKwBE+EntoyNET6o2ZR9HP0rttHs0YyOQAfOuwxO1dXfQ4YRO2mF8Q42/9an8I/i8z8q+a+YPG3eT9jSf8Nf8Ap9/h2Le0ttC1Pk2riAVVMpYRlB4ztb4WH4h6b+VUNFyk/ZpZz0/uv1gsqeW9CWc9P8FHgnGY8UhZDqPEvMevt61ldWlS3liXHRmdxbzoSxIl6RcDjxkLQyDfVWG6tyYf4rZ4ff1bKsqtP5ro12OKtSjUjpZwLjnCZMJM8Eosy8+TA7MPQ19Ysrynd0FWp8P8vQoqkHCWll90DwBn4jg4hzmVj7Ic7f2Wt1WWINkI9bCqozI0AoBQCgFAKAUAoBQCgFAaR1wcAOL4dJlF5IfvkA3OUHMB7rettCemZDPMkEuVlcalSGHyN/0qynFTg4vqsf8AZinh5O44brFwTxdo0mV7axlTmv5Dz1518xqeWb+FX2cYZX4umC4hd02vU1HpF0hkxba92MeFP1bzNWNnYwto7bvq/wBdD2lpZwoxyt33MfgMc8LiSNirD+/oRzFdNWlCrHTNZR0VaMKsdMlsb7w/p/hSv37iGQDUEGx03W2/tVFPy/dvejHVF9V/c8heuFrWdOT9TlvTvjq43FtLGCECrGt9yFv3iOWpr3ngnh8rG0VKb+0228dMnn69RVJ6kb5/p94AXnlxrDuxjskPmzavb2Ww+ddd1P8A4muJ3cVxGRGgFAKAUAoBQCgFAKApLiFLFQylhqVuLj3FAVaAgRQHmrra6EnAYkyxKfssxLKRsjE96M+Q5j6cqsberqWHyYNGhLuPet74Jj7y+JtYrxx9XXCFCTA8a/afIV6Lwz7j5s8D5i/nX/Sifo/wWXG4hMPCpZ3Nr20Uc3byAGtds5qKyyjPVvRfgUeBw0WGi8MY1PNmOrMfUnWquUtTybDLViCUtagI3oCNAKAUAoBQCgIGgNKg+zYaPvNDDPFLmkkdgXIBBkclTfvIfxbX9K2vLfoDc4pAwBBuCLg+h2rUCegLPinDo8RE8MyB43FmU/p5H1qU2nlA899PeqyfAsZcOGnw173AvJGPJwPEP4h867qdwpLD5IivtL4mHFeYZ9VXCFQZDhvRDFcRxGSCM5BbNK2kajnc8z6DWr6wqxhb792eC8wrN6/6UegOgvQqDhkRSPvyNrJK3iY+Q+FRyFRUqub3KVLBtFayRQGi9Npu1dQCyqhydq0BeFHYizdopvG42D2IBOtbqawQbN0dwbRwjtARKxJe8pludgc7AX0A2AA8q1SazsSZSoAoBQCgFAKAUBq/S3BDNFMU7VUYfdXVUMjECOWZzrlXy13BsbCtlN9AZbhnaRrbESo0jtcBRlAv/toCbsB5nWsH6AyIqARoCBFAan0h6AYTFEtlMUh/HHpf1ZdjWipbwlvwWtp4zc26051R7MxfBuqvDRnNOzTEHRfCvzA1P1rCNrFc7nXc+Ya9RYprT+bN6wuGSNQkahFGwUWH0FdKSWyKGc5Tlqk8v1K9SYigMdxfiHZhUSxmlOWNTzNtWIuLqo1PoKmKyDXeH4fEPLJh5HaJG77x9kHQhj3+wn2CM1+6wzC520rY3FLKINyVbaeVaiSNAKAUAoBQCgFAU54Q6lWAKsCCDsQd704Bo2OwKYKdsQ6l+yiJw6l2csyoxlmkdvAQtl/K5Nbk3JYQNi4LxtGWKKWWM4oxq8iqdiR5a5db2BOtjWuUcccAzV6xANAaVxTpBiI4CVIZxPMndju2SIOQVQ72subna9tbCtqgmwTY/juIiLuzKFaBpIMoUxMyohJc+MMWY2GxFudFBPggzPRPiLzws0l86yMhVlCuuW1lkUaBteWliKwnHD2JM3WILLiXE44Vu7orEd1WcLmPIAttc2F/WpSyDTsHilxcsqYmCQuciBo43BhYXOQkMcjKTm7VbBgw3tW1pxWxBufDMM8capJIZXAsZGABb3CgCtTeWSXdQBQCgFAKAUAoBQCgKOKwqSKUdQytoVYXB9wd6LbgGq4/o+0aRJFGZmfELLM5yrpHdkzW0CAqoso+Wprap53YL3hfEZ/tLQOUkAVZMwFu6+cHs7aMqsgU373evWLitOQZVeLwlzGJFLg5bX/F8N9s3pvWGGCmeEYdly9khUsX2/E2jN7nnU6mCo3CoTmvGGzLkIbUZfgAOir6Co1MEqvDh0suVVzWsupLNysLlmNTuwWPEuNlsK+IwtpMhOYWOYBD96Ah17QLchDa5t51Kj9rDBjcNHPIWkMK4iHERKhzsgYZcwDG11KOpBKjUG+hrJ4XUGe4TwiOEKQAZRGkTSfiZUvlBJ1IBJ+tYOTYMlUAUAoBQCgFAKAUAoBQCgFAWeG4ZFG7OiBWYWJHlcmw8tSTpzqW2wYHBcMnw6rEsaSQoZZCdC7sSWjsGItJmOrE2rNyT3BYiOb7DHg4kkimKd9ypVVIUs1nANzmsNN7mp21ZYKM8rTNK3Zz55cJE0eVXBWa8gsDsjA5Sb6WAvpU8Y+ILrCcFxKys4AV1eOfM1uzkdoBHiF7veXa4a25561DksAz/COGdmZ3YLnxD53VfCLIqD3NkFzWtyzgF9g8GkSLHGioiiyqosAPIAUbb3YK9QBQCgFAKAUAoBQCgFAKAUAoBQCgFAKAUAoBQCgFAKAUAoBQH//Z"/>
          <p:cNvSpPr>
            <a:spLocks noChangeAspect="1" noChangeArrowheads="1"/>
          </p:cNvSpPr>
          <p:nvPr/>
        </p:nvSpPr>
        <p:spPr bwMode="auto">
          <a:xfrm>
            <a:off x="215900" y="15875"/>
            <a:ext cx="1504950" cy="1276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テキスト ボックス 15"/>
          <p:cNvSpPr txBox="1"/>
          <p:nvPr/>
        </p:nvSpPr>
        <p:spPr>
          <a:xfrm>
            <a:off x="3989787" y="3335185"/>
            <a:ext cx="1908212" cy="369332"/>
          </a:xfrm>
          <a:prstGeom prst="rect">
            <a:avLst/>
          </a:prstGeom>
          <a:noFill/>
        </p:spPr>
        <p:txBody>
          <a:bodyPr wrap="square" rtlCol="0">
            <a:spAutoFit/>
          </a:bodyPr>
          <a:lstStyle/>
          <a:p>
            <a:pPr algn="ctr"/>
            <a:r>
              <a:rPr lang="ja-JP" altLang="en-US" dirty="0" smtClean="0">
                <a:latin typeface="+mj-ea"/>
                <a:ea typeface="+mj-ea"/>
              </a:rPr>
              <a:t>開成高校へ</a:t>
            </a:r>
            <a:endParaRPr kumimoji="1" lang="ja-JP" altLang="en-US" dirty="0">
              <a:latin typeface="+mj-ea"/>
              <a:ea typeface="+mj-ea"/>
            </a:endParaRPr>
          </a:p>
        </p:txBody>
      </p:sp>
      <p:cxnSp>
        <p:nvCxnSpPr>
          <p:cNvPr id="18" name="直線矢印コネクタ 17"/>
          <p:cNvCxnSpPr/>
          <p:nvPr/>
        </p:nvCxnSpPr>
        <p:spPr>
          <a:xfrm>
            <a:off x="2746102" y="4794762"/>
            <a:ext cx="86409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989787" y="5700953"/>
            <a:ext cx="1908212" cy="369332"/>
          </a:xfrm>
          <a:prstGeom prst="rect">
            <a:avLst/>
          </a:prstGeom>
          <a:noFill/>
        </p:spPr>
        <p:txBody>
          <a:bodyPr wrap="square" rtlCol="0">
            <a:spAutoFit/>
          </a:bodyPr>
          <a:lstStyle/>
          <a:p>
            <a:pPr algn="ctr"/>
            <a:r>
              <a:rPr lang="ja-JP" altLang="en-US" dirty="0" smtClean="0">
                <a:latin typeface="+mj-ea"/>
                <a:ea typeface="+mj-ea"/>
              </a:rPr>
              <a:t>灘高校へ</a:t>
            </a:r>
            <a:endParaRPr kumimoji="1" lang="ja-JP" altLang="en-US" dirty="0">
              <a:latin typeface="+mj-ea"/>
              <a:ea typeface="+mj-ea"/>
            </a:endParaRPr>
          </a:p>
        </p:txBody>
      </p:sp>
      <p:cxnSp>
        <p:nvCxnSpPr>
          <p:cNvPr id="21" name="直線矢印コネクタ 20"/>
          <p:cNvCxnSpPr/>
          <p:nvPr/>
        </p:nvCxnSpPr>
        <p:spPr>
          <a:xfrm>
            <a:off x="5927120" y="2480160"/>
            <a:ext cx="86409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5857245" y="4817004"/>
            <a:ext cx="86409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7092280" y="1292225"/>
            <a:ext cx="1800200" cy="369332"/>
          </a:xfrm>
          <a:prstGeom prst="rect">
            <a:avLst/>
          </a:prstGeom>
          <a:noFill/>
        </p:spPr>
        <p:txBody>
          <a:bodyPr wrap="square" rtlCol="0">
            <a:spAutoFit/>
          </a:bodyPr>
          <a:lstStyle/>
          <a:p>
            <a:pPr algn="ctr"/>
            <a:r>
              <a:rPr kumimoji="1" lang="en-US" altLang="ja-JP" dirty="0" smtClean="0">
                <a:latin typeface="+mj-ea"/>
                <a:ea typeface="+mj-ea"/>
              </a:rPr>
              <a:t>18</a:t>
            </a:r>
            <a:r>
              <a:rPr kumimoji="1" lang="ja-JP" altLang="en-US" dirty="0" smtClean="0">
                <a:latin typeface="+mj-ea"/>
                <a:ea typeface="+mj-ea"/>
              </a:rPr>
              <a:t>歳の時</a:t>
            </a:r>
            <a:endParaRPr kumimoji="1" lang="ja-JP" altLang="en-US" dirty="0">
              <a:latin typeface="+mj-ea"/>
              <a:ea typeface="+mj-ea"/>
            </a:endParaRPr>
          </a:p>
        </p:txBody>
      </p:sp>
      <p:sp>
        <p:nvSpPr>
          <p:cNvPr id="24" name="テキスト ボックス 23"/>
          <p:cNvSpPr txBox="1"/>
          <p:nvPr/>
        </p:nvSpPr>
        <p:spPr>
          <a:xfrm>
            <a:off x="7057379" y="2116147"/>
            <a:ext cx="1800200" cy="1200329"/>
          </a:xfrm>
          <a:prstGeom prst="rect">
            <a:avLst/>
          </a:prstGeom>
          <a:noFill/>
        </p:spPr>
        <p:txBody>
          <a:bodyPr wrap="square" rtlCol="0">
            <a:spAutoFit/>
          </a:bodyPr>
          <a:lstStyle/>
          <a:p>
            <a:pPr algn="ctr"/>
            <a:r>
              <a:rPr kumimoji="1" lang="ja-JP" altLang="en-US" dirty="0" smtClean="0">
                <a:latin typeface="+mj-ea"/>
                <a:ea typeface="+mj-ea"/>
              </a:rPr>
              <a:t>慶應義塾大学</a:t>
            </a:r>
            <a:endParaRPr kumimoji="1" lang="en-US" altLang="ja-JP" dirty="0" smtClean="0">
              <a:latin typeface="+mj-ea"/>
              <a:ea typeface="+mj-ea"/>
            </a:endParaRPr>
          </a:p>
          <a:p>
            <a:pPr algn="ctr"/>
            <a:r>
              <a:rPr kumimoji="1" lang="ja-JP" altLang="en-US" dirty="0" smtClean="0">
                <a:latin typeface="+mj-ea"/>
                <a:ea typeface="+mj-ea"/>
              </a:rPr>
              <a:t>法学部に合格・入学</a:t>
            </a:r>
            <a:endParaRPr kumimoji="1" lang="en-US" altLang="ja-JP" dirty="0" smtClean="0">
              <a:latin typeface="+mj-ea"/>
              <a:ea typeface="+mj-ea"/>
            </a:endParaRPr>
          </a:p>
          <a:p>
            <a:pPr algn="ctr"/>
            <a:r>
              <a:rPr lang="ja-JP" altLang="en-US" dirty="0" smtClean="0">
                <a:latin typeface="+mj-ea"/>
                <a:ea typeface="+mj-ea"/>
              </a:rPr>
              <a:t>偏差値</a:t>
            </a:r>
            <a:r>
              <a:rPr lang="en-US" altLang="ja-JP" dirty="0" smtClean="0">
                <a:latin typeface="+mj-ea"/>
                <a:ea typeface="+mj-ea"/>
              </a:rPr>
              <a:t>70</a:t>
            </a:r>
            <a:endParaRPr kumimoji="1" lang="ja-JP" altLang="en-US" dirty="0">
              <a:latin typeface="+mj-ea"/>
              <a:ea typeface="+mj-ea"/>
            </a:endParaRPr>
          </a:p>
        </p:txBody>
      </p:sp>
      <p:sp>
        <p:nvSpPr>
          <p:cNvPr id="25" name="テキスト ボックス 24"/>
          <p:cNvSpPr txBox="1"/>
          <p:nvPr/>
        </p:nvSpPr>
        <p:spPr>
          <a:xfrm>
            <a:off x="7029895" y="4487113"/>
            <a:ext cx="1800200" cy="1754326"/>
          </a:xfrm>
          <a:prstGeom prst="rect">
            <a:avLst/>
          </a:prstGeom>
          <a:noFill/>
        </p:spPr>
        <p:txBody>
          <a:bodyPr wrap="square" rtlCol="0">
            <a:spAutoFit/>
          </a:bodyPr>
          <a:lstStyle/>
          <a:p>
            <a:pPr algn="ctr"/>
            <a:r>
              <a:rPr kumimoji="1" lang="ja-JP" altLang="en-US" dirty="0" smtClean="0">
                <a:latin typeface="+mj-ea"/>
                <a:ea typeface="+mj-ea"/>
              </a:rPr>
              <a:t>早稲田大学</a:t>
            </a:r>
            <a:endParaRPr kumimoji="1" lang="en-US" altLang="ja-JP" dirty="0" smtClean="0">
              <a:latin typeface="+mj-ea"/>
              <a:ea typeface="+mj-ea"/>
            </a:endParaRPr>
          </a:p>
          <a:p>
            <a:pPr algn="ctr"/>
            <a:r>
              <a:rPr lang="ja-JP" altLang="en-US" dirty="0" smtClean="0">
                <a:latin typeface="+mj-ea"/>
                <a:ea typeface="+mj-ea"/>
              </a:rPr>
              <a:t>国際教養学部に合格・入学</a:t>
            </a:r>
            <a:endParaRPr lang="en-US" altLang="ja-JP" dirty="0" smtClean="0">
              <a:latin typeface="+mj-ea"/>
              <a:ea typeface="+mj-ea"/>
            </a:endParaRPr>
          </a:p>
          <a:p>
            <a:pPr algn="ctr"/>
            <a:r>
              <a:rPr lang="ja-JP" altLang="en-US" dirty="0" smtClean="0">
                <a:latin typeface="+mj-ea"/>
                <a:ea typeface="+mj-ea"/>
              </a:rPr>
              <a:t>偏差値</a:t>
            </a:r>
            <a:r>
              <a:rPr lang="en-US" altLang="ja-JP" dirty="0" smtClean="0">
                <a:latin typeface="+mj-ea"/>
                <a:ea typeface="+mj-ea"/>
              </a:rPr>
              <a:t>65</a:t>
            </a:r>
          </a:p>
          <a:p>
            <a:pPr algn="ctr"/>
            <a:endParaRPr lang="en-US" altLang="ja-JP" dirty="0" smtClean="0">
              <a:latin typeface="+mj-ea"/>
              <a:ea typeface="+mj-ea"/>
            </a:endParaRPr>
          </a:p>
          <a:p>
            <a:pPr algn="ctr"/>
            <a:endParaRPr kumimoji="1" lang="ja-JP" altLang="en-US" dirty="0">
              <a:latin typeface="+mj-ea"/>
              <a:ea typeface="+mj-ea"/>
            </a:endParaRPr>
          </a:p>
        </p:txBody>
      </p:sp>
      <p:pic>
        <p:nvPicPr>
          <p:cNvPr id="2050" name="Picture 2" descr="http://www.kaiseigakuen.jp/kaiseihp/hoshin/gazou/penke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9787" y="1714727"/>
            <a:ext cx="1942759" cy="14390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灘高 校章"/>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757" y="4058486"/>
            <a:ext cx="1700604" cy="1443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534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どういう変数を用いるか</a:t>
            </a:r>
            <a:endParaRPr kumimoji="1" lang="ja-JP" altLang="en-US" dirty="0"/>
          </a:p>
        </p:txBody>
      </p:sp>
      <p:sp>
        <p:nvSpPr>
          <p:cNvPr id="3" name="スライド番号プレースホルダー 2"/>
          <p:cNvSpPr>
            <a:spLocks noGrp="1"/>
          </p:cNvSpPr>
          <p:nvPr>
            <p:ph type="sldNum" sz="quarter" idx="12"/>
          </p:nvPr>
        </p:nvSpPr>
        <p:spPr/>
        <p:txBody>
          <a:bodyPr/>
          <a:lstStyle/>
          <a:p>
            <a:fld id="{35FC642D-FC96-4BA5-BD9B-5096F9696E5F}" type="slidenum">
              <a:rPr kumimoji="1" lang="ja-JP" altLang="en-US" smtClean="0"/>
              <a:t>34</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807233404"/>
              </p:ext>
            </p:extLst>
          </p:nvPr>
        </p:nvGraphicFramePr>
        <p:xfrm>
          <a:off x="683568" y="1484784"/>
          <a:ext cx="7901225" cy="5090160"/>
        </p:xfrm>
        <a:graphic>
          <a:graphicData uri="http://schemas.openxmlformats.org/drawingml/2006/table">
            <a:tbl>
              <a:tblPr firstRow="1" bandRow="1">
                <a:tableStyleId>{5C22544A-7EE6-4342-B048-85BDC9FD1C3A}</a:tableStyleId>
              </a:tblPr>
              <a:tblGrid>
                <a:gridCol w="2521097"/>
                <a:gridCol w="1345032"/>
                <a:gridCol w="1345032"/>
                <a:gridCol w="1345032"/>
                <a:gridCol w="1345032"/>
              </a:tblGrid>
              <a:tr h="370840">
                <a:tc>
                  <a:txBody>
                    <a:bodyPr/>
                    <a:lstStyle/>
                    <a:p>
                      <a:pPr>
                        <a:lnSpc>
                          <a:spcPct val="100000"/>
                        </a:lnSpc>
                      </a:pPr>
                      <a:endParaRPr kumimoji="1" lang="ja-JP" altLang="en-US" sz="1800" dirty="0">
                        <a:latin typeface="+mj-ea"/>
                        <a:ea typeface="+mj-ea"/>
                      </a:endParaRPr>
                    </a:p>
                  </a:txBody>
                  <a:tcPr anchor="ctr"/>
                </a:tc>
                <a:tc gridSpan="2">
                  <a:txBody>
                    <a:bodyPr/>
                    <a:lstStyle/>
                    <a:p>
                      <a:pPr algn="ctr">
                        <a:lnSpc>
                          <a:spcPct val="100000"/>
                        </a:lnSpc>
                      </a:pPr>
                      <a:r>
                        <a:rPr kumimoji="1" lang="ja-JP" altLang="en-US" sz="1800" dirty="0" smtClean="0">
                          <a:latin typeface="+mj-ea"/>
                          <a:ea typeface="+mj-ea"/>
                        </a:rPr>
                        <a:t>一卵性のみ</a:t>
                      </a:r>
                      <a:endParaRPr kumimoji="1" lang="en-US" altLang="ja-JP" sz="1800" dirty="0" smtClean="0">
                        <a:latin typeface="+mj-ea"/>
                        <a:ea typeface="+mj-ea"/>
                      </a:endParaRPr>
                    </a:p>
                    <a:p>
                      <a:pPr algn="ctr">
                        <a:lnSpc>
                          <a:spcPct val="100000"/>
                        </a:lnSpc>
                      </a:pPr>
                      <a:r>
                        <a:rPr kumimoji="1" lang="ja-JP" altLang="en-US" sz="1800" dirty="0" smtClean="0">
                          <a:latin typeface="+mj-ea"/>
                          <a:ea typeface="+mj-ea"/>
                        </a:rPr>
                        <a:t>（</a:t>
                      </a:r>
                      <a:r>
                        <a:rPr kumimoji="1" lang="en-US" altLang="ja-JP" sz="1800" dirty="0" smtClean="0">
                          <a:latin typeface="+mj-ea"/>
                          <a:ea typeface="+mj-ea"/>
                        </a:rPr>
                        <a:t>361</a:t>
                      </a:r>
                      <a:r>
                        <a:rPr kumimoji="1" lang="ja-JP" altLang="en-US" sz="1800" dirty="0" smtClean="0">
                          <a:latin typeface="+mj-ea"/>
                          <a:ea typeface="+mj-ea"/>
                        </a:rPr>
                        <a:t>組）</a:t>
                      </a:r>
                      <a:endParaRPr kumimoji="1" lang="ja-JP" altLang="en-US" sz="1800" dirty="0">
                        <a:latin typeface="+mj-ea"/>
                        <a:ea typeface="+mj-ea"/>
                      </a:endParaRPr>
                    </a:p>
                  </a:txBody>
                  <a:tcPr anchor="ctr"/>
                </a:tc>
                <a:tc hMerge="1">
                  <a:txBody>
                    <a:bodyPr/>
                    <a:lstStyle/>
                    <a:p>
                      <a:pPr>
                        <a:lnSpc>
                          <a:spcPct val="100000"/>
                        </a:lnSpc>
                      </a:pPr>
                      <a:endParaRPr kumimoji="1" lang="ja-JP" altLang="en-US" sz="1800" dirty="0">
                        <a:latin typeface="+mj-ea"/>
                        <a:ea typeface="+mj-ea"/>
                      </a:endParaRPr>
                    </a:p>
                  </a:txBody>
                  <a:tcPr anchor="ctr"/>
                </a:tc>
                <a:tc gridSpan="2">
                  <a:txBody>
                    <a:bodyPr/>
                    <a:lstStyle/>
                    <a:p>
                      <a:pPr algn="ctr">
                        <a:lnSpc>
                          <a:spcPct val="100000"/>
                        </a:lnSpc>
                      </a:pPr>
                      <a:r>
                        <a:rPr kumimoji="1" lang="ja-JP" altLang="en-US" sz="1800" dirty="0" smtClean="0">
                          <a:latin typeface="+mj-ea"/>
                          <a:ea typeface="+mj-ea"/>
                        </a:rPr>
                        <a:t>二卵性のみ</a:t>
                      </a:r>
                      <a:endParaRPr kumimoji="1" lang="en-US" altLang="ja-JP" sz="1800" dirty="0" smtClean="0">
                        <a:latin typeface="+mj-ea"/>
                        <a:ea typeface="+mj-ea"/>
                      </a:endParaRPr>
                    </a:p>
                    <a:p>
                      <a:pPr algn="ctr">
                        <a:lnSpc>
                          <a:spcPct val="100000"/>
                        </a:lnSpc>
                      </a:pPr>
                      <a:r>
                        <a:rPr kumimoji="1" lang="ja-JP" altLang="en-US" sz="1800" dirty="0" smtClean="0">
                          <a:latin typeface="+mj-ea"/>
                          <a:ea typeface="+mj-ea"/>
                        </a:rPr>
                        <a:t>（</a:t>
                      </a:r>
                      <a:r>
                        <a:rPr kumimoji="1" lang="en-US" altLang="ja-JP" sz="1800" dirty="0" smtClean="0">
                          <a:latin typeface="+mj-ea"/>
                          <a:ea typeface="+mj-ea"/>
                        </a:rPr>
                        <a:t>180</a:t>
                      </a:r>
                      <a:r>
                        <a:rPr kumimoji="1" lang="ja-JP" altLang="en-US" sz="1800" dirty="0" smtClean="0">
                          <a:latin typeface="+mj-ea"/>
                          <a:ea typeface="+mj-ea"/>
                        </a:rPr>
                        <a:t>組））</a:t>
                      </a:r>
                      <a:endParaRPr kumimoji="1" lang="ja-JP" altLang="en-US" sz="1800" dirty="0">
                        <a:latin typeface="+mj-ea"/>
                        <a:ea typeface="+mj-ea"/>
                      </a:endParaRPr>
                    </a:p>
                  </a:txBody>
                  <a:tcPr anchor="ctr"/>
                </a:tc>
                <a:tc hMerge="1">
                  <a:txBody>
                    <a:bodyPr/>
                    <a:lstStyle/>
                    <a:p>
                      <a:pPr>
                        <a:lnSpc>
                          <a:spcPct val="100000"/>
                        </a:lnSpc>
                      </a:pPr>
                      <a:endParaRPr kumimoji="1" lang="ja-JP" altLang="en-US" sz="1800" dirty="0">
                        <a:latin typeface="+mj-ea"/>
                        <a:ea typeface="+mj-ea"/>
                      </a:endParaRPr>
                    </a:p>
                  </a:txBody>
                  <a:tcPr anchor="ctr"/>
                </a:tc>
              </a:tr>
              <a:tr h="370840">
                <a:tc>
                  <a:txBody>
                    <a:bodyPr/>
                    <a:lstStyle/>
                    <a:p>
                      <a:pPr>
                        <a:lnSpc>
                          <a:spcPct val="100000"/>
                        </a:lnSpc>
                      </a:pPr>
                      <a:endParaRPr kumimoji="1" lang="ja-JP" altLang="en-US" sz="1800" dirty="0">
                        <a:latin typeface="+mj-ea"/>
                        <a:ea typeface="+mj-ea"/>
                      </a:endParaRPr>
                    </a:p>
                  </a:txBody>
                  <a:tcPr anchor="ctr"/>
                </a:tc>
                <a:tc>
                  <a:txBody>
                    <a:bodyPr/>
                    <a:lstStyle/>
                    <a:p>
                      <a:pPr algn="ctr">
                        <a:lnSpc>
                          <a:spcPct val="100000"/>
                        </a:lnSpc>
                      </a:pPr>
                      <a:r>
                        <a:rPr kumimoji="1" lang="en-US" altLang="ja-JP" sz="1800" dirty="0" smtClean="0">
                          <a:latin typeface="+mj-ea"/>
                          <a:ea typeface="+mj-ea"/>
                        </a:rPr>
                        <a:t>Mean</a:t>
                      </a:r>
                      <a:endParaRPr kumimoji="1" lang="ja-JP" altLang="en-US" sz="1800" dirty="0">
                        <a:latin typeface="+mj-ea"/>
                        <a:ea typeface="+mj-ea"/>
                      </a:endParaRPr>
                    </a:p>
                  </a:txBody>
                  <a:tcPr anchor="ctr"/>
                </a:tc>
                <a:tc>
                  <a:txBody>
                    <a:bodyPr/>
                    <a:lstStyle/>
                    <a:p>
                      <a:pPr algn="ctr">
                        <a:lnSpc>
                          <a:spcPct val="100000"/>
                        </a:lnSpc>
                      </a:pPr>
                      <a:r>
                        <a:rPr kumimoji="1" lang="en-US" altLang="ja-JP" sz="1800" dirty="0" smtClean="0">
                          <a:latin typeface="+mj-ea"/>
                          <a:ea typeface="+mj-ea"/>
                        </a:rPr>
                        <a:t>STDV</a:t>
                      </a:r>
                      <a:endParaRPr kumimoji="1" lang="ja-JP" altLang="en-US" sz="1800" dirty="0">
                        <a:latin typeface="+mj-ea"/>
                        <a:ea typeface="+mj-ea"/>
                      </a:endParaRPr>
                    </a:p>
                  </a:txBody>
                  <a:tcPr anchor="ctr"/>
                </a:tc>
                <a:tc>
                  <a:txBody>
                    <a:bodyPr/>
                    <a:lstStyle/>
                    <a:p>
                      <a:pPr algn="ctr">
                        <a:lnSpc>
                          <a:spcPct val="100000"/>
                        </a:lnSpc>
                      </a:pPr>
                      <a:r>
                        <a:rPr kumimoji="1" lang="en-US" altLang="ja-JP" sz="1800" dirty="0" smtClean="0">
                          <a:latin typeface="+mj-ea"/>
                          <a:ea typeface="+mj-ea"/>
                        </a:rPr>
                        <a:t>Mean</a:t>
                      </a:r>
                      <a:endParaRPr kumimoji="1" lang="ja-JP" altLang="en-US" sz="1800" dirty="0">
                        <a:latin typeface="+mj-ea"/>
                        <a:ea typeface="+mj-ea"/>
                      </a:endParaRPr>
                    </a:p>
                  </a:txBody>
                  <a:tcPr anchor="ctr"/>
                </a:tc>
                <a:tc>
                  <a:txBody>
                    <a:bodyPr/>
                    <a:lstStyle/>
                    <a:p>
                      <a:pPr algn="ctr">
                        <a:lnSpc>
                          <a:spcPct val="100000"/>
                        </a:lnSpc>
                      </a:pPr>
                      <a:r>
                        <a:rPr kumimoji="1" lang="en-US" altLang="ja-JP" sz="1800" dirty="0" smtClean="0">
                          <a:latin typeface="+mj-ea"/>
                          <a:ea typeface="+mj-ea"/>
                        </a:rPr>
                        <a:t>STDV</a:t>
                      </a:r>
                      <a:endParaRPr kumimoji="1" lang="ja-JP" altLang="en-US" sz="1800" dirty="0">
                        <a:latin typeface="+mj-ea"/>
                        <a:ea typeface="+mj-ea"/>
                      </a:endParaRPr>
                    </a:p>
                  </a:txBody>
                  <a:tcPr anchor="ctr"/>
                </a:tc>
              </a:tr>
              <a:tr h="370840">
                <a:tc>
                  <a:txBody>
                    <a:bodyPr/>
                    <a:lstStyle/>
                    <a:p>
                      <a:pPr>
                        <a:lnSpc>
                          <a:spcPct val="100000"/>
                        </a:lnSpc>
                      </a:pPr>
                      <a:r>
                        <a:rPr kumimoji="1" lang="ja-JP" altLang="en-US" sz="1800" dirty="0" smtClean="0">
                          <a:latin typeface="+mj-ea"/>
                          <a:ea typeface="+mj-ea"/>
                        </a:rPr>
                        <a:t>大学の偏差値</a:t>
                      </a:r>
                      <a:endParaRPr kumimoji="1" lang="ja-JP" altLang="en-US" sz="1800" dirty="0">
                        <a:latin typeface="+mj-ea"/>
                        <a:ea typeface="+mj-ea"/>
                      </a:endParaRPr>
                    </a:p>
                  </a:txBody>
                  <a:tcPr anchor="ctr">
                    <a:lnB w="57150" cap="flat" cmpd="sng" algn="ctr">
                      <a:solidFill>
                        <a:srgbClr val="FF0000"/>
                      </a:solidFill>
                      <a:prstDash val="solid"/>
                      <a:round/>
                      <a:headEnd type="none" w="med" len="med"/>
                      <a:tailEnd type="none" w="med" len="med"/>
                    </a:lnB>
                  </a:tcPr>
                </a:tc>
                <a:tc>
                  <a:txBody>
                    <a:bodyPr/>
                    <a:lstStyle/>
                    <a:p>
                      <a:pPr algn="ctr">
                        <a:lnSpc>
                          <a:spcPct val="100000"/>
                        </a:lnSpc>
                        <a:spcAft>
                          <a:spcPts val="0"/>
                        </a:spcAft>
                      </a:pPr>
                      <a:r>
                        <a:rPr lang="en-US" sz="1800" kern="100" dirty="0">
                          <a:effectLst/>
                          <a:latin typeface="+mj-ea"/>
                          <a:ea typeface="+mj-ea"/>
                          <a:cs typeface="Century"/>
                        </a:rPr>
                        <a:t>52.55</a:t>
                      </a:r>
                      <a:endParaRPr lang="ja-JP" sz="1800" kern="100" dirty="0">
                        <a:effectLst/>
                        <a:latin typeface="+mj-ea"/>
                        <a:ea typeface="+mj-ea"/>
                        <a:cs typeface="Century"/>
                      </a:endParaRPr>
                    </a:p>
                  </a:txBody>
                  <a:tcPr marL="68580" marR="68580" marT="0" marB="0" anchor="ctr">
                    <a:lnB w="57150" cap="flat" cmpd="sng" algn="ctr">
                      <a:solidFill>
                        <a:srgbClr val="FF0000"/>
                      </a:solidFill>
                      <a:prstDash val="solid"/>
                      <a:round/>
                      <a:headEnd type="none" w="med" len="med"/>
                      <a:tailEnd type="none" w="med" len="med"/>
                    </a:lnB>
                  </a:tcPr>
                </a:tc>
                <a:tc>
                  <a:txBody>
                    <a:bodyPr/>
                    <a:lstStyle/>
                    <a:p>
                      <a:pPr algn="ctr">
                        <a:lnSpc>
                          <a:spcPct val="100000"/>
                        </a:lnSpc>
                        <a:spcAft>
                          <a:spcPts val="0"/>
                        </a:spcAft>
                      </a:pPr>
                      <a:r>
                        <a:rPr lang="en-US" sz="1800" kern="100">
                          <a:effectLst/>
                          <a:latin typeface="+mj-ea"/>
                          <a:ea typeface="+mj-ea"/>
                          <a:cs typeface="Century"/>
                        </a:rPr>
                        <a:t>9.44</a:t>
                      </a:r>
                      <a:endParaRPr lang="ja-JP" sz="1800" kern="100">
                        <a:effectLst/>
                        <a:latin typeface="+mj-ea"/>
                        <a:ea typeface="+mj-ea"/>
                        <a:cs typeface="Century"/>
                      </a:endParaRPr>
                    </a:p>
                  </a:txBody>
                  <a:tcPr marL="68580" marR="68580" marT="0" marB="0" anchor="ctr">
                    <a:lnB w="57150" cap="flat" cmpd="sng" algn="ctr">
                      <a:solidFill>
                        <a:srgbClr val="FF0000"/>
                      </a:solidFill>
                      <a:prstDash val="solid"/>
                      <a:round/>
                      <a:headEnd type="none" w="med" len="med"/>
                      <a:tailEnd type="none" w="med" len="med"/>
                    </a:lnB>
                  </a:tcPr>
                </a:tc>
                <a:tc>
                  <a:txBody>
                    <a:bodyPr/>
                    <a:lstStyle/>
                    <a:p>
                      <a:pPr algn="ctr">
                        <a:lnSpc>
                          <a:spcPct val="100000"/>
                        </a:lnSpc>
                        <a:spcAft>
                          <a:spcPts val="0"/>
                        </a:spcAft>
                      </a:pPr>
                      <a:r>
                        <a:rPr lang="en-US" sz="1800" kern="100" dirty="0">
                          <a:effectLst/>
                          <a:latin typeface="+mj-ea"/>
                          <a:ea typeface="+mj-ea"/>
                          <a:cs typeface="Century"/>
                        </a:rPr>
                        <a:t>51.68</a:t>
                      </a:r>
                      <a:endParaRPr lang="ja-JP" sz="1800" kern="100" dirty="0">
                        <a:effectLst/>
                        <a:latin typeface="+mj-ea"/>
                        <a:ea typeface="+mj-ea"/>
                        <a:cs typeface="Century"/>
                      </a:endParaRPr>
                    </a:p>
                  </a:txBody>
                  <a:tcPr marL="68580" marR="68580" marT="0" marB="0" anchor="ctr">
                    <a:lnB w="57150" cap="flat" cmpd="sng" algn="ctr">
                      <a:solidFill>
                        <a:srgbClr val="FF0000"/>
                      </a:solidFill>
                      <a:prstDash val="solid"/>
                      <a:round/>
                      <a:headEnd type="none" w="med" len="med"/>
                      <a:tailEnd type="none" w="med" len="med"/>
                    </a:lnB>
                  </a:tcPr>
                </a:tc>
                <a:tc>
                  <a:txBody>
                    <a:bodyPr/>
                    <a:lstStyle/>
                    <a:p>
                      <a:pPr algn="ctr">
                        <a:lnSpc>
                          <a:spcPct val="100000"/>
                        </a:lnSpc>
                        <a:spcAft>
                          <a:spcPts val="0"/>
                        </a:spcAft>
                      </a:pPr>
                      <a:r>
                        <a:rPr lang="en-US" sz="1800" kern="100" dirty="0">
                          <a:effectLst/>
                          <a:latin typeface="+mj-ea"/>
                          <a:ea typeface="+mj-ea"/>
                          <a:cs typeface="Century"/>
                        </a:rPr>
                        <a:t>9.37</a:t>
                      </a:r>
                      <a:endParaRPr lang="ja-JP" sz="1800" kern="100" dirty="0">
                        <a:effectLst/>
                        <a:latin typeface="+mj-ea"/>
                        <a:ea typeface="+mj-ea"/>
                        <a:cs typeface="Century"/>
                      </a:endParaRPr>
                    </a:p>
                  </a:txBody>
                  <a:tcPr marL="68580" marR="68580" marT="0" marB="0" anchor="ctr">
                    <a:lnB w="57150" cap="flat" cmpd="sng" algn="ctr">
                      <a:solidFill>
                        <a:srgbClr val="FF0000"/>
                      </a:solidFill>
                      <a:prstDash val="solid"/>
                      <a:round/>
                      <a:headEnd type="none" w="med" len="med"/>
                      <a:tailEnd type="none" w="med" len="med"/>
                    </a:lnB>
                  </a:tcPr>
                </a:tc>
              </a:tr>
              <a:tr h="370840">
                <a:tc>
                  <a:txBody>
                    <a:bodyPr/>
                    <a:lstStyle/>
                    <a:p>
                      <a:pPr>
                        <a:lnSpc>
                          <a:spcPct val="100000"/>
                        </a:lnSpc>
                      </a:pPr>
                      <a:r>
                        <a:rPr kumimoji="1" lang="ja-JP" altLang="en-US" sz="1800" dirty="0" smtClean="0">
                          <a:latin typeface="+mj-ea"/>
                          <a:ea typeface="+mj-ea"/>
                        </a:rPr>
                        <a:t>設立主体（公立</a:t>
                      </a:r>
                      <a:r>
                        <a:rPr kumimoji="1" lang="en-US" altLang="ja-JP" sz="1800" dirty="0" smtClean="0">
                          <a:latin typeface="+mj-ea"/>
                          <a:ea typeface="+mj-ea"/>
                        </a:rPr>
                        <a:t>=1</a:t>
                      </a:r>
                      <a:r>
                        <a:rPr kumimoji="1" lang="ja-JP" altLang="en-US" sz="1800" dirty="0" smtClean="0">
                          <a:latin typeface="+mj-ea"/>
                          <a:ea typeface="+mj-ea"/>
                        </a:rPr>
                        <a:t>）</a:t>
                      </a:r>
                      <a:endParaRPr kumimoji="1" lang="ja-JP" altLang="en-US" sz="1800" dirty="0">
                        <a:latin typeface="+mj-ea"/>
                        <a:ea typeface="+mj-ea"/>
                      </a:endParaRPr>
                    </a:p>
                  </a:txBody>
                  <a:tcPr anchor="ctr">
                    <a:lnL w="57150" cap="flat" cmpd="sng" algn="ctr">
                      <a:solidFill>
                        <a:srgbClr val="FF0000"/>
                      </a:solidFill>
                      <a:prstDash val="solid"/>
                      <a:round/>
                      <a:headEnd type="none" w="med" len="med"/>
                      <a:tailEnd type="none" w="med" len="med"/>
                    </a:lnL>
                    <a:lnT w="57150" cap="flat" cmpd="sng" algn="ctr">
                      <a:solidFill>
                        <a:srgbClr val="FF0000"/>
                      </a:solidFill>
                      <a:prstDash val="solid"/>
                      <a:round/>
                      <a:headEnd type="none" w="med" len="med"/>
                      <a:tailEnd type="none" w="med" len="med"/>
                    </a:lnT>
                  </a:tcPr>
                </a:tc>
                <a:tc>
                  <a:txBody>
                    <a:bodyPr/>
                    <a:lstStyle/>
                    <a:p>
                      <a:pPr algn="ctr">
                        <a:lnSpc>
                          <a:spcPct val="100000"/>
                        </a:lnSpc>
                        <a:spcAft>
                          <a:spcPts val="0"/>
                        </a:spcAft>
                      </a:pPr>
                      <a:r>
                        <a:rPr lang="en-US" sz="1800" kern="100" dirty="0">
                          <a:effectLst/>
                          <a:latin typeface="+mj-ea"/>
                          <a:ea typeface="+mj-ea"/>
                          <a:cs typeface="Century"/>
                        </a:rPr>
                        <a:t>0.72</a:t>
                      </a:r>
                      <a:endParaRPr lang="ja-JP" sz="1800" kern="100" dirty="0">
                        <a:effectLst/>
                        <a:latin typeface="+mj-ea"/>
                        <a:ea typeface="+mj-ea"/>
                        <a:cs typeface="Century"/>
                      </a:endParaRPr>
                    </a:p>
                  </a:txBody>
                  <a:tcPr marL="68580" marR="68580" marT="0" marB="0" anchor="ctr">
                    <a:lnT w="57150" cap="flat" cmpd="sng" algn="ctr">
                      <a:solidFill>
                        <a:srgbClr val="FF0000"/>
                      </a:solidFill>
                      <a:prstDash val="solid"/>
                      <a:round/>
                      <a:headEnd type="none" w="med" len="med"/>
                      <a:tailEnd type="none" w="med" len="med"/>
                    </a:lnT>
                  </a:tcPr>
                </a:tc>
                <a:tc>
                  <a:txBody>
                    <a:bodyPr/>
                    <a:lstStyle/>
                    <a:p>
                      <a:pPr algn="ctr">
                        <a:lnSpc>
                          <a:spcPct val="100000"/>
                        </a:lnSpc>
                        <a:spcAft>
                          <a:spcPts val="0"/>
                        </a:spcAft>
                      </a:pPr>
                      <a:r>
                        <a:rPr lang="en-US" sz="1800" kern="100" dirty="0">
                          <a:effectLst/>
                          <a:latin typeface="+mj-ea"/>
                          <a:ea typeface="+mj-ea"/>
                          <a:cs typeface="Century"/>
                        </a:rPr>
                        <a:t>0.45</a:t>
                      </a:r>
                      <a:endParaRPr lang="ja-JP" sz="1800" kern="100" dirty="0">
                        <a:effectLst/>
                        <a:latin typeface="+mj-ea"/>
                        <a:ea typeface="+mj-ea"/>
                        <a:cs typeface="Century"/>
                      </a:endParaRPr>
                    </a:p>
                  </a:txBody>
                  <a:tcPr marL="68580" marR="68580" marT="0" marB="0" anchor="ctr">
                    <a:lnT w="57150" cap="flat" cmpd="sng" algn="ctr">
                      <a:solidFill>
                        <a:srgbClr val="FF0000"/>
                      </a:solidFill>
                      <a:prstDash val="solid"/>
                      <a:round/>
                      <a:headEnd type="none" w="med" len="med"/>
                      <a:tailEnd type="none" w="med" len="med"/>
                    </a:lnT>
                  </a:tcPr>
                </a:tc>
                <a:tc>
                  <a:txBody>
                    <a:bodyPr/>
                    <a:lstStyle/>
                    <a:p>
                      <a:pPr algn="ctr">
                        <a:lnSpc>
                          <a:spcPct val="100000"/>
                        </a:lnSpc>
                        <a:spcAft>
                          <a:spcPts val="0"/>
                        </a:spcAft>
                      </a:pPr>
                      <a:r>
                        <a:rPr lang="en-US" sz="1800" kern="100" dirty="0">
                          <a:effectLst/>
                          <a:latin typeface="+mj-ea"/>
                          <a:ea typeface="+mj-ea"/>
                          <a:cs typeface="Century"/>
                        </a:rPr>
                        <a:t>0.68</a:t>
                      </a:r>
                      <a:endParaRPr lang="ja-JP" sz="1800" kern="100" dirty="0">
                        <a:effectLst/>
                        <a:latin typeface="+mj-ea"/>
                        <a:ea typeface="+mj-ea"/>
                        <a:cs typeface="Century"/>
                      </a:endParaRPr>
                    </a:p>
                  </a:txBody>
                  <a:tcPr marL="68580" marR="68580" marT="0" marB="0" anchor="ctr">
                    <a:lnT w="57150" cap="flat" cmpd="sng" algn="ctr">
                      <a:solidFill>
                        <a:srgbClr val="FF0000"/>
                      </a:solidFill>
                      <a:prstDash val="solid"/>
                      <a:round/>
                      <a:headEnd type="none" w="med" len="med"/>
                      <a:tailEnd type="none" w="med" len="med"/>
                    </a:lnT>
                  </a:tcPr>
                </a:tc>
                <a:tc>
                  <a:txBody>
                    <a:bodyPr/>
                    <a:lstStyle/>
                    <a:p>
                      <a:pPr algn="ctr">
                        <a:lnSpc>
                          <a:spcPct val="100000"/>
                        </a:lnSpc>
                        <a:spcAft>
                          <a:spcPts val="0"/>
                        </a:spcAft>
                      </a:pPr>
                      <a:r>
                        <a:rPr lang="en-US" sz="1800" kern="100" dirty="0">
                          <a:effectLst/>
                          <a:latin typeface="+mj-ea"/>
                          <a:ea typeface="+mj-ea"/>
                          <a:cs typeface="Century"/>
                        </a:rPr>
                        <a:t>0.47</a:t>
                      </a:r>
                      <a:endParaRPr lang="ja-JP" sz="1800" kern="100" dirty="0">
                        <a:effectLst/>
                        <a:latin typeface="+mj-ea"/>
                        <a:ea typeface="+mj-ea"/>
                        <a:cs typeface="Century"/>
                      </a:endParaRPr>
                    </a:p>
                  </a:txBody>
                  <a:tcPr marL="68580" marR="68580" marT="0" marB="0" anchor="ctr">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tcPr>
                </a:tc>
              </a:tr>
              <a:tr h="370840">
                <a:tc>
                  <a:txBody>
                    <a:bodyPr/>
                    <a:lstStyle/>
                    <a:p>
                      <a:pPr>
                        <a:lnSpc>
                          <a:spcPct val="100000"/>
                        </a:lnSpc>
                      </a:pPr>
                      <a:r>
                        <a:rPr kumimoji="1" lang="ja-JP" altLang="en-US" sz="1800" dirty="0" smtClean="0">
                          <a:latin typeface="+mj-ea"/>
                          <a:ea typeface="+mj-ea"/>
                        </a:rPr>
                        <a:t>生徒数（</a:t>
                      </a:r>
                      <a:r>
                        <a:rPr kumimoji="1" lang="en-US" altLang="ja-JP" sz="1800" dirty="0" smtClean="0">
                          <a:latin typeface="+mj-ea"/>
                          <a:ea typeface="+mj-ea"/>
                        </a:rPr>
                        <a:t>/100</a:t>
                      </a:r>
                      <a:r>
                        <a:rPr kumimoji="1" lang="ja-JP" altLang="en-US" sz="1800" dirty="0" smtClean="0">
                          <a:latin typeface="+mj-ea"/>
                          <a:ea typeface="+mj-ea"/>
                        </a:rPr>
                        <a:t>）</a:t>
                      </a:r>
                      <a:endParaRPr kumimoji="1" lang="ja-JP" altLang="en-US" sz="1800" dirty="0">
                        <a:latin typeface="+mj-ea"/>
                        <a:ea typeface="+mj-ea"/>
                      </a:endParaRPr>
                    </a:p>
                  </a:txBody>
                  <a:tcPr anchor="ctr">
                    <a:lnL w="57150" cap="flat" cmpd="sng" algn="ctr">
                      <a:solidFill>
                        <a:srgbClr val="FF0000"/>
                      </a:solidFill>
                      <a:prstDash val="solid"/>
                      <a:round/>
                      <a:headEnd type="none" w="med" len="med"/>
                      <a:tailEnd type="none" w="med" len="med"/>
                    </a:lnL>
                  </a:tcPr>
                </a:tc>
                <a:tc>
                  <a:txBody>
                    <a:bodyPr/>
                    <a:lstStyle/>
                    <a:p>
                      <a:pPr algn="ctr">
                        <a:lnSpc>
                          <a:spcPct val="100000"/>
                        </a:lnSpc>
                        <a:spcAft>
                          <a:spcPts val="0"/>
                        </a:spcAft>
                      </a:pPr>
                      <a:r>
                        <a:rPr lang="en-US" sz="1800" kern="100">
                          <a:effectLst/>
                          <a:latin typeface="+mj-ea"/>
                          <a:ea typeface="+mj-ea"/>
                          <a:cs typeface="Century"/>
                        </a:rPr>
                        <a:t>9.34</a:t>
                      </a:r>
                      <a:endParaRPr lang="ja-JP" sz="1800" kern="100">
                        <a:effectLst/>
                        <a:latin typeface="+mj-ea"/>
                        <a:ea typeface="+mj-ea"/>
                        <a:cs typeface="Century"/>
                      </a:endParaRPr>
                    </a:p>
                  </a:txBody>
                  <a:tcPr marL="68580" marR="68580" marT="0" marB="0" anchor="ctr"/>
                </a:tc>
                <a:tc>
                  <a:txBody>
                    <a:bodyPr/>
                    <a:lstStyle/>
                    <a:p>
                      <a:pPr algn="ctr">
                        <a:lnSpc>
                          <a:spcPct val="100000"/>
                        </a:lnSpc>
                        <a:spcAft>
                          <a:spcPts val="0"/>
                        </a:spcAft>
                      </a:pPr>
                      <a:r>
                        <a:rPr lang="en-US" sz="1800" kern="100" dirty="0">
                          <a:effectLst/>
                          <a:latin typeface="+mj-ea"/>
                          <a:ea typeface="+mj-ea"/>
                          <a:cs typeface="Century"/>
                        </a:rPr>
                        <a:t>3.25</a:t>
                      </a:r>
                      <a:endParaRPr lang="ja-JP" sz="1800" kern="100" dirty="0">
                        <a:effectLst/>
                        <a:latin typeface="+mj-ea"/>
                        <a:ea typeface="+mj-ea"/>
                        <a:cs typeface="Century"/>
                      </a:endParaRPr>
                    </a:p>
                  </a:txBody>
                  <a:tcPr marL="68580" marR="68580" marT="0" marB="0" anchor="ctr"/>
                </a:tc>
                <a:tc>
                  <a:txBody>
                    <a:bodyPr/>
                    <a:lstStyle/>
                    <a:p>
                      <a:pPr algn="ctr">
                        <a:lnSpc>
                          <a:spcPct val="100000"/>
                        </a:lnSpc>
                        <a:spcAft>
                          <a:spcPts val="0"/>
                        </a:spcAft>
                      </a:pPr>
                      <a:r>
                        <a:rPr lang="en-US" sz="1800" kern="100" dirty="0">
                          <a:effectLst/>
                          <a:latin typeface="+mj-ea"/>
                          <a:ea typeface="+mj-ea"/>
                          <a:cs typeface="Century"/>
                        </a:rPr>
                        <a:t>9.25</a:t>
                      </a:r>
                      <a:endParaRPr lang="ja-JP" sz="1800" kern="100" dirty="0">
                        <a:effectLst/>
                        <a:latin typeface="+mj-ea"/>
                        <a:ea typeface="+mj-ea"/>
                        <a:cs typeface="Century"/>
                      </a:endParaRPr>
                    </a:p>
                  </a:txBody>
                  <a:tcPr marL="68580" marR="68580" marT="0" marB="0" anchor="ctr"/>
                </a:tc>
                <a:tc>
                  <a:txBody>
                    <a:bodyPr/>
                    <a:lstStyle/>
                    <a:p>
                      <a:pPr algn="ctr">
                        <a:lnSpc>
                          <a:spcPct val="100000"/>
                        </a:lnSpc>
                        <a:spcAft>
                          <a:spcPts val="0"/>
                        </a:spcAft>
                      </a:pPr>
                      <a:r>
                        <a:rPr lang="en-US" sz="1800" kern="100">
                          <a:effectLst/>
                          <a:latin typeface="+mj-ea"/>
                          <a:ea typeface="+mj-ea"/>
                          <a:cs typeface="Century"/>
                        </a:rPr>
                        <a:t>3.42</a:t>
                      </a:r>
                      <a:endParaRPr lang="ja-JP" sz="1800" kern="100">
                        <a:effectLst/>
                        <a:latin typeface="+mj-ea"/>
                        <a:ea typeface="+mj-ea"/>
                        <a:cs typeface="Century"/>
                      </a:endParaRPr>
                    </a:p>
                  </a:txBody>
                  <a:tcPr marL="68580" marR="68580" marT="0" marB="0" anchor="ctr">
                    <a:lnR w="57150" cap="flat" cmpd="sng" algn="ctr">
                      <a:solidFill>
                        <a:srgbClr val="FF0000"/>
                      </a:solidFill>
                      <a:prstDash val="solid"/>
                      <a:round/>
                      <a:headEnd type="none" w="med" len="med"/>
                      <a:tailEnd type="none" w="med" len="med"/>
                    </a:lnR>
                  </a:tcPr>
                </a:tc>
              </a:tr>
              <a:tr h="370840">
                <a:tc>
                  <a:txBody>
                    <a:bodyPr/>
                    <a:lstStyle/>
                    <a:p>
                      <a:pPr>
                        <a:lnSpc>
                          <a:spcPct val="100000"/>
                        </a:lnSpc>
                      </a:pPr>
                      <a:r>
                        <a:rPr kumimoji="1" lang="ja-JP" altLang="en-US" sz="1800" dirty="0" smtClean="0">
                          <a:latin typeface="+mj-ea"/>
                          <a:ea typeface="+mj-ea"/>
                        </a:rPr>
                        <a:t>生徒・職員比率（</a:t>
                      </a:r>
                      <a:r>
                        <a:rPr kumimoji="1" lang="en-US" altLang="ja-JP" sz="1800" dirty="0" smtClean="0">
                          <a:latin typeface="+mj-ea"/>
                          <a:ea typeface="+mj-ea"/>
                        </a:rPr>
                        <a:t>/100</a:t>
                      </a:r>
                      <a:r>
                        <a:rPr kumimoji="1" lang="ja-JP" altLang="en-US" sz="1800" dirty="0" smtClean="0">
                          <a:latin typeface="+mj-ea"/>
                          <a:ea typeface="+mj-ea"/>
                        </a:rPr>
                        <a:t>）</a:t>
                      </a:r>
                      <a:endParaRPr kumimoji="1" lang="ja-JP" altLang="en-US" sz="1800" dirty="0">
                        <a:latin typeface="+mj-ea"/>
                        <a:ea typeface="+mj-ea"/>
                      </a:endParaRPr>
                    </a:p>
                  </a:txBody>
                  <a:tcPr anchor="ctr">
                    <a:lnL w="57150" cap="flat" cmpd="sng" algn="ctr">
                      <a:solidFill>
                        <a:srgbClr val="FF0000"/>
                      </a:solidFill>
                      <a:prstDash val="solid"/>
                      <a:round/>
                      <a:headEnd type="none" w="med" len="med"/>
                      <a:tailEnd type="none" w="med" len="med"/>
                    </a:lnL>
                  </a:tcPr>
                </a:tc>
                <a:tc>
                  <a:txBody>
                    <a:bodyPr/>
                    <a:lstStyle/>
                    <a:p>
                      <a:pPr algn="ctr">
                        <a:lnSpc>
                          <a:spcPct val="100000"/>
                        </a:lnSpc>
                        <a:spcAft>
                          <a:spcPts val="0"/>
                        </a:spcAft>
                      </a:pPr>
                      <a:r>
                        <a:rPr lang="en-US" sz="1800" kern="100">
                          <a:effectLst/>
                          <a:latin typeface="+mj-ea"/>
                          <a:ea typeface="+mj-ea"/>
                          <a:cs typeface="Century"/>
                        </a:rPr>
                        <a:t>1.96</a:t>
                      </a:r>
                      <a:endParaRPr lang="ja-JP" sz="1800" kern="100">
                        <a:effectLst/>
                        <a:latin typeface="+mj-ea"/>
                        <a:ea typeface="+mj-ea"/>
                        <a:cs typeface="Century"/>
                      </a:endParaRPr>
                    </a:p>
                  </a:txBody>
                  <a:tcPr marL="68580" marR="68580" marT="0" marB="0" anchor="ctr"/>
                </a:tc>
                <a:tc>
                  <a:txBody>
                    <a:bodyPr/>
                    <a:lstStyle/>
                    <a:p>
                      <a:pPr algn="ctr">
                        <a:lnSpc>
                          <a:spcPct val="100000"/>
                        </a:lnSpc>
                        <a:spcAft>
                          <a:spcPts val="0"/>
                        </a:spcAft>
                      </a:pPr>
                      <a:r>
                        <a:rPr lang="en-US" sz="1800" kern="100" dirty="0">
                          <a:effectLst/>
                          <a:latin typeface="+mj-ea"/>
                          <a:ea typeface="+mj-ea"/>
                          <a:cs typeface="Century"/>
                        </a:rPr>
                        <a:t>2.62</a:t>
                      </a:r>
                      <a:endParaRPr lang="ja-JP" sz="1800" kern="100" dirty="0">
                        <a:effectLst/>
                        <a:latin typeface="+mj-ea"/>
                        <a:ea typeface="+mj-ea"/>
                        <a:cs typeface="Century"/>
                      </a:endParaRPr>
                    </a:p>
                  </a:txBody>
                  <a:tcPr marL="68580" marR="68580" marT="0" marB="0" anchor="ctr"/>
                </a:tc>
                <a:tc>
                  <a:txBody>
                    <a:bodyPr/>
                    <a:lstStyle/>
                    <a:p>
                      <a:pPr algn="ctr">
                        <a:lnSpc>
                          <a:spcPct val="100000"/>
                        </a:lnSpc>
                        <a:spcAft>
                          <a:spcPts val="0"/>
                        </a:spcAft>
                      </a:pPr>
                      <a:r>
                        <a:rPr lang="en-US" sz="1800" kern="100" dirty="0">
                          <a:effectLst/>
                          <a:latin typeface="+mj-ea"/>
                          <a:ea typeface="+mj-ea"/>
                          <a:cs typeface="Century"/>
                        </a:rPr>
                        <a:t>2.17</a:t>
                      </a:r>
                      <a:endParaRPr lang="ja-JP" sz="1800" kern="100" dirty="0">
                        <a:effectLst/>
                        <a:latin typeface="+mj-ea"/>
                        <a:ea typeface="+mj-ea"/>
                        <a:cs typeface="Century"/>
                      </a:endParaRPr>
                    </a:p>
                  </a:txBody>
                  <a:tcPr marL="68580" marR="68580" marT="0" marB="0" anchor="ctr"/>
                </a:tc>
                <a:tc>
                  <a:txBody>
                    <a:bodyPr/>
                    <a:lstStyle/>
                    <a:p>
                      <a:pPr algn="ctr">
                        <a:lnSpc>
                          <a:spcPct val="100000"/>
                        </a:lnSpc>
                        <a:spcAft>
                          <a:spcPts val="0"/>
                        </a:spcAft>
                      </a:pPr>
                      <a:r>
                        <a:rPr lang="en-US" sz="1800" kern="100">
                          <a:effectLst/>
                          <a:latin typeface="+mj-ea"/>
                          <a:ea typeface="+mj-ea"/>
                          <a:cs typeface="Century"/>
                        </a:rPr>
                        <a:t>2.90</a:t>
                      </a:r>
                      <a:endParaRPr lang="ja-JP" sz="1800" kern="100">
                        <a:effectLst/>
                        <a:latin typeface="+mj-ea"/>
                        <a:ea typeface="+mj-ea"/>
                        <a:cs typeface="Century"/>
                      </a:endParaRPr>
                    </a:p>
                  </a:txBody>
                  <a:tcPr marL="68580" marR="68580" marT="0" marB="0" anchor="ctr">
                    <a:lnR w="57150" cap="flat" cmpd="sng" algn="ctr">
                      <a:solidFill>
                        <a:srgbClr val="FF0000"/>
                      </a:solidFill>
                      <a:prstDash val="solid"/>
                      <a:round/>
                      <a:headEnd type="none" w="med" len="med"/>
                      <a:tailEnd type="none" w="med" len="med"/>
                    </a:lnR>
                  </a:tcPr>
                </a:tc>
              </a:tr>
              <a:tr h="370840">
                <a:tc>
                  <a:txBody>
                    <a:bodyPr/>
                    <a:lstStyle/>
                    <a:p>
                      <a:pPr>
                        <a:lnSpc>
                          <a:spcPct val="100000"/>
                        </a:lnSpc>
                      </a:pPr>
                      <a:r>
                        <a:rPr kumimoji="1" lang="ja-JP" altLang="en-US" sz="1800" dirty="0" smtClean="0">
                          <a:latin typeface="+mj-ea"/>
                          <a:ea typeface="+mj-ea"/>
                        </a:rPr>
                        <a:t>就職率</a:t>
                      </a:r>
                      <a:endParaRPr kumimoji="1" lang="ja-JP" altLang="en-US" sz="1800" dirty="0">
                        <a:latin typeface="+mj-ea"/>
                        <a:ea typeface="+mj-ea"/>
                      </a:endParaRPr>
                    </a:p>
                  </a:txBody>
                  <a:tcPr anchor="ctr">
                    <a:lnL w="57150" cap="flat" cmpd="sng" algn="ctr">
                      <a:solidFill>
                        <a:srgbClr val="FF0000"/>
                      </a:solidFill>
                      <a:prstDash val="solid"/>
                      <a:round/>
                      <a:headEnd type="none" w="med" len="med"/>
                      <a:tailEnd type="none" w="med" len="med"/>
                    </a:lnL>
                  </a:tcPr>
                </a:tc>
                <a:tc>
                  <a:txBody>
                    <a:bodyPr/>
                    <a:lstStyle/>
                    <a:p>
                      <a:pPr algn="ctr">
                        <a:lnSpc>
                          <a:spcPct val="100000"/>
                        </a:lnSpc>
                        <a:spcAft>
                          <a:spcPts val="0"/>
                        </a:spcAft>
                      </a:pPr>
                      <a:r>
                        <a:rPr lang="en-US" sz="1800" kern="100">
                          <a:effectLst/>
                          <a:latin typeface="+mj-ea"/>
                          <a:ea typeface="+mj-ea"/>
                          <a:cs typeface="Century"/>
                        </a:rPr>
                        <a:t>0.05</a:t>
                      </a:r>
                      <a:endParaRPr lang="ja-JP" sz="1800" kern="100">
                        <a:effectLst/>
                        <a:latin typeface="+mj-ea"/>
                        <a:ea typeface="+mj-ea"/>
                        <a:cs typeface="Century"/>
                      </a:endParaRPr>
                    </a:p>
                  </a:txBody>
                  <a:tcPr marL="68580" marR="68580" marT="0" marB="0" anchor="ctr"/>
                </a:tc>
                <a:tc>
                  <a:txBody>
                    <a:bodyPr/>
                    <a:lstStyle/>
                    <a:p>
                      <a:pPr algn="ctr">
                        <a:lnSpc>
                          <a:spcPct val="100000"/>
                        </a:lnSpc>
                        <a:spcAft>
                          <a:spcPts val="0"/>
                        </a:spcAft>
                      </a:pPr>
                      <a:r>
                        <a:rPr lang="en-US" sz="1800" kern="100">
                          <a:effectLst/>
                          <a:latin typeface="+mj-ea"/>
                          <a:ea typeface="+mj-ea"/>
                          <a:cs typeface="Century"/>
                        </a:rPr>
                        <a:t>0.11</a:t>
                      </a:r>
                      <a:endParaRPr lang="ja-JP" sz="1800" kern="100">
                        <a:effectLst/>
                        <a:latin typeface="+mj-ea"/>
                        <a:ea typeface="+mj-ea"/>
                        <a:cs typeface="Century"/>
                      </a:endParaRPr>
                    </a:p>
                  </a:txBody>
                  <a:tcPr marL="68580" marR="68580" marT="0" marB="0" anchor="ctr"/>
                </a:tc>
                <a:tc>
                  <a:txBody>
                    <a:bodyPr/>
                    <a:lstStyle/>
                    <a:p>
                      <a:pPr algn="ctr">
                        <a:lnSpc>
                          <a:spcPct val="100000"/>
                        </a:lnSpc>
                        <a:spcAft>
                          <a:spcPts val="0"/>
                        </a:spcAft>
                      </a:pPr>
                      <a:r>
                        <a:rPr lang="en-US" sz="1800" kern="100" dirty="0">
                          <a:effectLst/>
                          <a:latin typeface="+mj-ea"/>
                          <a:ea typeface="+mj-ea"/>
                          <a:cs typeface="Century"/>
                        </a:rPr>
                        <a:t>0.05</a:t>
                      </a:r>
                      <a:endParaRPr lang="ja-JP" sz="1800" kern="100" dirty="0">
                        <a:effectLst/>
                        <a:latin typeface="+mj-ea"/>
                        <a:ea typeface="+mj-ea"/>
                        <a:cs typeface="Century"/>
                      </a:endParaRPr>
                    </a:p>
                  </a:txBody>
                  <a:tcPr marL="68580" marR="68580" marT="0" marB="0" anchor="ctr"/>
                </a:tc>
                <a:tc>
                  <a:txBody>
                    <a:bodyPr/>
                    <a:lstStyle/>
                    <a:p>
                      <a:pPr algn="ctr">
                        <a:lnSpc>
                          <a:spcPct val="100000"/>
                        </a:lnSpc>
                        <a:spcAft>
                          <a:spcPts val="0"/>
                        </a:spcAft>
                      </a:pPr>
                      <a:r>
                        <a:rPr lang="en-US" sz="1800" kern="100" dirty="0">
                          <a:effectLst/>
                          <a:latin typeface="+mj-ea"/>
                          <a:ea typeface="+mj-ea"/>
                          <a:cs typeface="Century"/>
                        </a:rPr>
                        <a:t>0.10</a:t>
                      </a:r>
                      <a:endParaRPr lang="ja-JP" sz="1800" kern="100" dirty="0">
                        <a:effectLst/>
                        <a:latin typeface="+mj-ea"/>
                        <a:ea typeface="+mj-ea"/>
                        <a:cs typeface="Century"/>
                      </a:endParaRPr>
                    </a:p>
                  </a:txBody>
                  <a:tcPr marL="68580" marR="68580" marT="0" marB="0" anchor="ctr">
                    <a:lnR w="57150" cap="flat" cmpd="sng" algn="ctr">
                      <a:solidFill>
                        <a:srgbClr val="FF0000"/>
                      </a:solidFill>
                      <a:prstDash val="solid"/>
                      <a:round/>
                      <a:headEnd type="none" w="med" len="med"/>
                      <a:tailEnd type="none" w="med" len="med"/>
                    </a:lnR>
                  </a:tcPr>
                </a:tc>
              </a:tr>
              <a:tr h="370840">
                <a:tc>
                  <a:txBody>
                    <a:bodyPr/>
                    <a:lstStyle/>
                    <a:p>
                      <a:pPr>
                        <a:lnSpc>
                          <a:spcPct val="100000"/>
                        </a:lnSpc>
                      </a:pPr>
                      <a:r>
                        <a:rPr kumimoji="1" lang="ja-JP" altLang="en-US" sz="1800" dirty="0" smtClean="0">
                          <a:latin typeface="+mj-ea"/>
                          <a:ea typeface="+mj-ea"/>
                        </a:rPr>
                        <a:t>生徒・教員比率（</a:t>
                      </a:r>
                      <a:r>
                        <a:rPr kumimoji="1" lang="en-US" altLang="ja-JP" sz="1800" dirty="0" smtClean="0">
                          <a:latin typeface="+mj-ea"/>
                          <a:ea typeface="+mj-ea"/>
                        </a:rPr>
                        <a:t>/100</a:t>
                      </a:r>
                      <a:r>
                        <a:rPr kumimoji="1" lang="ja-JP" altLang="en-US" sz="1800" dirty="0" smtClean="0">
                          <a:latin typeface="+mj-ea"/>
                          <a:ea typeface="+mj-ea"/>
                        </a:rPr>
                        <a:t>）</a:t>
                      </a:r>
                      <a:endParaRPr kumimoji="1" lang="ja-JP" altLang="en-US" sz="1800" dirty="0">
                        <a:latin typeface="+mj-ea"/>
                        <a:ea typeface="+mj-ea"/>
                      </a:endParaRPr>
                    </a:p>
                  </a:txBody>
                  <a:tcPr anchor="ctr">
                    <a:lnL w="57150" cap="flat" cmpd="sng" algn="ctr">
                      <a:solidFill>
                        <a:srgbClr val="FF0000"/>
                      </a:solidFill>
                      <a:prstDash val="solid"/>
                      <a:round/>
                      <a:headEnd type="none" w="med" len="med"/>
                      <a:tailEnd type="none" w="med" len="med"/>
                    </a:lnL>
                  </a:tcPr>
                </a:tc>
                <a:tc>
                  <a:txBody>
                    <a:bodyPr/>
                    <a:lstStyle/>
                    <a:p>
                      <a:pPr algn="ctr">
                        <a:lnSpc>
                          <a:spcPct val="100000"/>
                        </a:lnSpc>
                        <a:spcAft>
                          <a:spcPts val="0"/>
                        </a:spcAft>
                      </a:pPr>
                      <a:r>
                        <a:rPr lang="en-US" sz="1800" kern="100">
                          <a:effectLst/>
                          <a:latin typeface="+mj-ea"/>
                          <a:ea typeface="+mj-ea"/>
                          <a:cs typeface="Century"/>
                        </a:rPr>
                        <a:t>0.35</a:t>
                      </a:r>
                      <a:endParaRPr lang="ja-JP" sz="1800" kern="100">
                        <a:effectLst/>
                        <a:latin typeface="+mj-ea"/>
                        <a:ea typeface="+mj-ea"/>
                        <a:cs typeface="Century"/>
                      </a:endParaRPr>
                    </a:p>
                  </a:txBody>
                  <a:tcPr marL="68580" marR="68580" marT="0" marB="0" anchor="ctr"/>
                </a:tc>
                <a:tc>
                  <a:txBody>
                    <a:bodyPr/>
                    <a:lstStyle/>
                    <a:p>
                      <a:pPr algn="ctr">
                        <a:lnSpc>
                          <a:spcPct val="100000"/>
                        </a:lnSpc>
                        <a:spcAft>
                          <a:spcPts val="0"/>
                        </a:spcAft>
                      </a:pPr>
                      <a:r>
                        <a:rPr lang="en-US" sz="1800" kern="100">
                          <a:effectLst/>
                          <a:latin typeface="+mj-ea"/>
                          <a:ea typeface="+mj-ea"/>
                          <a:cs typeface="Century"/>
                        </a:rPr>
                        <a:t>0.90</a:t>
                      </a:r>
                      <a:endParaRPr lang="ja-JP" sz="1800" kern="100">
                        <a:effectLst/>
                        <a:latin typeface="+mj-ea"/>
                        <a:ea typeface="+mj-ea"/>
                        <a:cs typeface="Century"/>
                      </a:endParaRPr>
                    </a:p>
                  </a:txBody>
                  <a:tcPr marL="68580" marR="68580" marT="0" marB="0" anchor="ctr"/>
                </a:tc>
                <a:tc>
                  <a:txBody>
                    <a:bodyPr/>
                    <a:lstStyle/>
                    <a:p>
                      <a:pPr algn="ctr">
                        <a:lnSpc>
                          <a:spcPct val="100000"/>
                        </a:lnSpc>
                        <a:spcAft>
                          <a:spcPts val="0"/>
                        </a:spcAft>
                      </a:pPr>
                      <a:r>
                        <a:rPr lang="en-US" sz="1800" kern="100" dirty="0">
                          <a:effectLst/>
                          <a:latin typeface="+mj-ea"/>
                          <a:ea typeface="+mj-ea"/>
                          <a:cs typeface="Century"/>
                        </a:rPr>
                        <a:t>0.45</a:t>
                      </a:r>
                      <a:endParaRPr lang="ja-JP" sz="1800" kern="100" dirty="0">
                        <a:effectLst/>
                        <a:latin typeface="+mj-ea"/>
                        <a:ea typeface="+mj-ea"/>
                        <a:cs typeface="Century"/>
                      </a:endParaRPr>
                    </a:p>
                  </a:txBody>
                  <a:tcPr marL="68580" marR="68580" marT="0" marB="0" anchor="ctr"/>
                </a:tc>
                <a:tc>
                  <a:txBody>
                    <a:bodyPr/>
                    <a:lstStyle/>
                    <a:p>
                      <a:pPr algn="ctr">
                        <a:lnSpc>
                          <a:spcPct val="100000"/>
                        </a:lnSpc>
                        <a:spcAft>
                          <a:spcPts val="0"/>
                        </a:spcAft>
                      </a:pPr>
                      <a:r>
                        <a:rPr lang="en-US" sz="1800" kern="100" dirty="0">
                          <a:effectLst/>
                          <a:latin typeface="+mj-ea"/>
                          <a:ea typeface="+mj-ea"/>
                          <a:cs typeface="Century"/>
                        </a:rPr>
                        <a:t>1.66</a:t>
                      </a:r>
                      <a:endParaRPr lang="ja-JP" sz="1800" kern="100" dirty="0">
                        <a:effectLst/>
                        <a:latin typeface="+mj-ea"/>
                        <a:ea typeface="+mj-ea"/>
                        <a:cs typeface="Century"/>
                      </a:endParaRPr>
                    </a:p>
                  </a:txBody>
                  <a:tcPr marL="68580" marR="68580" marT="0" marB="0" anchor="ctr">
                    <a:lnR w="57150" cap="flat" cmpd="sng" algn="ctr">
                      <a:solidFill>
                        <a:srgbClr val="FF0000"/>
                      </a:solidFill>
                      <a:prstDash val="solid"/>
                      <a:round/>
                      <a:headEnd type="none" w="med" len="med"/>
                      <a:tailEnd type="none" w="med" len="med"/>
                    </a:lnR>
                  </a:tcPr>
                </a:tc>
              </a:tr>
              <a:tr h="370840">
                <a:tc>
                  <a:txBody>
                    <a:bodyPr/>
                    <a:lstStyle/>
                    <a:p>
                      <a:pPr>
                        <a:lnSpc>
                          <a:spcPct val="100000"/>
                        </a:lnSpc>
                      </a:pPr>
                      <a:r>
                        <a:rPr kumimoji="1" lang="ja-JP" altLang="en-US" sz="1800" dirty="0" smtClean="0">
                          <a:latin typeface="+mj-ea"/>
                          <a:ea typeface="+mj-ea"/>
                        </a:rPr>
                        <a:t>長期欠席教員率</a:t>
                      </a:r>
                      <a:endParaRPr kumimoji="1" lang="ja-JP" altLang="en-US" sz="1800" dirty="0">
                        <a:latin typeface="+mj-ea"/>
                        <a:ea typeface="+mj-ea"/>
                      </a:endParaRPr>
                    </a:p>
                  </a:txBody>
                  <a:tcPr anchor="ctr">
                    <a:lnL w="57150" cap="flat" cmpd="sng" algn="ctr">
                      <a:solidFill>
                        <a:srgbClr val="FF0000"/>
                      </a:solidFill>
                      <a:prstDash val="solid"/>
                      <a:round/>
                      <a:headEnd type="none" w="med" len="med"/>
                      <a:tailEnd type="none" w="med" len="med"/>
                    </a:lnL>
                    <a:lnB w="57150" cap="flat" cmpd="sng" algn="ctr">
                      <a:solidFill>
                        <a:srgbClr val="FF0000"/>
                      </a:solidFill>
                      <a:prstDash val="solid"/>
                      <a:round/>
                      <a:headEnd type="none" w="med" len="med"/>
                      <a:tailEnd type="none" w="med" len="med"/>
                    </a:lnB>
                  </a:tcPr>
                </a:tc>
                <a:tc>
                  <a:txBody>
                    <a:bodyPr/>
                    <a:lstStyle/>
                    <a:p>
                      <a:pPr algn="ctr">
                        <a:lnSpc>
                          <a:spcPct val="100000"/>
                        </a:lnSpc>
                        <a:spcAft>
                          <a:spcPts val="0"/>
                        </a:spcAft>
                      </a:pPr>
                      <a:r>
                        <a:rPr lang="en-US" sz="1800" kern="100" dirty="0">
                          <a:effectLst/>
                          <a:latin typeface="+mj-ea"/>
                          <a:ea typeface="+mj-ea"/>
                          <a:cs typeface="Century"/>
                        </a:rPr>
                        <a:t>0.01</a:t>
                      </a:r>
                      <a:endParaRPr lang="ja-JP" sz="1800" kern="100" dirty="0">
                        <a:effectLst/>
                        <a:latin typeface="+mj-ea"/>
                        <a:ea typeface="+mj-ea"/>
                        <a:cs typeface="Century"/>
                      </a:endParaRPr>
                    </a:p>
                  </a:txBody>
                  <a:tcPr marL="68580" marR="68580" marT="0" marB="0" anchor="ctr">
                    <a:lnB w="57150" cap="flat" cmpd="sng" algn="ctr">
                      <a:solidFill>
                        <a:srgbClr val="FF0000"/>
                      </a:solidFill>
                      <a:prstDash val="solid"/>
                      <a:round/>
                      <a:headEnd type="none" w="med" len="med"/>
                      <a:tailEnd type="none" w="med" len="med"/>
                    </a:lnB>
                  </a:tcPr>
                </a:tc>
                <a:tc>
                  <a:txBody>
                    <a:bodyPr/>
                    <a:lstStyle/>
                    <a:p>
                      <a:pPr algn="ctr">
                        <a:lnSpc>
                          <a:spcPct val="100000"/>
                        </a:lnSpc>
                        <a:spcAft>
                          <a:spcPts val="0"/>
                        </a:spcAft>
                      </a:pPr>
                      <a:r>
                        <a:rPr lang="en-US" sz="1800" kern="100" dirty="0">
                          <a:effectLst/>
                          <a:latin typeface="+mj-ea"/>
                          <a:ea typeface="+mj-ea"/>
                          <a:cs typeface="Century"/>
                        </a:rPr>
                        <a:t>0.02</a:t>
                      </a:r>
                      <a:endParaRPr lang="ja-JP" sz="1800" kern="100" dirty="0">
                        <a:effectLst/>
                        <a:latin typeface="+mj-ea"/>
                        <a:ea typeface="+mj-ea"/>
                        <a:cs typeface="Century"/>
                      </a:endParaRPr>
                    </a:p>
                  </a:txBody>
                  <a:tcPr marL="68580" marR="68580" marT="0" marB="0" anchor="ctr">
                    <a:lnB w="57150" cap="flat" cmpd="sng" algn="ctr">
                      <a:solidFill>
                        <a:srgbClr val="FF0000"/>
                      </a:solidFill>
                      <a:prstDash val="solid"/>
                      <a:round/>
                      <a:headEnd type="none" w="med" len="med"/>
                      <a:tailEnd type="none" w="med" len="med"/>
                    </a:lnB>
                  </a:tcPr>
                </a:tc>
                <a:tc>
                  <a:txBody>
                    <a:bodyPr/>
                    <a:lstStyle/>
                    <a:p>
                      <a:pPr algn="ctr">
                        <a:lnSpc>
                          <a:spcPct val="100000"/>
                        </a:lnSpc>
                        <a:spcAft>
                          <a:spcPts val="0"/>
                        </a:spcAft>
                      </a:pPr>
                      <a:r>
                        <a:rPr lang="en-US" sz="1800" kern="100" dirty="0">
                          <a:effectLst/>
                          <a:latin typeface="+mj-ea"/>
                          <a:ea typeface="+mj-ea"/>
                          <a:cs typeface="Century"/>
                        </a:rPr>
                        <a:t>0.01</a:t>
                      </a:r>
                      <a:endParaRPr lang="ja-JP" sz="1800" kern="100" dirty="0">
                        <a:effectLst/>
                        <a:latin typeface="+mj-ea"/>
                        <a:ea typeface="+mj-ea"/>
                        <a:cs typeface="Century"/>
                      </a:endParaRPr>
                    </a:p>
                  </a:txBody>
                  <a:tcPr marL="68580" marR="68580" marT="0" marB="0" anchor="ctr">
                    <a:lnB w="57150" cap="flat" cmpd="sng" algn="ctr">
                      <a:solidFill>
                        <a:srgbClr val="FF0000"/>
                      </a:solidFill>
                      <a:prstDash val="solid"/>
                      <a:round/>
                      <a:headEnd type="none" w="med" len="med"/>
                      <a:tailEnd type="none" w="med" len="med"/>
                    </a:lnB>
                  </a:tcPr>
                </a:tc>
                <a:tc>
                  <a:txBody>
                    <a:bodyPr/>
                    <a:lstStyle/>
                    <a:p>
                      <a:pPr algn="ctr">
                        <a:lnSpc>
                          <a:spcPct val="100000"/>
                        </a:lnSpc>
                        <a:spcAft>
                          <a:spcPts val="0"/>
                        </a:spcAft>
                      </a:pPr>
                      <a:r>
                        <a:rPr lang="en-US" sz="1800" kern="100" dirty="0">
                          <a:effectLst/>
                          <a:latin typeface="+mj-ea"/>
                          <a:ea typeface="+mj-ea"/>
                          <a:cs typeface="Century"/>
                        </a:rPr>
                        <a:t>0.02</a:t>
                      </a:r>
                      <a:endParaRPr lang="ja-JP" sz="1800" kern="100" dirty="0">
                        <a:effectLst/>
                        <a:latin typeface="+mj-ea"/>
                        <a:ea typeface="+mj-ea"/>
                        <a:cs typeface="Century"/>
                      </a:endParaRPr>
                    </a:p>
                  </a:txBody>
                  <a:tcPr marL="68580" marR="68580" marT="0" marB="0" anchor="ctr">
                    <a:lnR w="57150" cap="flat" cmpd="sng" algn="ctr">
                      <a:solidFill>
                        <a:srgbClr val="FF0000"/>
                      </a:solidFill>
                      <a:prstDash val="solid"/>
                      <a:round/>
                      <a:headEnd type="none" w="med" len="med"/>
                      <a:tailEnd type="none" w="med" len="med"/>
                    </a:lnR>
                    <a:lnB w="57150" cap="flat" cmpd="sng" algn="ctr">
                      <a:solidFill>
                        <a:srgbClr val="FF0000"/>
                      </a:solidFill>
                      <a:prstDash val="solid"/>
                      <a:round/>
                      <a:headEnd type="none" w="med" len="med"/>
                      <a:tailEnd type="none" w="med" len="med"/>
                    </a:lnB>
                  </a:tcPr>
                </a:tc>
              </a:tr>
              <a:tr h="370840">
                <a:tc>
                  <a:txBody>
                    <a:bodyPr/>
                    <a:lstStyle/>
                    <a:p>
                      <a:pPr>
                        <a:lnSpc>
                          <a:spcPct val="100000"/>
                        </a:lnSpc>
                      </a:pPr>
                      <a:r>
                        <a:rPr kumimoji="1" lang="ja-JP" altLang="en-US" sz="1800" dirty="0" smtClean="0">
                          <a:latin typeface="+mj-ea"/>
                          <a:ea typeface="+mj-ea"/>
                        </a:rPr>
                        <a:t>性別（女子</a:t>
                      </a:r>
                      <a:r>
                        <a:rPr kumimoji="1" lang="en-US" altLang="ja-JP" sz="1800" dirty="0" smtClean="0">
                          <a:latin typeface="+mj-ea"/>
                          <a:ea typeface="+mj-ea"/>
                        </a:rPr>
                        <a:t>=1</a:t>
                      </a:r>
                      <a:r>
                        <a:rPr kumimoji="1" lang="ja-JP" altLang="en-US" sz="1800" dirty="0" smtClean="0">
                          <a:latin typeface="+mj-ea"/>
                          <a:ea typeface="+mj-ea"/>
                        </a:rPr>
                        <a:t>）</a:t>
                      </a:r>
                      <a:endParaRPr kumimoji="1" lang="ja-JP" altLang="en-US" sz="1800" dirty="0">
                        <a:latin typeface="+mj-ea"/>
                        <a:ea typeface="+mj-ea"/>
                      </a:endParaRPr>
                    </a:p>
                  </a:txBody>
                  <a:tcPr anchor="ctr">
                    <a:lnT w="57150" cap="flat" cmpd="sng" algn="ctr">
                      <a:solidFill>
                        <a:srgbClr val="FF0000"/>
                      </a:solidFill>
                      <a:prstDash val="solid"/>
                      <a:round/>
                      <a:headEnd type="none" w="med" len="med"/>
                      <a:tailEnd type="none" w="med" len="med"/>
                    </a:lnT>
                  </a:tcPr>
                </a:tc>
                <a:tc>
                  <a:txBody>
                    <a:bodyPr/>
                    <a:lstStyle/>
                    <a:p>
                      <a:pPr algn="ctr">
                        <a:lnSpc>
                          <a:spcPct val="100000"/>
                        </a:lnSpc>
                        <a:spcAft>
                          <a:spcPts val="0"/>
                        </a:spcAft>
                      </a:pPr>
                      <a:r>
                        <a:rPr lang="en-US" sz="1800" kern="100" dirty="0">
                          <a:effectLst/>
                          <a:latin typeface="+mj-ea"/>
                          <a:ea typeface="+mj-ea"/>
                          <a:cs typeface="Century"/>
                        </a:rPr>
                        <a:t>0.34</a:t>
                      </a:r>
                      <a:endParaRPr lang="ja-JP" sz="1800" kern="100" dirty="0">
                        <a:effectLst/>
                        <a:latin typeface="+mj-ea"/>
                        <a:ea typeface="+mj-ea"/>
                        <a:cs typeface="Century"/>
                      </a:endParaRPr>
                    </a:p>
                  </a:txBody>
                  <a:tcPr marL="68580" marR="68580" marT="0" marB="0" anchor="ctr">
                    <a:lnT w="57150" cap="flat" cmpd="sng" algn="ctr">
                      <a:solidFill>
                        <a:srgbClr val="FF0000"/>
                      </a:solidFill>
                      <a:prstDash val="solid"/>
                      <a:round/>
                      <a:headEnd type="none" w="med" len="med"/>
                      <a:tailEnd type="none" w="med" len="med"/>
                    </a:lnT>
                  </a:tcPr>
                </a:tc>
                <a:tc>
                  <a:txBody>
                    <a:bodyPr/>
                    <a:lstStyle/>
                    <a:p>
                      <a:pPr algn="ctr">
                        <a:lnSpc>
                          <a:spcPct val="100000"/>
                        </a:lnSpc>
                        <a:spcAft>
                          <a:spcPts val="0"/>
                        </a:spcAft>
                      </a:pPr>
                      <a:r>
                        <a:rPr lang="en-US" sz="1800" kern="100">
                          <a:effectLst/>
                          <a:latin typeface="+mj-ea"/>
                          <a:ea typeface="+mj-ea"/>
                          <a:cs typeface="Century"/>
                        </a:rPr>
                        <a:t>0.47</a:t>
                      </a:r>
                      <a:endParaRPr lang="ja-JP" sz="1800" kern="100">
                        <a:effectLst/>
                        <a:latin typeface="+mj-ea"/>
                        <a:ea typeface="+mj-ea"/>
                        <a:cs typeface="Century"/>
                      </a:endParaRPr>
                    </a:p>
                  </a:txBody>
                  <a:tcPr marL="68580" marR="68580" marT="0" marB="0" anchor="ctr">
                    <a:lnT w="57150" cap="flat" cmpd="sng" algn="ctr">
                      <a:solidFill>
                        <a:srgbClr val="FF0000"/>
                      </a:solidFill>
                      <a:prstDash val="solid"/>
                      <a:round/>
                      <a:headEnd type="none" w="med" len="med"/>
                      <a:tailEnd type="none" w="med" len="med"/>
                    </a:lnT>
                  </a:tcPr>
                </a:tc>
                <a:tc>
                  <a:txBody>
                    <a:bodyPr/>
                    <a:lstStyle/>
                    <a:p>
                      <a:pPr algn="ctr">
                        <a:lnSpc>
                          <a:spcPct val="100000"/>
                        </a:lnSpc>
                        <a:spcAft>
                          <a:spcPts val="0"/>
                        </a:spcAft>
                      </a:pPr>
                      <a:r>
                        <a:rPr lang="en-US" sz="1800" kern="100" dirty="0">
                          <a:effectLst/>
                          <a:latin typeface="+mj-ea"/>
                          <a:ea typeface="+mj-ea"/>
                          <a:cs typeface="Century"/>
                        </a:rPr>
                        <a:t>0.47</a:t>
                      </a:r>
                      <a:endParaRPr lang="ja-JP" sz="1800" kern="100" dirty="0">
                        <a:effectLst/>
                        <a:latin typeface="+mj-ea"/>
                        <a:ea typeface="+mj-ea"/>
                        <a:cs typeface="Century"/>
                      </a:endParaRPr>
                    </a:p>
                  </a:txBody>
                  <a:tcPr marL="68580" marR="68580" marT="0" marB="0" anchor="ctr">
                    <a:lnT w="57150" cap="flat" cmpd="sng" algn="ctr">
                      <a:solidFill>
                        <a:srgbClr val="FF0000"/>
                      </a:solidFill>
                      <a:prstDash val="solid"/>
                      <a:round/>
                      <a:headEnd type="none" w="med" len="med"/>
                      <a:tailEnd type="none" w="med" len="med"/>
                    </a:lnT>
                  </a:tcPr>
                </a:tc>
                <a:tc>
                  <a:txBody>
                    <a:bodyPr/>
                    <a:lstStyle/>
                    <a:p>
                      <a:pPr algn="ctr">
                        <a:lnSpc>
                          <a:spcPct val="100000"/>
                        </a:lnSpc>
                        <a:spcAft>
                          <a:spcPts val="0"/>
                        </a:spcAft>
                      </a:pPr>
                      <a:r>
                        <a:rPr lang="en-US" sz="1800" kern="100" dirty="0">
                          <a:effectLst/>
                          <a:latin typeface="+mj-ea"/>
                          <a:ea typeface="+mj-ea"/>
                          <a:cs typeface="Century"/>
                        </a:rPr>
                        <a:t>0.50</a:t>
                      </a:r>
                      <a:endParaRPr lang="ja-JP" sz="1800" kern="100" dirty="0">
                        <a:effectLst/>
                        <a:latin typeface="+mj-ea"/>
                        <a:ea typeface="+mj-ea"/>
                        <a:cs typeface="Century"/>
                      </a:endParaRPr>
                    </a:p>
                  </a:txBody>
                  <a:tcPr marL="68580" marR="68580" marT="0" marB="0" anchor="ctr">
                    <a:lnT w="57150" cap="flat" cmpd="sng" algn="ctr">
                      <a:solidFill>
                        <a:srgbClr val="FF0000"/>
                      </a:solidFill>
                      <a:prstDash val="solid"/>
                      <a:round/>
                      <a:headEnd type="none" w="med" len="med"/>
                      <a:tailEnd type="none" w="med" len="med"/>
                    </a:lnT>
                  </a:tcPr>
                </a:tc>
              </a:tr>
              <a:tr h="370840">
                <a:tc>
                  <a:txBody>
                    <a:bodyPr/>
                    <a:lstStyle/>
                    <a:p>
                      <a:pPr>
                        <a:lnSpc>
                          <a:spcPct val="100000"/>
                        </a:lnSpc>
                      </a:pPr>
                      <a:r>
                        <a:rPr kumimoji="1" lang="ja-JP" altLang="en-US" sz="1800" dirty="0" smtClean="0">
                          <a:latin typeface="+mj-ea"/>
                          <a:ea typeface="+mj-ea"/>
                        </a:rPr>
                        <a:t>出身高校の偏差値</a:t>
                      </a:r>
                      <a:endParaRPr kumimoji="1" lang="ja-JP" altLang="en-US" sz="1800" dirty="0">
                        <a:latin typeface="+mj-ea"/>
                        <a:ea typeface="+mj-ea"/>
                      </a:endParaRPr>
                    </a:p>
                  </a:txBody>
                  <a:tcPr anchor="ctr"/>
                </a:tc>
                <a:tc>
                  <a:txBody>
                    <a:bodyPr/>
                    <a:lstStyle/>
                    <a:p>
                      <a:pPr algn="ctr">
                        <a:lnSpc>
                          <a:spcPct val="100000"/>
                        </a:lnSpc>
                        <a:spcAft>
                          <a:spcPts val="0"/>
                        </a:spcAft>
                      </a:pPr>
                      <a:r>
                        <a:rPr lang="en-US" sz="1800" kern="100" dirty="0">
                          <a:effectLst/>
                          <a:latin typeface="+mj-ea"/>
                          <a:ea typeface="+mj-ea"/>
                          <a:cs typeface="Century"/>
                        </a:rPr>
                        <a:t>59.93</a:t>
                      </a:r>
                      <a:endParaRPr lang="ja-JP" sz="1800" kern="100" dirty="0">
                        <a:effectLst/>
                        <a:latin typeface="+mj-ea"/>
                        <a:ea typeface="+mj-ea"/>
                        <a:cs typeface="Century"/>
                      </a:endParaRPr>
                    </a:p>
                  </a:txBody>
                  <a:tcPr marL="68580" marR="68580" marT="0" marB="0" anchor="ctr"/>
                </a:tc>
                <a:tc>
                  <a:txBody>
                    <a:bodyPr/>
                    <a:lstStyle/>
                    <a:p>
                      <a:pPr algn="ctr">
                        <a:lnSpc>
                          <a:spcPct val="100000"/>
                        </a:lnSpc>
                        <a:spcAft>
                          <a:spcPts val="0"/>
                        </a:spcAft>
                      </a:pPr>
                      <a:r>
                        <a:rPr lang="en-US" sz="1800" kern="100">
                          <a:effectLst/>
                          <a:latin typeface="+mj-ea"/>
                          <a:ea typeface="+mj-ea"/>
                          <a:cs typeface="Century"/>
                        </a:rPr>
                        <a:t>10.26</a:t>
                      </a:r>
                      <a:endParaRPr lang="ja-JP" sz="1800" kern="100">
                        <a:effectLst/>
                        <a:latin typeface="+mj-ea"/>
                        <a:ea typeface="+mj-ea"/>
                        <a:cs typeface="Century"/>
                      </a:endParaRPr>
                    </a:p>
                  </a:txBody>
                  <a:tcPr marL="68580" marR="68580" marT="0" marB="0" anchor="ctr"/>
                </a:tc>
                <a:tc>
                  <a:txBody>
                    <a:bodyPr/>
                    <a:lstStyle/>
                    <a:p>
                      <a:pPr algn="ctr">
                        <a:lnSpc>
                          <a:spcPct val="100000"/>
                        </a:lnSpc>
                        <a:spcAft>
                          <a:spcPts val="0"/>
                        </a:spcAft>
                      </a:pPr>
                      <a:r>
                        <a:rPr lang="en-US" sz="1800" kern="100" dirty="0">
                          <a:effectLst/>
                          <a:latin typeface="+mj-ea"/>
                          <a:ea typeface="+mj-ea"/>
                          <a:cs typeface="Century"/>
                        </a:rPr>
                        <a:t>57.89</a:t>
                      </a:r>
                      <a:endParaRPr lang="ja-JP" sz="1800" kern="100" dirty="0">
                        <a:effectLst/>
                        <a:latin typeface="+mj-ea"/>
                        <a:ea typeface="+mj-ea"/>
                        <a:cs typeface="Century"/>
                      </a:endParaRPr>
                    </a:p>
                  </a:txBody>
                  <a:tcPr marL="68580" marR="68580" marT="0" marB="0" anchor="ctr"/>
                </a:tc>
                <a:tc>
                  <a:txBody>
                    <a:bodyPr/>
                    <a:lstStyle/>
                    <a:p>
                      <a:pPr algn="ctr">
                        <a:lnSpc>
                          <a:spcPct val="100000"/>
                        </a:lnSpc>
                        <a:spcAft>
                          <a:spcPts val="0"/>
                        </a:spcAft>
                      </a:pPr>
                      <a:r>
                        <a:rPr lang="en-US" sz="1800" kern="100" dirty="0">
                          <a:effectLst/>
                          <a:latin typeface="+mj-ea"/>
                          <a:ea typeface="+mj-ea"/>
                          <a:cs typeface="Century"/>
                        </a:rPr>
                        <a:t>10.57</a:t>
                      </a:r>
                      <a:endParaRPr lang="ja-JP" sz="1800" kern="100" dirty="0">
                        <a:effectLst/>
                        <a:latin typeface="+mj-ea"/>
                        <a:ea typeface="+mj-ea"/>
                        <a:cs typeface="Century"/>
                      </a:endParaRPr>
                    </a:p>
                  </a:txBody>
                  <a:tcPr marL="68580" marR="68580" marT="0" marB="0" anchor="ctr"/>
                </a:tc>
              </a:tr>
              <a:tr h="370840">
                <a:tc>
                  <a:txBody>
                    <a:bodyPr/>
                    <a:lstStyle/>
                    <a:p>
                      <a:pPr>
                        <a:lnSpc>
                          <a:spcPct val="100000"/>
                        </a:lnSpc>
                      </a:pPr>
                      <a:r>
                        <a:rPr kumimoji="1" lang="ja-JP" altLang="en-US" sz="1800" dirty="0" smtClean="0">
                          <a:latin typeface="+mj-ea"/>
                          <a:ea typeface="+mj-ea"/>
                        </a:rPr>
                        <a:t>部活動（運動部</a:t>
                      </a:r>
                      <a:r>
                        <a:rPr kumimoji="1" lang="en-US" altLang="ja-JP" sz="1800" dirty="0" smtClean="0">
                          <a:latin typeface="+mj-ea"/>
                          <a:ea typeface="+mj-ea"/>
                        </a:rPr>
                        <a:t>=1</a:t>
                      </a:r>
                      <a:r>
                        <a:rPr kumimoji="1" lang="ja-JP" altLang="en-US" sz="1800" dirty="0" smtClean="0">
                          <a:latin typeface="+mj-ea"/>
                          <a:ea typeface="+mj-ea"/>
                        </a:rPr>
                        <a:t>）</a:t>
                      </a:r>
                      <a:endParaRPr kumimoji="1" lang="ja-JP" altLang="en-US" sz="1800" dirty="0">
                        <a:latin typeface="+mj-ea"/>
                        <a:ea typeface="+mj-ea"/>
                      </a:endParaRPr>
                    </a:p>
                  </a:txBody>
                  <a:tcPr anchor="ctr"/>
                </a:tc>
                <a:tc>
                  <a:txBody>
                    <a:bodyPr/>
                    <a:lstStyle/>
                    <a:p>
                      <a:pPr algn="ctr">
                        <a:lnSpc>
                          <a:spcPct val="100000"/>
                        </a:lnSpc>
                        <a:spcAft>
                          <a:spcPts val="0"/>
                        </a:spcAft>
                      </a:pPr>
                      <a:r>
                        <a:rPr lang="en-US" sz="1800" kern="100">
                          <a:effectLst/>
                          <a:latin typeface="+mj-ea"/>
                          <a:ea typeface="+mj-ea"/>
                          <a:cs typeface="Century"/>
                        </a:rPr>
                        <a:t>0.36</a:t>
                      </a:r>
                      <a:endParaRPr lang="ja-JP" sz="1800" kern="100">
                        <a:effectLst/>
                        <a:latin typeface="+mj-ea"/>
                        <a:ea typeface="+mj-ea"/>
                        <a:cs typeface="Century"/>
                      </a:endParaRPr>
                    </a:p>
                  </a:txBody>
                  <a:tcPr marL="68580" marR="68580" marT="0" marB="0" anchor="ctr"/>
                </a:tc>
                <a:tc>
                  <a:txBody>
                    <a:bodyPr/>
                    <a:lstStyle/>
                    <a:p>
                      <a:pPr algn="ctr">
                        <a:lnSpc>
                          <a:spcPct val="100000"/>
                        </a:lnSpc>
                        <a:spcAft>
                          <a:spcPts val="0"/>
                        </a:spcAft>
                      </a:pPr>
                      <a:r>
                        <a:rPr lang="en-US" sz="1800" kern="100">
                          <a:effectLst/>
                          <a:latin typeface="+mj-ea"/>
                          <a:ea typeface="+mj-ea"/>
                          <a:cs typeface="Century"/>
                        </a:rPr>
                        <a:t>0.48</a:t>
                      </a:r>
                      <a:endParaRPr lang="ja-JP" sz="1800" kern="100">
                        <a:effectLst/>
                        <a:latin typeface="+mj-ea"/>
                        <a:ea typeface="+mj-ea"/>
                        <a:cs typeface="Century"/>
                      </a:endParaRPr>
                    </a:p>
                  </a:txBody>
                  <a:tcPr marL="68580" marR="68580" marT="0" marB="0" anchor="ctr"/>
                </a:tc>
                <a:tc>
                  <a:txBody>
                    <a:bodyPr/>
                    <a:lstStyle/>
                    <a:p>
                      <a:pPr algn="ctr">
                        <a:lnSpc>
                          <a:spcPct val="100000"/>
                        </a:lnSpc>
                        <a:spcAft>
                          <a:spcPts val="0"/>
                        </a:spcAft>
                      </a:pPr>
                      <a:r>
                        <a:rPr lang="en-US" sz="1800" kern="100" dirty="0">
                          <a:effectLst/>
                          <a:latin typeface="+mj-ea"/>
                          <a:ea typeface="+mj-ea"/>
                          <a:cs typeface="Century"/>
                        </a:rPr>
                        <a:t>0.30</a:t>
                      </a:r>
                      <a:endParaRPr lang="ja-JP" sz="1800" kern="100" dirty="0">
                        <a:effectLst/>
                        <a:latin typeface="+mj-ea"/>
                        <a:ea typeface="+mj-ea"/>
                        <a:cs typeface="Century"/>
                      </a:endParaRPr>
                    </a:p>
                  </a:txBody>
                  <a:tcPr marL="68580" marR="68580" marT="0" marB="0" anchor="ctr"/>
                </a:tc>
                <a:tc>
                  <a:txBody>
                    <a:bodyPr/>
                    <a:lstStyle/>
                    <a:p>
                      <a:pPr algn="ctr">
                        <a:lnSpc>
                          <a:spcPct val="100000"/>
                        </a:lnSpc>
                        <a:spcAft>
                          <a:spcPts val="0"/>
                        </a:spcAft>
                      </a:pPr>
                      <a:r>
                        <a:rPr lang="en-US" sz="1800" kern="100" dirty="0">
                          <a:effectLst/>
                          <a:latin typeface="+mj-ea"/>
                          <a:ea typeface="+mj-ea"/>
                          <a:cs typeface="Century"/>
                        </a:rPr>
                        <a:t>0.46</a:t>
                      </a:r>
                      <a:endParaRPr lang="ja-JP" sz="1800" kern="100" dirty="0">
                        <a:effectLst/>
                        <a:latin typeface="+mj-ea"/>
                        <a:ea typeface="+mj-ea"/>
                        <a:cs typeface="Century"/>
                      </a:endParaRPr>
                    </a:p>
                  </a:txBody>
                  <a:tcPr marL="68580" marR="68580" marT="0" marB="0" anchor="ctr"/>
                </a:tc>
              </a:tr>
              <a:tr h="370840">
                <a:tc>
                  <a:txBody>
                    <a:bodyPr/>
                    <a:lstStyle/>
                    <a:p>
                      <a:pPr>
                        <a:lnSpc>
                          <a:spcPct val="100000"/>
                        </a:lnSpc>
                      </a:pPr>
                      <a:r>
                        <a:rPr kumimoji="1" lang="ja-JP" altLang="en-US" sz="1800" dirty="0" smtClean="0">
                          <a:latin typeface="+mj-ea"/>
                          <a:ea typeface="+mj-ea"/>
                        </a:rPr>
                        <a:t>塾通い（通っていた</a:t>
                      </a:r>
                      <a:r>
                        <a:rPr kumimoji="1" lang="en-US" altLang="ja-JP" sz="1800" dirty="0" smtClean="0">
                          <a:latin typeface="+mj-ea"/>
                          <a:ea typeface="+mj-ea"/>
                        </a:rPr>
                        <a:t>=1</a:t>
                      </a:r>
                      <a:r>
                        <a:rPr kumimoji="1" lang="ja-JP" altLang="en-US" sz="1800" dirty="0" smtClean="0">
                          <a:latin typeface="+mj-ea"/>
                          <a:ea typeface="+mj-ea"/>
                        </a:rPr>
                        <a:t>）</a:t>
                      </a:r>
                      <a:endParaRPr kumimoji="1" lang="ja-JP" altLang="en-US" sz="1800" dirty="0">
                        <a:latin typeface="+mj-ea"/>
                        <a:ea typeface="+mj-ea"/>
                      </a:endParaRPr>
                    </a:p>
                  </a:txBody>
                  <a:tcPr anchor="ctr"/>
                </a:tc>
                <a:tc>
                  <a:txBody>
                    <a:bodyPr/>
                    <a:lstStyle/>
                    <a:p>
                      <a:pPr algn="ctr">
                        <a:lnSpc>
                          <a:spcPct val="100000"/>
                        </a:lnSpc>
                        <a:spcAft>
                          <a:spcPts val="0"/>
                        </a:spcAft>
                      </a:pPr>
                      <a:r>
                        <a:rPr lang="en-US" sz="1800" kern="100">
                          <a:effectLst/>
                          <a:latin typeface="+mj-ea"/>
                          <a:ea typeface="+mj-ea"/>
                          <a:cs typeface="Century"/>
                        </a:rPr>
                        <a:t>0.34</a:t>
                      </a:r>
                      <a:endParaRPr lang="ja-JP" sz="1800" kern="100">
                        <a:effectLst/>
                        <a:latin typeface="+mj-ea"/>
                        <a:ea typeface="+mj-ea"/>
                        <a:cs typeface="Century"/>
                      </a:endParaRPr>
                    </a:p>
                  </a:txBody>
                  <a:tcPr marL="68580" marR="68580" marT="0" marB="0" anchor="ctr"/>
                </a:tc>
                <a:tc>
                  <a:txBody>
                    <a:bodyPr/>
                    <a:lstStyle/>
                    <a:p>
                      <a:pPr algn="ctr">
                        <a:lnSpc>
                          <a:spcPct val="100000"/>
                        </a:lnSpc>
                        <a:spcAft>
                          <a:spcPts val="0"/>
                        </a:spcAft>
                      </a:pPr>
                      <a:r>
                        <a:rPr lang="en-US" sz="1800" kern="100">
                          <a:effectLst/>
                          <a:latin typeface="+mj-ea"/>
                          <a:ea typeface="+mj-ea"/>
                          <a:cs typeface="Century"/>
                        </a:rPr>
                        <a:t>0.47</a:t>
                      </a:r>
                      <a:endParaRPr lang="ja-JP" sz="1800" kern="100">
                        <a:effectLst/>
                        <a:latin typeface="+mj-ea"/>
                        <a:ea typeface="+mj-ea"/>
                        <a:cs typeface="Century"/>
                      </a:endParaRPr>
                    </a:p>
                  </a:txBody>
                  <a:tcPr marL="68580" marR="68580" marT="0" marB="0" anchor="ctr"/>
                </a:tc>
                <a:tc>
                  <a:txBody>
                    <a:bodyPr/>
                    <a:lstStyle/>
                    <a:p>
                      <a:pPr algn="ctr">
                        <a:lnSpc>
                          <a:spcPct val="100000"/>
                        </a:lnSpc>
                        <a:spcAft>
                          <a:spcPts val="0"/>
                        </a:spcAft>
                      </a:pPr>
                      <a:r>
                        <a:rPr lang="en-US" sz="1800" kern="100" dirty="0">
                          <a:effectLst/>
                          <a:latin typeface="+mj-ea"/>
                          <a:ea typeface="+mj-ea"/>
                          <a:cs typeface="Century"/>
                        </a:rPr>
                        <a:t>0.33</a:t>
                      </a:r>
                      <a:endParaRPr lang="ja-JP" sz="1800" kern="100" dirty="0">
                        <a:effectLst/>
                        <a:latin typeface="+mj-ea"/>
                        <a:ea typeface="+mj-ea"/>
                        <a:cs typeface="Century"/>
                      </a:endParaRPr>
                    </a:p>
                  </a:txBody>
                  <a:tcPr marL="68580" marR="68580" marT="0" marB="0" anchor="ctr"/>
                </a:tc>
                <a:tc>
                  <a:txBody>
                    <a:bodyPr/>
                    <a:lstStyle/>
                    <a:p>
                      <a:pPr algn="ctr">
                        <a:lnSpc>
                          <a:spcPct val="100000"/>
                        </a:lnSpc>
                        <a:spcAft>
                          <a:spcPts val="0"/>
                        </a:spcAft>
                      </a:pPr>
                      <a:r>
                        <a:rPr lang="en-US" sz="1800" kern="100" dirty="0">
                          <a:effectLst/>
                          <a:latin typeface="+mj-ea"/>
                          <a:ea typeface="+mj-ea"/>
                          <a:cs typeface="Century"/>
                        </a:rPr>
                        <a:t>0.47</a:t>
                      </a:r>
                      <a:endParaRPr lang="ja-JP" sz="1800" kern="100" dirty="0">
                        <a:effectLst/>
                        <a:latin typeface="+mj-ea"/>
                        <a:ea typeface="+mj-ea"/>
                        <a:cs typeface="Century"/>
                      </a:endParaRPr>
                    </a:p>
                  </a:txBody>
                  <a:tcPr marL="68580" marR="68580" marT="0" marB="0" anchor="ctr"/>
                </a:tc>
              </a:tr>
            </a:tbl>
          </a:graphicData>
        </a:graphic>
      </p:graphicFrame>
    </p:spTree>
    <p:extLst>
      <p:ext uri="{BB962C8B-B14F-4D97-AF65-F5344CB8AC3E}">
        <p14:creationId xmlns:p14="http://schemas.microsoft.com/office/powerpoint/2010/main" val="4041024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35FC642D-FC96-4BA5-BD9B-5096F9696E5F}" type="slidenum">
              <a:rPr kumimoji="1" lang="ja-JP" altLang="en-US" smtClean="0"/>
              <a:t>35</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1271528137"/>
              </p:ext>
            </p:extLst>
          </p:nvPr>
        </p:nvGraphicFramePr>
        <p:xfrm>
          <a:off x="611560" y="188640"/>
          <a:ext cx="7901225" cy="6497320"/>
        </p:xfrm>
        <a:graphic>
          <a:graphicData uri="http://schemas.openxmlformats.org/drawingml/2006/table">
            <a:tbl>
              <a:tblPr firstRow="1" bandRow="1">
                <a:tableStyleId>{5C22544A-7EE6-4342-B048-85BDC9FD1C3A}</a:tableStyleId>
              </a:tblPr>
              <a:tblGrid>
                <a:gridCol w="2521097"/>
                <a:gridCol w="1345032"/>
                <a:gridCol w="1345032"/>
                <a:gridCol w="1345032"/>
                <a:gridCol w="1345032"/>
              </a:tblGrid>
              <a:tr h="370840">
                <a:tc>
                  <a:txBody>
                    <a:bodyPr/>
                    <a:lstStyle/>
                    <a:p>
                      <a:pPr algn="ctr">
                        <a:lnSpc>
                          <a:spcPct val="100000"/>
                        </a:lnSpc>
                      </a:pPr>
                      <a:endParaRPr kumimoji="1" lang="ja-JP" altLang="en-US" sz="1800" dirty="0">
                        <a:latin typeface="+mj-ea"/>
                        <a:ea typeface="+mj-ea"/>
                      </a:endParaRPr>
                    </a:p>
                  </a:txBody>
                  <a:tcPr anchor="ctr">
                    <a:lnR w="57150" cap="flat" cmpd="sng" algn="ctr">
                      <a:solidFill>
                        <a:srgbClr val="0070C0"/>
                      </a:solidFill>
                      <a:prstDash val="solid"/>
                      <a:round/>
                      <a:headEnd type="none" w="med" len="med"/>
                      <a:tailEnd type="none" w="med" len="med"/>
                    </a:lnR>
                  </a:tcPr>
                </a:tc>
                <a:tc gridSpan="2">
                  <a:txBody>
                    <a:bodyPr/>
                    <a:lstStyle/>
                    <a:p>
                      <a:pPr algn="ctr">
                        <a:lnSpc>
                          <a:spcPct val="100000"/>
                        </a:lnSpc>
                      </a:pPr>
                      <a:r>
                        <a:rPr kumimoji="1" lang="ja-JP" altLang="en-US" sz="1800" dirty="0" smtClean="0">
                          <a:latin typeface="+mj-ea"/>
                          <a:ea typeface="+mj-ea"/>
                        </a:rPr>
                        <a:t>一卵性のみ</a:t>
                      </a:r>
                      <a:endParaRPr kumimoji="1" lang="en-US" altLang="ja-JP" sz="1800" dirty="0" smtClean="0">
                        <a:latin typeface="+mj-ea"/>
                        <a:ea typeface="+mj-ea"/>
                      </a:endParaRPr>
                    </a:p>
                    <a:p>
                      <a:pPr algn="ctr">
                        <a:lnSpc>
                          <a:spcPct val="100000"/>
                        </a:lnSpc>
                      </a:pPr>
                      <a:r>
                        <a:rPr kumimoji="1" lang="ja-JP" altLang="en-US" sz="1800" dirty="0" smtClean="0">
                          <a:latin typeface="+mj-ea"/>
                          <a:ea typeface="+mj-ea"/>
                        </a:rPr>
                        <a:t>（</a:t>
                      </a:r>
                      <a:r>
                        <a:rPr kumimoji="1" lang="en-US" altLang="ja-JP" sz="1800" dirty="0" smtClean="0">
                          <a:latin typeface="+mj-ea"/>
                          <a:ea typeface="+mj-ea"/>
                        </a:rPr>
                        <a:t>361</a:t>
                      </a:r>
                      <a:r>
                        <a:rPr kumimoji="1" lang="ja-JP" altLang="en-US" sz="1800" dirty="0" smtClean="0">
                          <a:latin typeface="+mj-ea"/>
                          <a:ea typeface="+mj-ea"/>
                        </a:rPr>
                        <a:t>組）</a:t>
                      </a:r>
                      <a:endParaRPr kumimoji="1" lang="ja-JP" altLang="en-US" sz="1800" dirty="0">
                        <a:latin typeface="+mj-ea"/>
                        <a:ea typeface="+mj-ea"/>
                      </a:endParaRPr>
                    </a:p>
                  </a:txBody>
                  <a:tcPr anchor="ctr">
                    <a:lnL w="57150" cap="flat" cmpd="sng" algn="ctr">
                      <a:solidFill>
                        <a:srgbClr val="0070C0"/>
                      </a:solidFill>
                      <a:prstDash val="solid"/>
                      <a:round/>
                      <a:headEnd type="none" w="med" len="med"/>
                      <a:tailEnd type="none" w="med" len="med"/>
                    </a:lnL>
                    <a:lnR w="57150" cap="flat" cmpd="sng" algn="ctr">
                      <a:solidFill>
                        <a:srgbClr val="0070C0"/>
                      </a:solidFill>
                      <a:prstDash val="solid"/>
                      <a:round/>
                      <a:headEnd type="none" w="med" len="med"/>
                      <a:tailEnd type="none" w="med" len="med"/>
                    </a:lnR>
                    <a:lnT w="57150" cap="flat" cmpd="sng" algn="ctr">
                      <a:solidFill>
                        <a:srgbClr val="0070C0"/>
                      </a:solidFill>
                      <a:prstDash val="solid"/>
                      <a:round/>
                      <a:headEnd type="none" w="med" len="med"/>
                      <a:tailEnd type="none" w="med" len="med"/>
                    </a:lnT>
                  </a:tcPr>
                </a:tc>
                <a:tc hMerge="1">
                  <a:txBody>
                    <a:bodyPr/>
                    <a:lstStyle/>
                    <a:p>
                      <a:pPr>
                        <a:lnSpc>
                          <a:spcPct val="100000"/>
                        </a:lnSpc>
                      </a:pPr>
                      <a:endParaRPr kumimoji="1" lang="ja-JP" altLang="en-US" sz="1800" dirty="0">
                        <a:latin typeface="+mj-ea"/>
                        <a:ea typeface="+mj-ea"/>
                      </a:endParaRPr>
                    </a:p>
                  </a:txBody>
                  <a:tcPr anchor="ctr"/>
                </a:tc>
                <a:tc gridSpan="2">
                  <a:txBody>
                    <a:bodyPr/>
                    <a:lstStyle/>
                    <a:p>
                      <a:pPr algn="ctr">
                        <a:lnSpc>
                          <a:spcPct val="100000"/>
                        </a:lnSpc>
                      </a:pPr>
                      <a:r>
                        <a:rPr kumimoji="1" lang="ja-JP" altLang="en-US" sz="1800" dirty="0" smtClean="0">
                          <a:latin typeface="+mj-ea"/>
                          <a:ea typeface="+mj-ea"/>
                        </a:rPr>
                        <a:t>二卵性のみ</a:t>
                      </a:r>
                      <a:endParaRPr kumimoji="1" lang="en-US" altLang="ja-JP" sz="1800" dirty="0" smtClean="0">
                        <a:latin typeface="+mj-ea"/>
                        <a:ea typeface="+mj-ea"/>
                      </a:endParaRPr>
                    </a:p>
                    <a:p>
                      <a:pPr algn="ctr">
                        <a:lnSpc>
                          <a:spcPct val="100000"/>
                        </a:lnSpc>
                      </a:pPr>
                      <a:r>
                        <a:rPr kumimoji="1" lang="ja-JP" altLang="en-US" sz="1800" dirty="0" smtClean="0">
                          <a:latin typeface="+mj-ea"/>
                          <a:ea typeface="+mj-ea"/>
                        </a:rPr>
                        <a:t>（</a:t>
                      </a:r>
                      <a:r>
                        <a:rPr kumimoji="1" lang="en-US" altLang="ja-JP" sz="1800" dirty="0" smtClean="0">
                          <a:latin typeface="+mj-ea"/>
                          <a:ea typeface="+mj-ea"/>
                        </a:rPr>
                        <a:t>180</a:t>
                      </a:r>
                      <a:r>
                        <a:rPr kumimoji="1" lang="ja-JP" altLang="en-US" sz="1800" dirty="0" smtClean="0">
                          <a:latin typeface="+mj-ea"/>
                          <a:ea typeface="+mj-ea"/>
                        </a:rPr>
                        <a:t>組））</a:t>
                      </a:r>
                      <a:endParaRPr kumimoji="1" lang="ja-JP" altLang="en-US" sz="1800" dirty="0">
                        <a:latin typeface="+mj-ea"/>
                        <a:ea typeface="+mj-ea"/>
                      </a:endParaRPr>
                    </a:p>
                  </a:txBody>
                  <a:tcPr anchor="ctr">
                    <a:lnL w="57150" cap="flat" cmpd="sng" algn="ctr">
                      <a:solidFill>
                        <a:srgbClr val="0070C0"/>
                      </a:solidFill>
                      <a:prstDash val="solid"/>
                      <a:round/>
                      <a:headEnd type="none" w="med" len="med"/>
                      <a:tailEnd type="none" w="med" len="med"/>
                    </a:lnL>
                  </a:tcPr>
                </a:tc>
                <a:tc hMerge="1">
                  <a:txBody>
                    <a:bodyPr/>
                    <a:lstStyle/>
                    <a:p>
                      <a:pPr>
                        <a:lnSpc>
                          <a:spcPct val="100000"/>
                        </a:lnSpc>
                      </a:pPr>
                      <a:endParaRPr kumimoji="1" lang="ja-JP" altLang="en-US" sz="1800" dirty="0">
                        <a:latin typeface="+mj-ea"/>
                        <a:ea typeface="+mj-ea"/>
                      </a:endParaRPr>
                    </a:p>
                  </a:txBody>
                  <a:tcPr anchor="ctr"/>
                </a:tc>
              </a:tr>
              <a:tr h="370840">
                <a:tc>
                  <a:txBody>
                    <a:bodyPr/>
                    <a:lstStyle/>
                    <a:p>
                      <a:pPr algn="ctr">
                        <a:lnSpc>
                          <a:spcPct val="100000"/>
                        </a:lnSpc>
                      </a:pPr>
                      <a:endParaRPr kumimoji="1" lang="ja-JP" altLang="en-US" sz="1800" dirty="0">
                        <a:latin typeface="+mj-ea"/>
                        <a:ea typeface="+mj-ea"/>
                      </a:endParaRPr>
                    </a:p>
                  </a:txBody>
                  <a:tcPr anchor="ctr">
                    <a:lnR w="57150" cap="flat" cmpd="sng" algn="ctr">
                      <a:solidFill>
                        <a:srgbClr val="0070C0"/>
                      </a:solidFill>
                      <a:prstDash val="solid"/>
                      <a:round/>
                      <a:headEnd type="none" w="med" len="med"/>
                      <a:tailEnd type="none" w="med" len="med"/>
                    </a:lnR>
                    <a:lnB w="57150" cap="flat" cmpd="sng" algn="ctr">
                      <a:solidFill>
                        <a:srgbClr val="FF0000"/>
                      </a:solidFill>
                      <a:prstDash val="solid"/>
                      <a:round/>
                      <a:headEnd type="none" w="med" len="med"/>
                      <a:tailEnd type="none" w="med" len="med"/>
                    </a:lnB>
                  </a:tcPr>
                </a:tc>
                <a:tc>
                  <a:txBody>
                    <a:bodyPr/>
                    <a:lstStyle/>
                    <a:p>
                      <a:pPr algn="ctr">
                        <a:lnSpc>
                          <a:spcPct val="100000"/>
                        </a:lnSpc>
                      </a:pPr>
                      <a:r>
                        <a:rPr kumimoji="1" lang="en-US" altLang="ja-JP" sz="1800" dirty="0" smtClean="0">
                          <a:latin typeface="+mj-ea"/>
                          <a:ea typeface="+mj-ea"/>
                        </a:rPr>
                        <a:t>Model I</a:t>
                      </a:r>
                      <a:endParaRPr kumimoji="1" lang="ja-JP" altLang="en-US" sz="1800" dirty="0">
                        <a:latin typeface="+mj-ea"/>
                        <a:ea typeface="+mj-ea"/>
                      </a:endParaRPr>
                    </a:p>
                  </a:txBody>
                  <a:tcPr anchor="ctr">
                    <a:lnL w="57150" cap="flat" cmpd="sng" algn="ctr">
                      <a:solidFill>
                        <a:srgbClr val="0070C0"/>
                      </a:solidFill>
                      <a:prstDash val="solid"/>
                      <a:round/>
                      <a:headEnd type="none" w="med" len="med"/>
                      <a:tailEnd type="none" w="med" len="med"/>
                    </a:lnL>
                    <a:lnB w="57150" cap="flat" cmpd="sng" algn="ctr">
                      <a:solidFill>
                        <a:srgbClr val="FF0000"/>
                      </a:solidFill>
                      <a:prstDash val="solid"/>
                      <a:round/>
                      <a:headEnd type="none" w="med" len="med"/>
                      <a:tailEnd type="none" w="med" len="med"/>
                    </a:lnB>
                  </a:tcPr>
                </a:tc>
                <a:tc>
                  <a:txBody>
                    <a:bodyPr/>
                    <a:lstStyle/>
                    <a:p>
                      <a:pPr algn="ctr">
                        <a:lnSpc>
                          <a:spcPct val="100000"/>
                        </a:lnSpc>
                      </a:pPr>
                      <a:r>
                        <a:rPr kumimoji="1" lang="en-US" altLang="ja-JP" sz="1800" dirty="0" smtClean="0">
                          <a:latin typeface="+mj-ea"/>
                          <a:ea typeface="+mj-ea"/>
                        </a:rPr>
                        <a:t>Model II</a:t>
                      </a:r>
                      <a:endParaRPr kumimoji="1" lang="ja-JP" altLang="en-US" sz="1800" dirty="0">
                        <a:latin typeface="+mj-ea"/>
                        <a:ea typeface="+mj-ea"/>
                      </a:endParaRPr>
                    </a:p>
                  </a:txBody>
                  <a:tcPr anchor="ctr">
                    <a:lnR w="57150" cap="flat" cmpd="sng" algn="ctr">
                      <a:solidFill>
                        <a:srgbClr val="0070C0"/>
                      </a:solidFill>
                      <a:prstDash val="solid"/>
                      <a:round/>
                      <a:headEnd type="none" w="med" len="med"/>
                      <a:tailEnd type="none" w="med" len="med"/>
                    </a:lnR>
                    <a:lnB w="57150" cap="flat" cmpd="sng" algn="ctr">
                      <a:solidFill>
                        <a:srgbClr val="FF0000"/>
                      </a:solidFill>
                      <a:prstDash val="solid"/>
                      <a:round/>
                      <a:headEnd type="none" w="med" len="med"/>
                      <a:tailEnd type="none" w="med" len="med"/>
                    </a:lnB>
                  </a:tcPr>
                </a:tc>
                <a:tc>
                  <a:txBody>
                    <a:bodyPr/>
                    <a:lstStyle/>
                    <a:p>
                      <a:pPr algn="ctr">
                        <a:lnSpc>
                          <a:spcPct val="100000"/>
                        </a:lnSpc>
                      </a:pPr>
                      <a:r>
                        <a:rPr kumimoji="1" lang="en-US" altLang="ja-JP" sz="1800" dirty="0" smtClean="0">
                          <a:latin typeface="+mj-ea"/>
                          <a:ea typeface="+mj-ea"/>
                        </a:rPr>
                        <a:t>Model I</a:t>
                      </a:r>
                      <a:endParaRPr kumimoji="1" lang="ja-JP" altLang="en-US" sz="1800" dirty="0">
                        <a:latin typeface="+mj-ea"/>
                        <a:ea typeface="+mj-ea"/>
                      </a:endParaRPr>
                    </a:p>
                  </a:txBody>
                  <a:tcPr anchor="ctr">
                    <a:lnL w="57150" cap="flat" cmpd="sng" algn="ctr">
                      <a:solidFill>
                        <a:srgbClr val="0070C0"/>
                      </a:solidFill>
                      <a:prstDash val="solid"/>
                      <a:round/>
                      <a:headEnd type="none" w="med" len="med"/>
                      <a:tailEnd type="none" w="med" len="med"/>
                    </a:lnL>
                    <a:lnB w="57150" cap="flat" cmpd="sng" algn="ctr">
                      <a:solidFill>
                        <a:srgbClr val="FF0000"/>
                      </a:solidFill>
                      <a:prstDash val="solid"/>
                      <a:round/>
                      <a:headEnd type="none" w="med" len="med"/>
                      <a:tailEnd type="none" w="med" len="med"/>
                    </a:lnB>
                  </a:tcPr>
                </a:tc>
                <a:tc>
                  <a:txBody>
                    <a:bodyPr/>
                    <a:lstStyle/>
                    <a:p>
                      <a:pPr algn="ctr">
                        <a:lnSpc>
                          <a:spcPct val="100000"/>
                        </a:lnSpc>
                      </a:pPr>
                      <a:r>
                        <a:rPr kumimoji="1" lang="en-US" altLang="ja-JP" sz="1800" dirty="0" smtClean="0">
                          <a:latin typeface="+mj-ea"/>
                          <a:ea typeface="+mj-ea"/>
                        </a:rPr>
                        <a:t>Model II</a:t>
                      </a:r>
                      <a:endParaRPr kumimoji="1" lang="ja-JP" altLang="en-US" sz="1800" dirty="0">
                        <a:latin typeface="+mj-ea"/>
                        <a:ea typeface="+mj-ea"/>
                      </a:endParaRPr>
                    </a:p>
                  </a:txBody>
                  <a:tcPr anchor="ctr">
                    <a:lnB w="57150" cap="flat" cmpd="sng" algn="ctr">
                      <a:solidFill>
                        <a:srgbClr val="FF0000"/>
                      </a:solidFill>
                      <a:prstDash val="solid"/>
                      <a:round/>
                      <a:headEnd type="none" w="med" len="med"/>
                      <a:tailEnd type="none" w="med" len="med"/>
                    </a:lnB>
                  </a:tcPr>
                </a:tc>
              </a:tr>
              <a:tr h="370840">
                <a:tc>
                  <a:txBody>
                    <a:bodyPr/>
                    <a:lstStyle/>
                    <a:p>
                      <a:pPr algn="l">
                        <a:lnSpc>
                          <a:spcPct val="100000"/>
                        </a:lnSpc>
                      </a:pPr>
                      <a:r>
                        <a:rPr kumimoji="1" lang="ja-JP" altLang="en-US" sz="1800" dirty="0" smtClean="0">
                          <a:latin typeface="+mj-ea"/>
                          <a:ea typeface="+mj-ea"/>
                        </a:rPr>
                        <a:t>設立主体（公立</a:t>
                      </a:r>
                      <a:r>
                        <a:rPr kumimoji="1" lang="en-US" altLang="ja-JP" sz="1800" dirty="0" smtClean="0">
                          <a:latin typeface="+mj-ea"/>
                          <a:ea typeface="+mj-ea"/>
                        </a:rPr>
                        <a:t>=1</a:t>
                      </a:r>
                      <a:r>
                        <a:rPr kumimoji="1" lang="ja-JP" altLang="en-US" sz="1800" dirty="0" smtClean="0">
                          <a:latin typeface="+mj-ea"/>
                          <a:ea typeface="+mj-ea"/>
                        </a:rPr>
                        <a:t>）</a:t>
                      </a:r>
                      <a:endParaRPr kumimoji="1" lang="ja-JP" altLang="en-US" sz="1800" dirty="0">
                        <a:latin typeface="+mj-ea"/>
                        <a:ea typeface="+mj-ea"/>
                      </a:endParaRPr>
                    </a:p>
                  </a:txBody>
                  <a:tcPr anchor="ctr">
                    <a:lnL w="57150" cap="flat" cmpd="sng" algn="ctr">
                      <a:solidFill>
                        <a:srgbClr val="FF0000"/>
                      </a:solidFill>
                      <a:prstDash val="solid"/>
                      <a:round/>
                      <a:headEnd type="none" w="med" len="med"/>
                      <a:tailEnd type="none" w="med" len="med"/>
                    </a:lnL>
                    <a:lnR w="57150" cap="flat" cmpd="sng" algn="ctr">
                      <a:solidFill>
                        <a:srgbClr val="0070C0"/>
                      </a:solidFill>
                      <a:prstDash val="solid"/>
                      <a:round/>
                      <a:headEnd type="none" w="med" len="med"/>
                      <a:tailEnd type="none" w="med" len="med"/>
                    </a:lnR>
                    <a:lnT w="57150" cap="flat" cmpd="sng" algn="ctr">
                      <a:solidFill>
                        <a:srgbClr val="FF0000"/>
                      </a:solidFill>
                      <a:prstDash val="solid"/>
                      <a:round/>
                      <a:headEnd type="none" w="med" len="med"/>
                      <a:tailEnd type="none" w="med" len="med"/>
                    </a:lnT>
                  </a:tcPr>
                </a:tc>
                <a:tc>
                  <a:txBody>
                    <a:bodyPr/>
                    <a:lstStyle/>
                    <a:p>
                      <a:pPr algn="ctr"/>
                      <a:r>
                        <a:rPr kumimoji="1" lang="en-US" altLang="ja-JP" sz="1800" kern="1200" dirty="0" smtClean="0">
                          <a:solidFill>
                            <a:schemeClr val="dk1"/>
                          </a:solidFill>
                          <a:effectLst/>
                          <a:latin typeface="+mj-ea"/>
                          <a:ea typeface="+mj-ea"/>
                          <a:cs typeface="+mn-cs"/>
                        </a:rPr>
                        <a:t>0.038</a:t>
                      </a:r>
                      <a:endParaRPr kumimoji="1" lang="ja-JP" altLang="ja-JP" sz="1800" kern="1200" dirty="0" smtClean="0">
                        <a:solidFill>
                          <a:schemeClr val="dk1"/>
                        </a:solidFill>
                        <a:effectLst/>
                        <a:latin typeface="+mj-ea"/>
                        <a:ea typeface="+mj-ea"/>
                        <a:cs typeface="+mn-cs"/>
                      </a:endParaRPr>
                    </a:p>
                    <a:p>
                      <a:pPr algn="ctr"/>
                      <a:r>
                        <a:rPr kumimoji="1" lang="en-US" altLang="ja-JP" sz="1800" kern="1200" dirty="0" smtClean="0">
                          <a:solidFill>
                            <a:schemeClr val="dk1"/>
                          </a:solidFill>
                          <a:effectLst/>
                          <a:latin typeface="+mj-ea"/>
                          <a:ea typeface="+mj-ea"/>
                          <a:cs typeface="+mn-cs"/>
                        </a:rPr>
                        <a:t>(1.159)</a:t>
                      </a:r>
                      <a:endParaRPr kumimoji="1" lang="ja-JP" altLang="ja-JP" sz="1800" kern="1200" dirty="0" smtClean="0">
                        <a:solidFill>
                          <a:schemeClr val="dk1"/>
                        </a:solidFill>
                        <a:effectLst/>
                        <a:latin typeface="+mj-ea"/>
                        <a:ea typeface="+mj-ea"/>
                        <a:cs typeface="+mn-cs"/>
                      </a:endParaRPr>
                    </a:p>
                  </a:txBody>
                  <a:tcPr marL="68580" marR="68580" marT="0" marB="0" anchor="ctr">
                    <a:lnL w="57150" cap="flat" cmpd="sng" algn="ctr">
                      <a:solidFill>
                        <a:srgbClr val="0070C0"/>
                      </a:solidFill>
                      <a:prstDash val="solid"/>
                      <a:round/>
                      <a:headEnd type="none" w="med" len="med"/>
                      <a:tailEnd type="none" w="med" len="med"/>
                    </a:lnL>
                    <a:lnT w="57150" cap="flat" cmpd="sng" algn="ctr">
                      <a:solidFill>
                        <a:srgbClr val="FF0000"/>
                      </a:solidFill>
                      <a:prstDash val="solid"/>
                      <a:round/>
                      <a:headEnd type="none" w="med" len="med"/>
                      <a:tailEnd type="none" w="med" len="med"/>
                    </a:lnT>
                  </a:tcPr>
                </a:tc>
                <a:tc>
                  <a:txBody>
                    <a:bodyPr/>
                    <a:lstStyle/>
                    <a:p>
                      <a:pPr algn="ctr">
                        <a:lnSpc>
                          <a:spcPct val="100000"/>
                        </a:lnSpc>
                        <a:spcAft>
                          <a:spcPts val="0"/>
                        </a:spcAft>
                      </a:pPr>
                      <a:r>
                        <a:rPr lang="en-US" altLang="ja-JP" sz="1800" kern="100" dirty="0" smtClean="0">
                          <a:effectLst/>
                          <a:latin typeface="+mj-ea"/>
                          <a:ea typeface="+mj-ea"/>
                          <a:cs typeface="Century"/>
                        </a:rPr>
                        <a:t>-0.233</a:t>
                      </a:r>
                    </a:p>
                    <a:p>
                      <a:pPr algn="ctr">
                        <a:lnSpc>
                          <a:spcPct val="100000"/>
                        </a:lnSpc>
                        <a:spcAft>
                          <a:spcPts val="0"/>
                        </a:spcAft>
                      </a:pPr>
                      <a:r>
                        <a:rPr lang="en-US" altLang="ja-JP" sz="1800" kern="100" dirty="0" smtClean="0">
                          <a:effectLst/>
                          <a:latin typeface="+mj-ea"/>
                          <a:ea typeface="+mj-ea"/>
                          <a:cs typeface="Century"/>
                        </a:rPr>
                        <a:t>(1.218)</a:t>
                      </a:r>
                    </a:p>
                  </a:txBody>
                  <a:tcPr marL="68580" marR="68580" marT="0" marB="0" anchor="ctr">
                    <a:lnR w="57150" cap="flat" cmpd="sng" algn="ctr">
                      <a:solidFill>
                        <a:srgbClr val="0070C0"/>
                      </a:solidFill>
                      <a:prstDash val="solid"/>
                      <a:round/>
                      <a:headEnd type="none" w="med" len="med"/>
                      <a:tailEnd type="none" w="med" len="med"/>
                    </a:lnR>
                    <a:lnT w="57150" cap="flat" cmpd="sng" algn="ctr">
                      <a:solidFill>
                        <a:srgbClr val="FF0000"/>
                      </a:solidFill>
                      <a:prstDash val="solid"/>
                      <a:round/>
                      <a:headEnd type="none" w="med" len="med"/>
                      <a:tailEnd type="none" w="med" len="med"/>
                    </a:lnT>
                  </a:tcPr>
                </a:tc>
                <a:tc>
                  <a:txBody>
                    <a:bodyPr/>
                    <a:lstStyle/>
                    <a:p>
                      <a:pPr algn="ctr">
                        <a:lnSpc>
                          <a:spcPct val="100000"/>
                        </a:lnSpc>
                        <a:spcAft>
                          <a:spcPts val="0"/>
                        </a:spcAft>
                      </a:pPr>
                      <a:r>
                        <a:rPr lang="en-US" altLang="ja-JP" sz="1800" kern="100" dirty="0" smtClean="0">
                          <a:effectLst/>
                          <a:latin typeface="+mj-ea"/>
                          <a:ea typeface="+mj-ea"/>
                          <a:cs typeface="Century"/>
                        </a:rPr>
                        <a:t>3.287**</a:t>
                      </a:r>
                    </a:p>
                    <a:p>
                      <a:pPr algn="ctr">
                        <a:lnSpc>
                          <a:spcPct val="100000"/>
                        </a:lnSpc>
                        <a:spcAft>
                          <a:spcPts val="0"/>
                        </a:spcAft>
                      </a:pPr>
                      <a:r>
                        <a:rPr lang="en-US" altLang="ja-JP" sz="1800" kern="100" dirty="0" smtClean="0">
                          <a:effectLst/>
                          <a:latin typeface="+mj-ea"/>
                          <a:ea typeface="+mj-ea"/>
                          <a:cs typeface="Century"/>
                        </a:rPr>
                        <a:t>(1.203)</a:t>
                      </a:r>
                    </a:p>
                  </a:txBody>
                  <a:tcPr marL="68580" marR="68580" marT="0" marB="0" anchor="ctr">
                    <a:lnL w="57150" cap="flat" cmpd="sng" algn="ctr">
                      <a:solidFill>
                        <a:srgbClr val="0070C0"/>
                      </a:solidFill>
                      <a:prstDash val="solid"/>
                      <a:round/>
                      <a:headEnd type="none" w="med" len="med"/>
                      <a:tailEnd type="none" w="med" len="med"/>
                    </a:lnL>
                    <a:lnT w="57150" cap="flat" cmpd="sng" algn="ctr">
                      <a:solidFill>
                        <a:srgbClr val="FF0000"/>
                      </a:solidFill>
                      <a:prstDash val="solid"/>
                      <a:round/>
                      <a:headEnd type="none" w="med" len="med"/>
                      <a:tailEnd type="none" w="med" len="med"/>
                    </a:lnT>
                    <a:solidFill>
                      <a:srgbClr val="FFFF00"/>
                    </a:solidFill>
                  </a:tcPr>
                </a:tc>
                <a:tc>
                  <a:txBody>
                    <a:bodyPr/>
                    <a:lstStyle/>
                    <a:p>
                      <a:pPr algn="ctr">
                        <a:lnSpc>
                          <a:spcPct val="100000"/>
                        </a:lnSpc>
                        <a:spcAft>
                          <a:spcPts val="0"/>
                        </a:spcAft>
                      </a:pPr>
                      <a:r>
                        <a:rPr lang="en-US" altLang="ja-JP" sz="1800" kern="100" dirty="0" smtClean="0">
                          <a:effectLst/>
                          <a:latin typeface="+mj-ea"/>
                          <a:ea typeface="+mj-ea"/>
                          <a:cs typeface="Century"/>
                        </a:rPr>
                        <a:t>2.821</a:t>
                      </a:r>
                    </a:p>
                    <a:p>
                      <a:pPr algn="ctr">
                        <a:lnSpc>
                          <a:spcPct val="100000"/>
                        </a:lnSpc>
                        <a:spcAft>
                          <a:spcPts val="0"/>
                        </a:spcAft>
                      </a:pPr>
                      <a:r>
                        <a:rPr lang="en-US" altLang="ja-JP" sz="1800" kern="100" dirty="0" smtClean="0">
                          <a:effectLst/>
                          <a:latin typeface="+mj-ea"/>
                          <a:ea typeface="+mj-ea"/>
                          <a:cs typeface="Century"/>
                        </a:rPr>
                        <a:t>(1.312)</a:t>
                      </a:r>
                    </a:p>
                  </a:txBody>
                  <a:tcPr marL="68580" marR="68580" marT="0" marB="0" anchor="ctr">
                    <a:lnR w="57150" cap="flat" cmpd="sng" algn="ctr">
                      <a:solidFill>
                        <a:srgbClr val="FF0000"/>
                      </a:solidFill>
                      <a:prstDash val="solid"/>
                      <a:round/>
                      <a:headEnd type="none" w="med" len="med"/>
                      <a:tailEnd type="none" w="med" len="med"/>
                    </a:lnR>
                    <a:lnT w="57150" cap="flat" cmpd="sng" algn="ctr">
                      <a:solidFill>
                        <a:srgbClr val="FF0000"/>
                      </a:solidFill>
                      <a:prstDash val="solid"/>
                      <a:round/>
                      <a:headEnd type="none" w="med" len="med"/>
                      <a:tailEnd type="none" w="med" len="med"/>
                    </a:lnT>
                  </a:tcPr>
                </a:tc>
              </a:tr>
              <a:tr h="370840">
                <a:tc>
                  <a:txBody>
                    <a:bodyPr/>
                    <a:lstStyle/>
                    <a:p>
                      <a:pPr algn="l">
                        <a:lnSpc>
                          <a:spcPct val="100000"/>
                        </a:lnSpc>
                      </a:pPr>
                      <a:r>
                        <a:rPr kumimoji="1" lang="ja-JP" altLang="en-US" sz="1800" dirty="0" smtClean="0">
                          <a:latin typeface="+mj-ea"/>
                          <a:ea typeface="+mj-ea"/>
                        </a:rPr>
                        <a:t>生徒数（</a:t>
                      </a:r>
                      <a:r>
                        <a:rPr kumimoji="1" lang="en-US" altLang="ja-JP" sz="1800" dirty="0" smtClean="0">
                          <a:latin typeface="+mj-ea"/>
                          <a:ea typeface="+mj-ea"/>
                        </a:rPr>
                        <a:t>/100</a:t>
                      </a:r>
                      <a:r>
                        <a:rPr kumimoji="1" lang="ja-JP" altLang="en-US" sz="1800" dirty="0" smtClean="0">
                          <a:latin typeface="+mj-ea"/>
                          <a:ea typeface="+mj-ea"/>
                        </a:rPr>
                        <a:t>）</a:t>
                      </a:r>
                      <a:endParaRPr kumimoji="1" lang="ja-JP" altLang="en-US" sz="1800" dirty="0">
                        <a:latin typeface="+mj-ea"/>
                        <a:ea typeface="+mj-ea"/>
                      </a:endParaRPr>
                    </a:p>
                  </a:txBody>
                  <a:tcPr anchor="ctr">
                    <a:lnL w="57150" cap="flat" cmpd="sng" algn="ctr">
                      <a:solidFill>
                        <a:srgbClr val="FF0000"/>
                      </a:solidFill>
                      <a:prstDash val="solid"/>
                      <a:round/>
                      <a:headEnd type="none" w="med" len="med"/>
                      <a:tailEnd type="none" w="med" len="med"/>
                    </a:lnL>
                    <a:lnR w="57150" cap="flat" cmpd="sng" algn="ctr">
                      <a:solidFill>
                        <a:srgbClr val="0070C0"/>
                      </a:solidFill>
                      <a:prstDash val="solid"/>
                      <a:round/>
                      <a:headEnd type="none" w="med" len="med"/>
                      <a:tailEnd type="none" w="med" len="med"/>
                    </a:lnR>
                  </a:tcPr>
                </a:tc>
                <a:tc>
                  <a:txBody>
                    <a:bodyPr/>
                    <a:lstStyle/>
                    <a:p>
                      <a:pPr algn="ctr"/>
                      <a:r>
                        <a:rPr kumimoji="1" lang="en-US" altLang="ja-JP" sz="1800" kern="1200" dirty="0" smtClean="0">
                          <a:solidFill>
                            <a:schemeClr val="dk1"/>
                          </a:solidFill>
                          <a:effectLst/>
                          <a:latin typeface="+mj-ea"/>
                          <a:ea typeface="+mj-ea"/>
                          <a:cs typeface="+mn-cs"/>
                        </a:rPr>
                        <a:t>0.068</a:t>
                      </a:r>
                      <a:endParaRPr kumimoji="1" lang="ja-JP" altLang="ja-JP" sz="1800" kern="1200" dirty="0" smtClean="0">
                        <a:solidFill>
                          <a:schemeClr val="dk1"/>
                        </a:solidFill>
                        <a:effectLst/>
                        <a:latin typeface="+mj-ea"/>
                        <a:ea typeface="+mj-ea"/>
                        <a:cs typeface="+mn-cs"/>
                      </a:endParaRPr>
                    </a:p>
                    <a:p>
                      <a:pPr algn="ctr"/>
                      <a:r>
                        <a:rPr kumimoji="1" lang="en-US" altLang="ja-JP" sz="1800" kern="1200" dirty="0" smtClean="0">
                          <a:solidFill>
                            <a:schemeClr val="dk1"/>
                          </a:solidFill>
                          <a:effectLst/>
                          <a:latin typeface="+mj-ea"/>
                          <a:ea typeface="+mj-ea"/>
                          <a:cs typeface="+mn-cs"/>
                        </a:rPr>
                        <a:t>(0.112)</a:t>
                      </a:r>
                      <a:endParaRPr kumimoji="1" lang="ja-JP" altLang="ja-JP" sz="1800" kern="1200" dirty="0" smtClean="0">
                        <a:solidFill>
                          <a:schemeClr val="dk1"/>
                        </a:solidFill>
                        <a:effectLst/>
                        <a:latin typeface="+mj-ea"/>
                        <a:ea typeface="+mj-ea"/>
                        <a:cs typeface="+mn-cs"/>
                      </a:endParaRPr>
                    </a:p>
                  </a:txBody>
                  <a:tcPr marL="68580" marR="68580" marT="0" marB="0" anchor="ctr">
                    <a:lnL w="57150" cap="flat" cmpd="sng" algn="ctr">
                      <a:solidFill>
                        <a:srgbClr val="0070C0"/>
                      </a:solidFill>
                      <a:prstDash val="solid"/>
                      <a:round/>
                      <a:headEnd type="none" w="med" len="med"/>
                      <a:tailEnd type="none" w="med" len="med"/>
                    </a:lnL>
                  </a:tcPr>
                </a:tc>
                <a:tc>
                  <a:txBody>
                    <a:bodyPr/>
                    <a:lstStyle/>
                    <a:p>
                      <a:pPr algn="ctr">
                        <a:lnSpc>
                          <a:spcPct val="100000"/>
                        </a:lnSpc>
                        <a:spcAft>
                          <a:spcPts val="0"/>
                        </a:spcAft>
                      </a:pPr>
                      <a:r>
                        <a:rPr kumimoji="1" lang="en-US" altLang="ja-JP" sz="1800" kern="100" dirty="0" smtClean="0">
                          <a:solidFill>
                            <a:schemeClr val="dk1"/>
                          </a:solidFill>
                          <a:effectLst/>
                          <a:latin typeface="+mj-ea"/>
                          <a:ea typeface="+mn-ea"/>
                          <a:cs typeface="Century"/>
                        </a:rPr>
                        <a:t>0.081</a:t>
                      </a:r>
                    </a:p>
                    <a:p>
                      <a:pPr algn="ctr">
                        <a:lnSpc>
                          <a:spcPct val="100000"/>
                        </a:lnSpc>
                        <a:spcAft>
                          <a:spcPts val="0"/>
                        </a:spcAft>
                      </a:pPr>
                      <a:r>
                        <a:rPr kumimoji="1" lang="en-US" altLang="ja-JP" sz="1800" kern="100" dirty="0" smtClean="0">
                          <a:solidFill>
                            <a:schemeClr val="dk1"/>
                          </a:solidFill>
                          <a:effectLst/>
                          <a:latin typeface="+mj-ea"/>
                          <a:ea typeface="+mn-ea"/>
                          <a:cs typeface="Century"/>
                        </a:rPr>
                        <a:t>(0.105)</a:t>
                      </a:r>
                    </a:p>
                  </a:txBody>
                  <a:tcPr marL="68580" marR="68580" marT="0" marB="0" anchor="ctr">
                    <a:lnR w="57150" cap="flat" cmpd="sng" algn="ctr">
                      <a:solidFill>
                        <a:srgbClr val="0070C0"/>
                      </a:solidFill>
                      <a:prstDash val="solid"/>
                      <a:round/>
                      <a:headEnd type="none" w="med" len="med"/>
                      <a:tailEnd type="none" w="med" len="med"/>
                    </a:lnR>
                  </a:tcPr>
                </a:tc>
                <a:tc>
                  <a:txBody>
                    <a:bodyPr/>
                    <a:lstStyle/>
                    <a:p>
                      <a:pPr algn="ctr">
                        <a:lnSpc>
                          <a:spcPct val="100000"/>
                        </a:lnSpc>
                        <a:spcAft>
                          <a:spcPts val="0"/>
                        </a:spcAft>
                      </a:pPr>
                      <a:r>
                        <a:rPr kumimoji="1" lang="en-US" altLang="ja-JP" sz="1800" kern="100" dirty="0" smtClean="0">
                          <a:solidFill>
                            <a:schemeClr val="dk1"/>
                          </a:solidFill>
                          <a:effectLst/>
                          <a:latin typeface="+mj-ea"/>
                          <a:ea typeface="+mn-ea"/>
                          <a:cs typeface="Century"/>
                        </a:rPr>
                        <a:t>0.209</a:t>
                      </a:r>
                    </a:p>
                    <a:p>
                      <a:pPr algn="ctr">
                        <a:lnSpc>
                          <a:spcPct val="100000"/>
                        </a:lnSpc>
                        <a:spcAft>
                          <a:spcPts val="0"/>
                        </a:spcAft>
                      </a:pPr>
                      <a:r>
                        <a:rPr kumimoji="1" lang="en-US" altLang="ja-JP" sz="1800" kern="100" dirty="0" smtClean="0">
                          <a:solidFill>
                            <a:schemeClr val="dk1"/>
                          </a:solidFill>
                          <a:effectLst/>
                          <a:latin typeface="+mj-ea"/>
                          <a:ea typeface="+mn-ea"/>
                          <a:cs typeface="Century"/>
                        </a:rPr>
                        <a:t>(0.114)</a:t>
                      </a:r>
                    </a:p>
                  </a:txBody>
                  <a:tcPr marL="68580" marR="68580" marT="0" marB="0" anchor="ctr">
                    <a:lnL w="57150" cap="flat" cmpd="sng" algn="ctr">
                      <a:solidFill>
                        <a:srgbClr val="0070C0"/>
                      </a:solidFill>
                      <a:prstDash val="solid"/>
                      <a:round/>
                      <a:headEnd type="none" w="med" len="med"/>
                      <a:tailEnd type="none" w="med" len="med"/>
                    </a:lnL>
                  </a:tcPr>
                </a:tc>
                <a:tc>
                  <a:txBody>
                    <a:bodyPr/>
                    <a:lstStyle/>
                    <a:p>
                      <a:pPr algn="ctr">
                        <a:lnSpc>
                          <a:spcPct val="100000"/>
                        </a:lnSpc>
                        <a:spcAft>
                          <a:spcPts val="0"/>
                        </a:spcAft>
                      </a:pPr>
                      <a:r>
                        <a:rPr kumimoji="1" lang="en-US" altLang="ja-JP" sz="1800" kern="100" dirty="0" smtClean="0">
                          <a:solidFill>
                            <a:schemeClr val="dk1"/>
                          </a:solidFill>
                          <a:effectLst/>
                          <a:latin typeface="+mj-ea"/>
                          <a:ea typeface="+mn-ea"/>
                          <a:cs typeface="Century"/>
                        </a:rPr>
                        <a:t>0.129</a:t>
                      </a:r>
                    </a:p>
                    <a:p>
                      <a:pPr algn="ctr">
                        <a:lnSpc>
                          <a:spcPct val="100000"/>
                        </a:lnSpc>
                        <a:spcAft>
                          <a:spcPts val="0"/>
                        </a:spcAft>
                      </a:pPr>
                      <a:r>
                        <a:rPr kumimoji="1" lang="en-US" altLang="ja-JP" sz="1800" kern="100" dirty="0" smtClean="0">
                          <a:solidFill>
                            <a:schemeClr val="dk1"/>
                          </a:solidFill>
                          <a:effectLst/>
                          <a:latin typeface="+mj-ea"/>
                          <a:ea typeface="+mn-ea"/>
                          <a:cs typeface="Century"/>
                        </a:rPr>
                        <a:t>(0.129)</a:t>
                      </a:r>
                      <a:endParaRPr lang="ja-JP" sz="1800" kern="100" dirty="0">
                        <a:effectLst/>
                        <a:latin typeface="+mj-ea"/>
                        <a:ea typeface="+mj-ea"/>
                        <a:cs typeface="Century"/>
                      </a:endParaRPr>
                    </a:p>
                  </a:txBody>
                  <a:tcPr marL="68580" marR="68580" marT="0" marB="0" anchor="ctr">
                    <a:lnR w="57150" cap="flat" cmpd="sng" algn="ctr">
                      <a:solidFill>
                        <a:srgbClr val="FF0000"/>
                      </a:solidFill>
                      <a:prstDash val="solid"/>
                      <a:round/>
                      <a:headEnd type="none" w="med" len="med"/>
                      <a:tailEnd type="none" w="med" len="med"/>
                    </a:lnR>
                  </a:tcPr>
                </a:tc>
              </a:tr>
              <a:tr h="370840">
                <a:tc>
                  <a:txBody>
                    <a:bodyPr/>
                    <a:lstStyle/>
                    <a:p>
                      <a:pPr algn="l">
                        <a:lnSpc>
                          <a:spcPct val="100000"/>
                        </a:lnSpc>
                      </a:pPr>
                      <a:r>
                        <a:rPr kumimoji="1" lang="ja-JP" altLang="en-US" sz="1800" dirty="0" smtClean="0">
                          <a:latin typeface="+mj-ea"/>
                          <a:ea typeface="+mj-ea"/>
                        </a:rPr>
                        <a:t>生徒・職員比率（</a:t>
                      </a:r>
                      <a:r>
                        <a:rPr kumimoji="1" lang="en-US" altLang="ja-JP" sz="1800" dirty="0" smtClean="0">
                          <a:latin typeface="+mj-ea"/>
                          <a:ea typeface="+mj-ea"/>
                        </a:rPr>
                        <a:t>/100</a:t>
                      </a:r>
                      <a:r>
                        <a:rPr kumimoji="1" lang="ja-JP" altLang="en-US" sz="1800" dirty="0" smtClean="0">
                          <a:latin typeface="+mj-ea"/>
                          <a:ea typeface="+mj-ea"/>
                        </a:rPr>
                        <a:t>）</a:t>
                      </a:r>
                      <a:endParaRPr kumimoji="1" lang="ja-JP" altLang="en-US" sz="1800" dirty="0">
                        <a:latin typeface="+mj-ea"/>
                        <a:ea typeface="+mj-ea"/>
                      </a:endParaRPr>
                    </a:p>
                  </a:txBody>
                  <a:tcPr anchor="ctr">
                    <a:lnL w="57150" cap="flat" cmpd="sng" algn="ctr">
                      <a:solidFill>
                        <a:srgbClr val="FF0000"/>
                      </a:solidFill>
                      <a:prstDash val="solid"/>
                      <a:round/>
                      <a:headEnd type="none" w="med" len="med"/>
                      <a:tailEnd type="none" w="med" len="med"/>
                    </a:lnL>
                    <a:lnR w="57150" cap="flat" cmpd="sng" algn="ctr">
                      <a:solidFill>
                        <a:srgbClr val="0070C0"/>
                      </a:solidFill>
                      <a:prstDash val="solid"/>
                      <a:round/>
                      <a:headEnd type="none" w="med" len="med"/>
                      <a:tailEnd type="none" w="med" len="med"/>
                    </a:lnR>
                  </a:tcPr>
                </a:tc>
                <a:tc>
                  <a:txBody>
                    <a:bodyPr/>
                    <a:lstStyle/>
                    <a:p>
                      <a:pPr algn="ctr"/>
                      <a:r>
                        <a:rPr kumimoji="1" lang="en-US" altLang="ja-JP" sz="1800" kern="1200" dirty="0" smtClean="0">
                          <a:solidFill>
                            <a:schemeClr val="dk1"/>
                          </a:solidFill>
                          <a:effectLst/>
                          <a:latin typeface="+mj-ea"/>
                          <a:ea typeface="+mj-ea"/>
                          <a:cs typeface="+mn-cs"/>
                        </a:rPr>
                        <a:t>-0.040</a:t>
                      </a:r>
                      <a:endParaRPr kumimoji="1" lang="ja-JP" altLang="ja-JP" sz="1800" kern="1200" dirty="0" smtClean="0">
                        <a:solidFill>
                          <a:schemeClr val="dk1"/>
                        </a:solidFill>
                        <a:effectLst/>
                        <a:latin typeface="+mj-ea"/>
                        <a:ea typeface="+mj-ea"/>
                        <a:cs typeface="+mn-cs"/>
                      </a:endParaRPr>
                    </a:p>
                    <a:p>
                      <a:pPr algn="ctr"/>
                      <a:r>
                        <a:rPr kumimoji="1" lang="en-US" altLang="ja-JP" sz="1800" kern="1200" dirty="0" smtClean="0">
                          <a:solidFill>
                            <a:schemeClr val="dk1"/>
                          </a:solidFill>
                          <a:effectLst/>
                          <a:latin typeface="+mj-ea"/>
                          <a:ea typeface="+mj-ea"/>
                          <a:cs typeface="+mn-cs"/>
                        </a:rPr>
                        <a:t>(0.191)</a:t>
                      </a:r>
                      <a:endParaRPr kumimoji="1" lang="ja-JP" altLang="ja-JP" sz="1800" kern="1200" dirty="0" smtClean="0">
                        <a:solidFill>
                          <a:schemeClr val="dk1"/>
                        </a:solidFill>
                        <a:effectLst/>
                        <a:latin typeface="+mj-ea"/>
                        <a:ea typeface="+mj-ea"/>
                        <a:cs typeface="+mn-cs"/>
                      </a:endParaRPr>
                    </a:p>
                  </a:txBody>
                  <a:tcPr marL="68580" marR="68580" marT="0" marB="0" anchor="ctr">
                    <a:lnL w="57150" cap="flat" cmpd="sng" algn="ctr">
                      <a:solidFill>
                        <a:srgbClr val="0070C0"/>
                      </a:solidFill>
                      <a:prstDash val="solid"/>
                      <a:round/>
                      <a:headEnd type="none" w="med" len="med"/>
                      <a:tailEnd type="none" w="med" len="med"/>
                    </a:lnL>
                  </a:tcPr>
                </a:tc>
                <a:tc>
                  <a:txBody>
                    <a:bodyPr/>
                    <a:lstStyle/>
                    <a:p>
                      <a:pPr algn="ctr">
                        <a:lnSpc>
                          <a:spcPct val="100000"/>
                        </a:lnSpc>
                        <a:spcAft>
                          <a:spcPts val="0"/>
                        </a:spcAft>
                      </a:pPr>
                      <a:r>
                        <a:rPr kumimoji="1" lang="en-US" altLang="ja-JP" sz="1800" kern="100" dirty="0" smtClean="0">
                          <a:solidFill>
                            <a:schemeClr val="dk1"/>
                          </a:solidFill>
                          <a:effectLst/>
                          <a:latin typeface="+mj-ea"/>
                          <a:ea typeface="+mn-ea"/>
                          <a:cs typeface="Century"/>
                        </a:rPr>
                        <a:t>-0.078</a:t>
                      </a:r>
                    </a:p>
                    <a:p>
                      <a:pPr algn="ctr">
                        <a:lnSpc>
                          <a:spcPct val="100000"/>
                        </a:lnSpc>
                        <a:spcAft>
                          <a:spcPts val="0"/>
                        </a:spcAft>
                      </a:pPr>
                      <a:r>
                        <a:rPr kumimoji="1" lang="en-US" altLang="ja-JP" sz="1800" kern="100" dirty="0" smtClean="0">
                          <a:solidFill>
                            <a:schemeClr val="dk1"/>
                          </a:solidFill>
                          <a:effectLst/>
                          <a:latin typeface="+mj-ea"/>
                          <a:ea typeface="+mn-ea"/>
                          <a:cs typeface="Century"/>
                        </a:rPr>
                        <a:t>(0.191)</a:t>
                      </a:r>
                      <a:endParaRPr lang="ja-JP" sz="1800" kern="100" dirty="0">
                        <a:effectLst/>
                        <a:latin typeface="+mj-ea"/>
                        <a:ea typeface="+mj-ea"/>
                        <a:cs typeface="Century"/>
                      </a:endParaRPr>
                    </a:p>
                  </a:txBody>
                  <a:tcPr marL="68580" marR="68580" marT="0" marB="0" anchor="ctr">
                    <a:lnR w="57150" cap="flat" cmpd="sng" algn="ctr">
                      <a:solidFill>
                        <a:srgbClr val="0070C0"/>
                      </a:solidFill>
                      <a:prstDash val="solid"/>
                      <a:round/>
                      <a:headEnd type="none" w="med" len="med"/>
                      <a:tailEnd type="none" w="med" len="med"/>
                    </a:lnR>
                  </a:tcPr>
                </a:tc>
                <a:tc>
                  <a:txBody>
                    <a:bodyPr/>
                    <a:lstStyle/>
                    <a:p>
                      <a:pPr algn="ctr">
                        <a:lnSpc>
                          <a:spcPct val="100000"/>
                        </a:lnSpc>
                        <a:spcAft>
                          <a:spcPts val="0"/>
                        </a:spcAft>
                      </a:pPr>
                      <a:r>
                        <a:rPr kumimoji="1" lang="en-US" altLang="ja-JP" sz="1800" kern="100" dirty="0" smtClean="0">
                          <a:solidFill>
                            <a:schemeClr val="dk1"/>
                          </a:solidFill>
                          <a:effectLst/>
                          <a:latin typeface="+mj-ea"/>
                          <a:ea typeface="+mn-ea"/>
                          <a:cs typeface="Century"/>
                        </a:rPr>
                        <a:t>-0.449</a:t>
                      </a:r>
                    </a:p>
                    <a:p>
                      <a:pPr algn="ctr">
                        <a:lnSpc>
                          <a:spcPct val="100000"/>
                        </a:lnSpc>
                        <a:spcAft>
                          <a:spcPts val="0"/>
                        </a:spcAft>
                      </a:pPr>
                      <a:r>
                        <a:rPr kumimoji="1" lang="en-US" altLang="ja-JP" sz="1800" kern="100" dirty="0" smtClean="0">
                          <a:solidFill>
                            <a:schemeClr val="dk1"/>
                          </a:solidFill>
                          <a:effectLst/>
                          <a:latin typeface="+mj-ea"/>
                          <a:ea typeface="+mn-ea"/>
                          <a:cs typeface="Century"/>
                        </a:rPr>
                        <a:t>(0.261)</a:t>
                      </a:r>
                    </a:p>
                  </a:txBody>
                  <a:tcPr marL="68580" marR="68580" marT="0" marB="0" anchor="ctr">
                    <a:lnL w="57150" cap="flat" cmpd="sng" algn="ctr">
                      <a:solidFill>
                        <a:srgbClr val="0070C0"/>
                      </a:solidFill>
                      <a:prstDash val="solid"/>
                      <a:round/>
                      <a:headEnd type="none" w="med" len="med"/>
                      <a:tailEnd type="none" w="med" len="med"/>
                    </a:lnL>
                  </a:tcPr>
                </a:tc>
                <a:tc>
                  <a:txBody>
                    <a:bodyPr/>
                    <a:lstStyle/>
                    <a:p>
                      <a:pPr algn="ctr">
                        <a:lnSpc>
                          <a:spcPct val="100000"/>
                        </a:lnSpc>
                        <a:spcAft>
                          <a:spcPts val="0"/>
                        </a:spcAft>
                      </a:pPr>
                      <a:r>
                        <a:rPr kumimoji="1" lang="en-US" altLang="ja-JP" sz="1800" kern="100" dirty="0" smtClean="0">
                          <a:solidFill>
                            <a:schemeClr val="dk1"/>
                          </a:solidFill>
                          <a:effectLst/>
                          <a:latin typeface="+mj-ea"/>
                          <a:ea typeface="+mn-ea"/>
                          <a:cs typeface="Century"/>
                        </a:rPr>
                        <a:t>-0.425</a:t>
                      </a:r>
                    </a:p>
                    <a:p>
                      <a:pPr algn="ctr">
                        <a:lnSpc>
                          <a:spcPct val="100000"/>
                        </a:lnSpc>
                        <a:spcAft>
                          <a:spcPts val="0"/>
                        </a:spcAft>
                      </a:pPr>
                      <a:r>
                        <a:rPr kumimoji="1" lang="en-US" altLang="ja-JP" sz="1800" kern="100" dirty="0" smtClean="0">
                          <a:solidFill>
                            <a:schemeClr val="dk1"/>
                          </a:solidFill>
                          <a:effectLst/>
                          <a:latin typeface="+mj-ea"/>
                          <a:ea typeface="+mn-ea"/>
                          <a:cs typeface="Century"/>
                        </a:rPr>
                        <a:t>(0.257)</a:t>
                      </a:r>
                      <a:endParaRPr lang="ja-JP" sz="1800" kern="100" dirty="0">
                        <a:effectLst/>
                        <a:latin typeface="+mj-ea"/>
                        <a:ea typeface="+mj-ea"/>
                        <a:cs typeface="Century"/>
                      </a:endParaRPr>
                    </a:p>
                  </a:txBody>
                  <a:tcPr marL="68580" marR="68580" marT="0" marB="0" anchor="ctr">
                    <a:lnR w="57150" cap="flat" cmpd="sng" algn="ctr">
                      <a:solidFill>
                        <a:srgbClr val="FF0000"/>
                      </a:solidFill>
                      <a:prstDash val="solid"/>
                      <a:round/>
                      <a:headEnd type="none" w="med" len="med"/>
                      <a:tailEnd type="none" w="med" len="med"/>
                    </a:lnR>
                  </a:tcPr>
                </a:tc>
              </a:tr>
              <a:tr h="370840">
                <a:tc>
                  <a:txBody>
                    <a:bodyPr/>
                    <a:lstStyle/>
                    <a:p>
                      <a:pPr algn="l">
                        <a:lnSpc>
                          <a:spcPct val="100000"/>
                        </a:lnSpc>
                      </a:pPr>
                      <a:r>
                        <a:rPr kumimoji="1" lang="ja-JP" altLang="en-US" sz="1800" dirty="0" smtClean="0">
                          <a:latin typeface="+mj-ea"/>
                          <a:ea typeface="+mj-ea"/>
                        </a:rPr>
                        <a:t>就職率</a:t>
                      </a:r>
                      <a:endParaRPr kumimoji="1" lang="ja-JP" altLang="en-US" sz="1800" dirty="0">
                        <a:latin typeface="+mj-ea"/>
                        <a:ea typeface="+mj-ea"/>
                      </a:endParaRPr>
                    </a:p>
                  </a:txBody>
                  <a:tcPr anchor="ctr">
                    <a:lnL w="57150" cap="flat" cmpd="sng" algn="ctr">
                      <a:solidFill>
                        <a:srgbClr val="FF0000"/>
                      </a:solidFill>
                      <a:prstDash val="solid"/>
                      <a:round/>
                      <a:headEnd type="none" w="med" len="med"/>
                      <a:tailEnd type="none" w="med" len="med"/>
                    </a:lnL>
                    <a:lnR w="57150" cap="flat" cmpd="sng" algn="ctr">
                      <a:solidFill>
                        <a:srgbClr val="0070C0"/>
                      </a:solidFill>
                      <a:prstDash val="solid"/>
                      <a:round/>
                      <a:headEnd type="none" w="med" len="med"/>
                      <a:tailEnd type="none" w="med" len="med"/>
                    </a:lnR>
                  </a:tcPr>
                </a:tc>
                <a:tc>
                  <a:txBody>
                    <a:bodyPr/>
                    <a:lstStyle/>
                    <a:p>
                      <a:pPr algn="ctr"/>
                      <a:r>
                        <a:rPr kumimoji="1" lang="en-US" altLang="ja-JP" sz="1800" kern="1200" dirty="0" smtClean="0">
                          <a:solidFill>
                            <a:schemeClr val="dk1"/>
                          </a:solidFill>
                          <a:effectLst/>
                          <a:latin typeface="+mj-ea"/>
                          <a:ea typeface="+mj-ea"/>
                          <a:cs typeface="+mn-cs"/>
                        </a:rPr>
                        <a:t>-4.377</a:t>
                      </a:r>
                      <a:endParaRPr kumimoji="1" lang="ja-JP" altLang="ja-JP" sz="1800" kern="1200" dirty="0" smtClean="0">
                        <a:solidFill>
                          <a:schemeClr val="dk1"/>
                        </a:solidFill>
                        <a:effectLst/>
                        <a:latin typeface="+mj-ea"/>
                        <a:ea typeface="+mj-ea"/>
                        <a:cs typeface="+mn-cs"/>
                      </a:endParaRPr>
                    </a:p>
                    <a:p>
                      <a:pPr algn="ctr"/>
                      <a:r>
                        <a:rPr kumimoji="1" lang="en-US" altLang="ja-JP" sz="1800" kern="1200" dirty="0" smtClean="0">
                          <a:solidFill>
                            <a:schemeClr val="dk1"/>
                          </a:solidFill>
                          <a:effectLst/>
                          <a:latin typeface="+mj-ea"/>
                          <a:ea typeface="+mj-ea"/>
                          <a:cs typeface="+mn-cs"/>
                        </a:rPr>
                        <a:t>(5.631)</a:t>
                      </a:r>
                      <a:endParaRPr kumimoji="1" lang="ja-JP" altLang="ja-JP" sz="1800" kern="1200" dirty="0" smtClean="0">
                        <a:solidFill>
                          <a:schemeClr val="dk1"/>
                        </a:solidFill>
                        <a:effectLst/>
                        <a:latin typeface="+mj-ea"/>
                        <a:ea typeface="+mj-ea"/>
                        <a:cs typeface="+mn-cs"/>
                      </a:endParaRPr>
                    </a:p>
                  </a:txBody>
                  <a:tcPr marL="68580" marR="68580" marT="0" marB="0" anchor="ctr">
                    <a:lnL w="57150" cap="flat" cmpd="sng" algn="ctr">
                      <a:solidFill>
                        <a:srgbClr val="0070C0"/>
                      </a:solidFill>
                      <a:prstDash val="solid"/>
                      <a:round/>
                      <a:headEnd type="none" w="med" len="med"/>
                      <a:tailEnd type="none" w="med" len="med"/>
                    </a:lnL>
                  </a:tcPr>
                </a:tc>
                <a:tc>
                  <a:txBody>
                    <a:bodyPr/>
                    <a:lstStyle/>
                    <a:p>
                      <a:pPr algn="ctr">
                        <a:lnSpc>
                          <a:spcPct val="100000"/>
                        </a:lnSpc>
                        <a:spcAft>
                          <a:spcPts val="0"/>
                        </a:spcAft>
                      </a:pPr>
                      <a:r>
                        <a:rPr kumimoji="1" lang="en-US" altLang="ja-JP" sz="1800" kern="100" dirty="0" smtClean="0">
                          <a:solidFill>
                            <a:schemeClr val="dk1"/>
                          </a:solidFill>
                          <a:effectLst/>
                          <a:latin typeface="+mj-ea"/>
                          <a:ea typeface="+mn-ea"/>
                          <a:cs typeface="Century"/>
                        </a:rPr>
                        <a:t>-1.117</a:t>
                      </a:r>
                    </a:p>
                    <a:p>
                      <a:pPr algn="ctr">
                        <a:lnSpc>
                          <a:spcPct val="100000"/>
                        </a:lnSpc>
                        <a:spcAft>
                          <a:spcPts val="0"/>
                        </a:spcAft>
                      </a:pPr>
                      <a:r>
                        <a:rPr kumimoji="1" lang="en-US" altLang="ja-JP" sz="1800" kern="100" dirty="0" smtClean="0">
                          <a:solidFill>
                            <a:schemeClr val="dk1"/>
                          </a:solidFill>
                          <a:effectLst/>
                          <a:latin typeface="+mj-ea"/>
                          <a:ea typeface="+mn-ea"/>
                          <a:cs typeface="Century"/>
                        </a:rPr>
                        <a:t>(5.551)</a:t>
                      </a:r>
                    </a:p>
                  </a:txBody>
                  <a:tcPr marL="68580" marR="68580" marT="0" marB="0" anchor="ctr">
                    <a:lnR w="57150" cap="flat" cmpd="sng" algn="ctr">
                      <a:solidFill>
                        <a:srgbClr val="0070C0"/>
                      </a:solidFill>
                      <a:prstDash val="solid"/>
                      <a:round/>
                      <a:headEnd type="none" w="med" len="med"/>
                      <a:tailEnd type="none" w="med" len="med"/>
                    </a:lnR>
                  </a:tcPr>
                </a:tc>
                <a:tc>
                  <a:txBody>
                    <a:bodyPr/>
                    <a:lstStyle/>
                    <a:p>
                      <a:pPr algn="ctr">
                        <a:lnSpc>
                          <a:spcPct val="100000"/>
                        </a:lnSpc>
                        <a:spcAft>
                          <a:spcPts val="0"/>
                        </a:spcAft>
                      </a:pPr>
                      <a:r>
                        <a:rPr kumimoji="1" lang="en-US" altLang="ja-JP" sz="1800" kern="100" dirty="0" smtClean="0">
                          <a:solidFill>
                            <a:schemeClr val="dk1"/>
                          </a:solidFill>
                          <a:effectLst/>
                          <a:latin typeface="+mj-ea"/>
                          <a:ea typeface="+mn-ea"/>
                          <a:cs typeface="Century"/>
                        </a:rPr>
                        <a:t>-15.991***</a:t>
                      </a:r>
                    </a:p>
                    <a:p>
                      <a:pPr algn="ctr">
                        <a:lnSpc>
                          <a:spcPct val="100000"/>
                        </a:lnSpc>
                        <a:spcAft>
                          <a:spcPts val="0"/>
                        </a:spcAft>
                      </a:pPr>
                      <a:r>
                        <a:rPr kumimoji="1" lang="en-US" altLang="ja-JP" sz="1800" kern="100" dirty="0" smtClean="0">
                          <a:solidFill>
                            <a:schemeClr val="dk1"/>
                          </a:solidFill>
                          <a:effectLst/>
                          <a:latin typeface="+mj-ea"/>
                          <a:ea typeface="+mn-ea"/>
                          <a:cs typeface="Century"/>
                        </a:rPr>
                        <a:t>(4.425)</a:t>
                      </a:r>
                    </a:p>
                  </a:txBody>
                  <a:tcPr marL="68580" marR="68580" marT="0" marB="0" anchor="ctr">
                    <a:lnL w="57150" cap="flat" cmpd="sng" algn="ctr">
                      <a:solidFill>
                        <a:srgbClr val="0070C0"/>
                      </a:solidFill>
                      <a:prstDash val="solid"/>
                      <a:round/>
                      <a:headEnd type="none" w="med" len="med"/>
                      <a:tailEnd type="none" w="med" len="med"/>
                    </a:lnL>
                    <a:solidFill>
                      <a:srgbClr val="FFFF00"/>
                    </a:solidFill>
                  </a:tcPr>
                </a:tc>
                <a:tc>
                  <a:txBody>
                    <a:bodyPr/>
                    <a:lstStyle/>
                    <a:p>
                      <a:pPr algn="ctr">
                        <a:lnSpc>
                          <a:spcPct val="100000"/>
                        </a:lnSpc>
                        <a:spcAft>
                          <a:spcPts val="0"/>
                        </a:spcAft>
                      </a:pPr>
                      <a:r>
                        <a:rPr kumimoji="1" lang="en-US" altLang="ja-JP" sz="1800" kern="100" dirty="0" smtClean="0">
                          <a:solidFill>
                            <a:schemeClr val="dk1"/>
                          </a:solidFill>
                          <a:effectLst/>
                          <a:latin typeface="+mj-ea"/>
                          <a:ea typeface="+mn-ea"/>
                          <a:cs typeface="Century"/>
                        </a:rPr>
                        <a:t>-13.166**</a:t>
                      </a:r>
                    </a:p>
                    <a:p>
                      <a:pPr algn="ctr">
                        <a:lnSpc>
                          <a:spcPct val="100000"/>
                        </a:lnSpc>
                        <a:spcAft>
                          <a:spcPts val="0"/>
                        </a:spcAft>
                      </a:pPr>
                      <a:r>
                        <a:rPr kumimoji="1" lang="en-US" altLang="ja-JP" sz="1800" kern="100" dirty="0" smtClean="0">
                          <a:solidFill>
                            <a:schemeClr val="dk1"/>
                          </a:solidFill>
                          <a:effectLst/>
                          <a:latin typeface="+mj-ea"/>
                          <a:ea typeface="+mn-ea"/>
                          <a:cs typeface="Century"/>
                        </a:rPr>
                        <a:t>(4.782)</a:t>
                      </a:r>
                    </a:p>
                  </a:txBody>
                  <a:tcPr marL="68580" marR="68580" marT="0" marB="0" anchor="ctr">
                    <a:lnR w="57150" cap="flat" cmpd="sng" algn="ctr">
                      <a:solidFill>
                        <a:srgbClr val="FF0000"/>
                      </a:solidFill>
                      <a:prstDash val="solid"/>
                      <a:round/>
                      <a:headEnd type="none" w="med" len="med"/>
                      <a:tailEnd type="none" w="med" len="med"/>
                    </a:lnR>
                    <a:solidFill>
                      <a:srgbClr val="FFFF00"/>
                    </a:solidFill>
                  </a:tcPr>
                </a:tc>
              </a:tr>
              <a:tr h="370840">
                <a:tc>
                  <a:txBody>
                    <a:bodyPr/>
                    <a:lstStyle/>
                    <a:p>
                      <a:pPr algn="l">
                        <a:lnSpc>
                          <a:spcPct val="100000"/>
                        </a:lnSpc>
                      </a:pPr>
                      <a:r>
                        <a:rPr kumimoji="1" lang="ja-JP" altLang="en-US" sz="1800" dirty="0" smtClean="0">
                          <a:latin typeface="+mj-ea"/>
                          <a:ea typeface="+mj-ea"/>
                        </a:rPr>
                        <a:t>生徒・教員比率（</a:t>
                      </a:r>
                      <a:r>
                        <a:rPr kumimoji="1" lang="en-US" altLang="ja-JP" sz="1800" dirty="0" smtClean="0">
                          <a:latin typeface="+mj-ea"/>
                          <a:ea typeface="+mj-ea"/>
                        </a:rPr>
                        <a:t>/100</a:t>
                      </a:r>
                      <a:r>
                        <a:rPr kumimoji="1" lang="ja-JP" altLang="en-US" sz="1800" dirty="0" smtClean="0">
                          <a:latin typeface="+mj-ea"/>
                          <a:ea typeface="+mj-ea"/>
                        </a:rPr>
                        <a:t>）</a:t>
                      </a:r>
                      <a:endParaRPr kumimoji="1" lang="ja-JP" altLang="en-US" sz="1800" dirty="0">
                        <a:latin typeface="+mj-ea"/>
                        <a:ea typeface="+mj-ea"/>
                      </a:endParaRPr>
                    </a:p>
                  </a:txBody>
                  <a:tcPr anchor="ctr">
                    <a:lnL w="57150" cap="flat" cmpd="sng" algn="ctr">
                      <a:solidFill>
                        <a:srgbClr val="FF0000"/>
                      </a:solidFill>
                      <a:prstDash val="solid"/>
                      <a:round/>
                      <a:headEnd type="none" w="med" len="med"/>
                      <a:tailEnd type="none" w="med" len="med"/>
                    </a:lnL>
                    <a:lnR w="57150" cap="flat" cmpd="sng" algn="ctr">
                      <a:solidFill>
                        <a:srgbClr val="0070C0"/>
                      </a:solidFill>
                      <a:prstDash val="solid"/>
                      <a:round/>
                      <a:headEnd type="none" w="med" len="med"/>
                      <a:tailEnd type="none" w="med" len="med"/>
                    </a:lnR>
                  </a:tcPr>
                </a:tc>
                <a:tc>
                  <a:txBody>
                    <a:bodyPr/>
                    <a:lstStyle/>
                    <a:p>
                      <a:pPr algn="ctr"/>
                      <a:r>
                        <a:rPr kumimoji="1" lang="en-US" altLang="ja-JP" sz="1800" kern="1200" dirty="0" smtClean="0">
                          <a:solidFill>
                            <a:schemeClr val="dk1"/>
                          </a:solidFill>
                          <a:effectLst/>
                          <a:latin typeface="+mj-ea"/>
                          <a:ea typeface="+mj-ea"/>
                          <a:cs typeface="+mn-cs"/>
                        </a:rPr>
                        <a:t>-0.178</a:t>
                      </a:r>
                      <a:endParaRPr kumimoji="1" lang="ja-JP" altLang="ja-JP" sz="1800" kern="1200" dirty="0" smtClean="0">
                        <a:solidFill>
                          <a:schemeClr val="dk1"/>
                        </a:solidFill>
                        <a:effectLst/>
                        <a:latin typeface="+mj-ea"/>
                        <a:ea typeface="+mj-ea"/>
                        <a:cs typeface="+mn-cs"/>
                      </a:endParaRPr>
                    </a:p>
                    <a:p>
                      <a:pPr algn="ctr"/>
                      <a:r>
                        <a:rPr kumimoji="1" lang="en-US" altLang="ja-JP" sz="1800" kern="1200" dirty="0" smtClean="0">
                          <a:solidFill>
                            <a:schemeClr val="dk1"/>
                          </a:solidFill>
                          <a:effectLst/>
                          <a:latin typeface="+mj-ea"/>
                          <a:ea typeface="+mj-ea"/>
                          <a:cs typeface="+mn-cs"/>
                        </a:rPr>
                        <a:t>(0.261)</a:t>
                      </a:r>
                      <a:endParaRPr lang="en-US" altLang="ja-JP" sz="1800" kern="100" dirty="0" smtClean="0">
                        <a:effectLst/>
                        <a:latin typeface="+mj-ea"/>
                        <a:ea typeface="+mj-ea"/>
                        <a:cs typeface="Century"/>
                      </a:endParaRPr>
                    </a:p>
                  </a:txBody>
                  <a:tcPr marL="68580" marR="68580" marT="0" marB="0" anchor="ctr">
                    <a:lnL w="57150" cap="flat" cmpd="sng" algn="ctr">
                      <a:solidFill>
                        <a:srgbClr val="0070C0"/>
                      </a:solidFill>
                      <a:prstDash val="solid"/>
                      <a:round/>
                      <a:headEnd type="none" w="med" len="med"/>
                      <a:tailEnd type="none" w="med" len="med"/>
                    </a:lnL>
                  </a:tcPr>
                </a:tc>
                <a:tc>
                  <a:txBody>
                    <a:bodyPr/>
                    <a:lstStyle/>
                    <a:p>
                      <a:pPr algn="ctr">
                        <a:lnSpc>
                          <a:spcPct val="100000"/>
                        </a:lnSpc>
                        <a:spcAft>
                          <a:spcPts val="0"/>
                        </a:spcAft>
                      </a:pPr>
                      <a:r>
                        <a:rPr kumimoji="1" lang="en-US" altLang="ja-JP" sz="1800" kern="100" dirty="0" smtClean="0">
                          <a:solidFill>
                            <a:schemeClr val="dk1"/>
                          </a:solidFill>
                          <a:effectLst/>
                          <a:latin typeface="+mj-ea"/>
                          <a:ea typeface="+mn-ea"/>
                          <a:cs typeface="Century"/>
                        </a:rPr>
                        <a:t>-0.181</a:t>
                      </a:r>
                    </a:p>
                    <a:p>
                      <a:pPr algn="ctr">
                        <a:lnSpc>
                          <a:spcPct val="100000"/>
                        </a:lnSpc>
                        <a:spcAft>
                          <a:spcPts val="0"/>
                        </a:spcAft>
                      </a:pPr>
                      <a:r>
                        <a:rPr kumimoji="1" lang="en-US" altLang="ja-JP" sz="1800" kern="100" dirty="0" smtClean="0">
                          <a:solidFill>
                            <a:schemeClr val="dk1"/>
                          </a:solidFill>
                          <a:effectLst/>
                          <a:latin typeface="+mj-ea"/>
                          <a:ea typeface="+mn-ea"/>
                          <a:cs typeface="Century"/>
                        </a:rPr>
                        <a:t>(0.284)</a:t>
                      </a:r>
                    </a:p>
                  </a:txBody>
                  <a:tcPr marL="68580" marR="68580" marT="0" marB="0" anchor="ctr">
                    <a:lnR w="57150" cap="flat" cmpd="sng" algn="ctr">
                      <a:solidFill>
                        <a:srgbClr val="0070C0"/>
                      </a:solidFill>
                      <a:prstDash val="solid"/>
                      <a:round/>
                      <a:headEnd type="none" w="med" len="med"/>
                      <a:tailEnd type="none" w="med" len="med"/>
                    </a:lnR>
                  </a:tcPr>
                </a:tc>
                <a:tc>
                  <a:txBody>
                    <a:bodyPr/>
                    <a:lstStyle/>
                    <a:p>
                      <a:pPr algn="ctr">
                        <a:lnSpc>
                          <a:spcPct val="100000"/>
                        </a:lnSpc>
                        <a:spcAft>
                          <a:spcPts val="0"/>
                        </a:spcAft>
                      </a:pPr>
                      <a:r>
                        <a:rPr kumimoji="1" lang="en-US" altLang="ja-JP" sz="1800" kern="100" dirty="0" smtClean="0">
                          <a:solidFill>
                            <a:schemeClr val="dk1"/>
                          </a:solidFill>
                          <a:effectLst/>
                          <a:latin typeface="+mj-ea"/>
                          <a:ea typeface="+mn-ea"/>
                          <a:cs typeface="Century"/>
                        </a:rPr>
                        <a:t>0.539**</a:t>
                      </a:r>
                    </a:p>
                    <a:p>
                      <a:pPr algn="ctr">
                        <a:lnSpc>
                          <a:spcPct val="100000"/>
                        </a:lnSpc>
                        <a:spcAft>
                          <a:spcPts val="0"/>
                        </a:spcAft>
                      </a:pPr>
                      <a:r>
                        <a:rPr kumimoji="1" lang="en-US" altLang="ja-JP" sz="1800" kern="100" dirty="0" smtClean="0">
                          <a:solidFill>
                            <a:schemeClr val="dk1"/>
                          </a:solidFill>
                          <a:effectLst/>
                          <a:latin typeface="+mj-ea"/>
                          <a:ea typeface="+mn-ea"/>
                          <a:cs typeface="Century"/>
                        </a:rPr>
                        <a:t>(0.181)</a:t>
                      </a:r>
                    </a:p>
                  </a:txBody>
                  <a:tcPr marL="68580" marR="68580" marT="0" marB="0" anchor="ctr">
                    <a:lnL w="57150" cap="flat" cmpd="sng" algn="ctr">
                      <a:solidFill>
                        <a:srgbClr val="0070C0"/>
                      </a:solidFill>
                      <a:prstDash val="solid"/>
                      <a:round/>
                      <a:headEnd type="none" w="med" len="med"/>
                      <a:tailEnd type="none" w="med" len="med"/>
                    </a:lnL>
                  </a:tcPr>
                </a:tc>
                <a:tc>
                  <a:txBody>
                    <a:bodyPr/>
                    <a:lstStyle/>
                    <a:p>
                      <a:pPr algn="ctr">
                        <a:lnSpc>
                          <a:spcPct val="100000"/>
                        </a:lnSpc>
                        <a:spcAft>
                          <a:spcPts val="0"/>
                        </a:spcAft>
                      </a:pPr>
                      <a:r>
                        <a:rPr kumimoji="1" lang="en-US" altLang="ja-JP" sz="1800" kern="100" dirty="0" smtClean="0">
                          <a:solidFill>
                            <a:schemeClr val="dk1"/>
                          </a:solidFill>
                          <a:effectLst/>
                          <a:latin typeface="+mj-ea"/>
                          <a:ea typeface="+mn-ea"/>
                          <a:cs typeface="Century"/>
                        </a:rPr>
                        <a:t>0.408</a:t>
                      </a:r>
                    </a:p>
                    <a:p>
                      <a:pPr algn="ctr">
                        <a:lnSpc>
                          <a:spcPct val="100000"/>
                        </a:lnSpc>
                        <a:spcAft>
                          <a:spcPts val="0"/>
                        </a:spcAft>
                      </a:pPr>
                      <a:r>
                        <a:rPr kumimoji="1" lang="en-US" altLang="ja-JP" sz="1800" kern="100" dirty="0" smtClean="0">
                          <a:solidFill>
                            <a:schemeClr val="dk1"/>
                          </a:solidFill>
                          <a:effectLst/>
                          <a:latin typeface="+mj-ea"/>
                          <a:ea typeface="+mn-ea"/>
                          <a:cs typeface="Century"/>
                        </a:rPr>
                        <a:t>(0.218)</a:t>
                      </a:r>
                      <a:endParaRPr lang="ja-JP" sz="1800" kern="100" dirty="0">
                        <a:effectLst/>
                        <a:latin typeface="+mj-ea"/>
                        <a:ea typeface="+mj-ea"/>
                        <a:cs typeface="Century"/>
                      </a:endParaRPr>
                    </a:p>
                  </a:txBody>
                  <a:tcPr marL="68580" marR="68580" marT="0" marB="0" anchor="ctr">
                    <a:lnR w="57150" cap="flat" cmpd="sng" algn="ctr">
                      <a:solidFill>
                        <a:srgbClr val="FF0000"/>
                      </a:solidFill>
                      <a:prstDash val="solid"/>
                      <a:round/>
                      <a:headEnd type="none" w="med" len="med"/>
                      <a:tailEnd type="none" w="med" len="med"/>
                    </a:lnR>
                  </a:tcPr>
                </a:tc>
              </a:tr>
              <a:tr h="370840">
                <a:tc>
                  <a:txBody>
                    <a:bodyPr/>
                    <a:lstStyle/>
                    <a:p>
                      <a:pPr algn="l">
                        <a:lnSpc>
                          <a:spcPct val="100000"/>
                        </a:lnSpc>
                      </a:pPr>
                      <a:r>
                        <a:rPr kumimoji="1" lang="ja-JP" altLang="en-US" sz="1800" dirty="0" smtClean="0">
                          <a:latin typeface="+mj-ea"/>
                          <a:ea typeface="+mj-ea"/>
                        </a:rPr>
                        <a:t>長期欠席教員率</a:t>
                      </a:r>
                      <a:endParaRPr kumimoji="1" lang="ja-JP" altLang="en-US" sz="1800" dirty="0">
                        <a:latin typeface="+mj-ea"/>
                        <a:ea typeface="+mj-ea"/>
                      </a:endParaRPr>
                    </a:p>
                  </a:txBody>
                  <a:tcPr anchor="ctr">
                    <a:lnL w="57150" cap="flat" cmpd="sng" algn="ctr">
                      <a:solidFill>
                        <a:srgbClr val="FF0000"/>
                      </a:solidFill>
                      <a:prstDash val="solid"/>
                      <a:round/>
                      <a:headEnd type="none" w="med" len="med"/>
                      <a:tailEnd type="none" w="med" len="med"/>
                    </a:lnL>
                    <a:lnR w="57150" cap="flat" cmpd="sng" algn="ctr">
                      <a:solidFill>
                        <a:srgbClr val="0070C0"/>
                      </a:solidFill>
                      <a:prstDash val="solid"/>
                      <a:round/>
                      <a:headEnd type="none" w="med" len="med"/>
                      <a:tailEnd type="none" w="med" len="med"/>
                    </a:lnR>
                    <a:lnB w="57150" cap="flat" cmpd="sng" algn="ctr">
                      <a:solidFill>
                        <a:srgbClr val="FF0000"/>
                      </a:solidFill>
                      <a:prstDash val="solid"/>
                      <a:round/>
                      <a:headEnd type="none" w="med" len="med"/>
                      <a:tailEnd type="none" w="med" len="med"/>
                    </a:lnB>
                  </a:tcPr>
                </a:tc>
                <a:tc>
                  <a:txBody>
                    <a:bodyPr/>
                    <a:lstStyle/>
                    <a:p>
                      <a:pPr algn="ctr"/>
                      <a:r>
                        <a:rPr kumimoji="1" lang="en-US" altLang="ja-JP" sz="1800" kern="1200" dirty="0" smtClean="0">
                          <a:solidFill>
                            <a:schemeClr val="dk1"/>
                          </a:solidFill>
                          <a:effectLst/>
                          <a:latin typeface="+mj-ea"/>
                          <a:ea typeface="+mj-ea"/>
                          <a:cs typeface="+mn-cs"/>
                        </a:rPr>
                        <a:t>5.645</a:t>
                      </a:r>
                      <a:endParaRPr kumimoji="1" lang="ja-JP" altLang="ja-JP" sz="1800" kern="1200" dirty="0" smtClean="0">
                        <a:solidFill>
                          <a:schemeClr val="dk1"/>
                        </a:solidFill>
                        <a:effectLst/>
                        <a:latin typeface="+mj-ea"/>
                        <a:ea typeface="+mj-ea"/>
                        <a:cs typeface="+mn-cs"/>
                      </a:endParaRPr>
                    </a:p>
                    <a:p>
                      <a:pPr algn="ctr"/>
                      <a:r>
                        <a:rPr kumimoji="1" lang="en-US" altLang="ja-JP" sz="1800" kern="1200" dirty="0" smtClean="0">
                          <a:solidFill>
                            <a:schemeClr val="dk1"/>
                          </a:solidFill>
                          <a:effectLst/>
                          <a:latin typeface="+mj-ea"/>
                          <a:ea typeface="+mj-ea"/>
                          <a:cs typeface="+mn-cs"/>
                        </a:rPr>
                        <a:t>(14.353)</a:t>
                      </a:r>
                      <a:endParaRPr kumimoji="1" lang="en-US" altLang="ja-JP" sz="1800" kern="100" dirty="0" smtClean="0">
                        <a:solidFill>
                          <a:schemeClr val="dk1"/>
                        </a:solidFill>
                        <a:effectLst/>
                        <a:latin typeface="+mj-ea"/>
                        <a:ea typeface="+mj-ea"/>
                        <a:cs typeface="Century"/>
                      </a:endParaRPr>
                    </a:p>
                  </a:txBody>
                  <a:tcPr marL="68580" marR="68580" marT="0" marB="0" anchor="ctr">
                    <a:lnL w="57150" cap="flat" cmpd="sng" algn="ctr">
                      <a:solidFill>
                        <a:srgbClr val="0070C0"/>
                      </a:solidFill>
                      <a:prstDash val="solid"/>
                      <a:round/>
                      <a:headEnd type="none" w="med" len="med"/>
                      <a:tailEnd type="none" w="med" len="med"/>
                    </a:lnL>
                    <a:lnB w="57150" cap="flat" cmpd="sng" algn="ctr">
                      <a:solidFill>
                        <a:srgbClr val="FF0000"/>
                      </a:solidFill>
                      <a:prstDash val="solid"/>
                      <a:round/>
                      <a:headEnd type="none" w="med" len="med"/>
                      <a:tailEnd type="none" w="med" len="med"/>
                    </a:lnB>
                  </a:tcPr>
                </a:tc>
                <a:tc>
                  <a:txBody>
                    <a:bodyPr/>
                    <a:lstStyle/>
                    <a:p>
                      <a:pPr algn="ctr">
                        <a:lnSpc>
                          <a:spcPct val="100000"/>
                        </a:lnSpc>
                        <a:spcAft>
                          <a:spcPts val="0"/>
                        </a:spcAft>
                      </a:pPr>
                      <a:r>
                        <a:rPr kumimoji="1" lang="en-US" altLang="ja-JP" sz="1800" kern="100" dirty="0" smtClean="0">
                          <a:solidFill>
                            <a:schemeClr val="dk1"/>
                          </a:solidFill>
                          <a:effectLst/>
                          <a:latin typeface="+mj-ea"/>
                          <a:ea typeface="+mn-ea"/>
                          <a:cs typeface="Century"/>
                        </a:rPr>
                        <a:t>5.442</a:t>
                      </a:r>
                    </a:p>
                    <a:p>
                      <a:pPr algn="ctr">
                        <a:lnSpc>
                          <a:spcPct val="100000"/>
                        </a:lnSpc>
                        <a:spcAft>
                          <a:spcPts val="0"/>
                        </a:spcAft>
                      </a:pPr>
                      <a:r>
                        <a:rPr kumimoji="1" lang="en-US" altLang="ja-JP" sz="1800" kern="100" dirty="0" smtClean="0">
                          <a:solidFill>
                            <a:schemeClr val="dk1"/>
                          </a:solidFill>
                          <a:effectLst/>
                          <a:latin typeface="+mj-ea"/>
                          <a:ea typeface="+mn-ea"/>
                          <a:cs typeface="Century"/>
                        </a:rPr>
                        <a:t>(13.438)</a:t>
                      </a:r>
                    </a:p>
                  </a:txBody>
                  <a:tcPr marL="68580" marR="68580" marT="0" marB="0" anchor="ctr">
                    <a:lnR w="57150" cap="flat" cmpd="sng" algn="ctr">
                      <a:solidFill>
                        <a:srgbClr val="0070C0"/>
                      </a:solidFill>
                      <a:prstDash val="solid"/>
                      <a:round/>
                      <a:headEnd type="none" w="med" len="med"/>
                      <a:tailEnd type="none" w="med" len="med"/>
                    </a:lnR>
                    <a:lnB w="57150" cap="flat" cmpd="sng" algn="ctr">
                      <a:solidFill>
                        <a:srgbClr val="FF0000"/>
                      </a:solidFill>
                      <a:prstDash val="solid"/>
                      <a:round/>
                      <a:headEnd type="none" w="med" len="med"/>
                      <a:tailEnd type="none" w="med" len="med"/>
                    </a:lnB>
                  </a:tcPr>
                </a:tc>
                <a:tc>
                  <a:txBody>
                    <a:bodyPr/>
                    <a:lstStyle/>
                    <a:p>
                      <a:pPr algn="ctr">
                        <a:lnSpc>
                          <a:spcPct val="100000"/>
                        </a:lnSpc>
                        <a:spcAft>
                          <a:spcPts val="0"/>
                        </a:spcAft>
                      </a:pPr>
                      <a:r>
                        <a:rPr kumimoji="1" lang="en-US" altLang="ja-JP" sz="1800" kern="100" dirty="0" smtClean="0">
                          <a:solidFill>
                            <a:schemeClr val="dk1"/>
                          </a:solidFill>
                          <a:effectLst/>
                          <a:latin typeface="+mj-ea"/>
                          <a:ea typeface="+mn-ea"/>
                          <a:cs typeface="Century"/>
                        </a:rPr>
                        <a:t>25.593</a:t>
                      </a:r>
                    </a:p>
                    <a:p>
                      <a:pPr algn="ctr">
                        <a:lnSpc>
                          <a:spcPct val="100000"/>
                        </a:lnSpc>
                        <a:spcAft>
                          <a:spcPts val="0"/>
                        </a:spcAft>
                      </a:pPr>
                      <a:r>
                        <a:rPr kumimoji="1" lang="en-US" altLang="ja-JP" sz="1800" kern="100" dirty="0" smtClean="0">
                          <a:solidFill>
                            <a:schemeClr val="dk1"/>
                          </a:solidFill>
                          <a:effectLst/>
                          <a:latin typeface="+mj-ea"/>
                          <a:ea typeface="+mn-ea"/>
                          <a:cs typeface="Century"/>
                        </a:rPr>
                        <a:t>(19.421)</a:t>
                      </a:r>
                    </a:p>
                  </a:txBody>
                  <a:tcPr marL="68580" marR="68580" marT="0" marB="0" anchor="ctr">
                    <a:lnL w="57150" cap="flat" cmpd="sng" algn="ctr">
                      <a:solidFill>
                        <a:srgbClr val="0070C0"/>
                      </a:solidFill>
                      <a:prstDash val="solid"/>
                      <a:round/>
                      <a:headEnd type="none" w="med" len="med"/>
                      <a:tailEnd type="none" w="med" len="med"/>
                    </a:lnL>
                    <a:lnB w="57150" cap="flat" cmpd="sng" algn="ctr">
                      <a:solidFill>
                        <a:srgbClr val="FF0000"/>
                      </a:solidFill>
                      <a:prstDash val="solid"/>
                      <a:round/>
                      <a:headEnd type="none" w="med" len="med"/>
                      <a:tailEnd type="none" w="med" len="med"/>
                    </a:lnB>
                  </a:tcPr>
                </a:tc>
                <a:tc>
                  <a:txBody>
                    <a:bodyPr/>
                    <a:lstStyle/>
                    <a:p>
                      <a:pPr algn="ctr">
                        <a:lnSpc>
                          <a:spcPct val="100000"/>
                        </a:lnSpc>
                        <a:spcAft>
                          <a:spcPts val="0"/>
                        </a:spcAft>
                      </a:pPr>
                      <a:r>
                        <a:rPr kumimoji="1" lang="en-US" altLang="ja-JP" sz="1800" kern="100" dirty="0" smtClean="0">
                          <a:solidFill>
                            <a:schemeClr val="dk1"/>
                          </a:solidFill>
                          <a:effectLst/>
                          <a:latin typeface="+mj-ea"/>
                          <a:ea typeface="+mn-ea"/>
                          <a:cs typeface="Century"/>
                        </a:rPr>
                        <a:t>26.427</a:t>
                      </a:r>
                    </a:p>
                    <a:p>
                      <a:pPr algn="ctr">
                        <a:lnSpc>
                          <a:spcPct val="100000"/>
                        </a:lnSpc>
                        <a:spcAft>
                          <a:spcPts val="0"/>
                        </a:spcAft>
                      </a:pPr>
                      <a:r>
                        <a:rPr kumimoji="1" lang="en-US" altLang="ja-JP" sz="1800" kern="100" dirty="0" smtClean="0">
                          <a:solidFill>
                            <a:schemeClr val="dk1"/>
                          </a:solidFill>
                          <a:effectLst/>
                          <a:latin typeface="+mj-ea"/>
                          <a:ea typeface="+mn-ea"/>
                          <a:cs typeface="Century"/>
                        </a:rPr>
                        <a:t>(19.416)</a:t>
                      </a:r>
                    </a:p>
                  </a:txBody>
                  <a:tcPr marL="68580" marR="68580" marT="0" marB="0" anchor="ctr">
                    <a:lnR w="57150" cap="flat" cmpd="sng" algn="ctr">
                      <a:solidFill>
                        <a:srgbClr val="FF0000"/>
                      </a:solidFill>
                      <a:prstDash val="solid"/>
                      <a:round/>
                      <a:headEnd type="none" w="med" len="med"/>
                      <a:tailEnd type="none" w="med" len="med"/>
                    </a:lnR>
                    <a:lnB w="57150" cap="flat" cmpd="sng" algn="ctr">
                      <a:solidFill>
                        <a:srgbClr val="FF0000"/>
                      </a:solidFill>
                      <a:prstDash val="solid"/>
                      <a:round/>
                      <a:headEnd type="none" w="med" len="med"/>
                      <a:tailEnd type="none" w="med" len="med"/>
                    </a:lnB>
                  </a:tcPr>
                </a:tc>
              </a:tr>
              <a:tr h="370840">
                <a:tc>
                  <a:txBody>
                    <a:bodyPr/>
                    <a:lstStyle/>
                    <a:p>
                      <a:pPr algn="l">
                        <a:lnSpc>
                          <a:spcPct val="100000"/>
                        </a:lnSpc>
                      </a:pPr>
                      <a:r>
                        <a:rPr kumimoji="1" lang="ja-JP" altLang="en-US" sz="1800" dirty="0" smtClean="0">
                          <a:latin typeface="+mj-ea"/>
                          <a:ea typeface="+mj-ea"/>
                        </a:rPr>
                        <a:t>性別（女子</a:t>
                      </a:r>
                      <a:r>
                        <a:rPr kumimoji="1" lang="en-US" altLang="ja-JP" sz="1800" dirty="0" smtClean="0">
                          <a:latin typeface="+mj-ea"/>
                          <a:ea typeface="+mj-ea"/>
                        </a:rPr>
                        <a:t>=1</a:t>
                      </a:r>
                      <a:r>
                        <a:rPr kumimoji="1" lang="ja-JP" altLang="en-US" sz="1800" dirty="0" smtClean="0">
                          <a:latin typeface="+mj-ea"/>
                          <a:ea typeface="+mj-ea"/>
                        </a:rPr>
                        <a:t>）</a:t>
                      </a:r>
                      <a:endParaRPr kumimoji="1" lang="ja-JP" altLang="en-US" sz="1800" dirty="0">
                        <a:latin typeface="+mj-ea"/>
                        <a:ea typeface="+mj-ea"/>
                      </a:endParaRPr>
                    </a:p>
                  </a:txBody>
                  <a:tcPr anchor="ctr">
                    <a:lnR w="57150" cap="flat" cmpd="sng" algn="ctr">
                      <a:solidFill>
                        <a:srgbClr val="0070C0"/>
                      </a:solidFill>
                      <a:prstDash val="solid"/>
                      <a:round/>
                      <a:headEnd type="none" w="med" len="med"/>
                      <a:tailEnd type="none" w="med" len="med"/>
                    </a:lnR>
                    <a:lnT w="57150" cap="flat" cmpd="sng" algn="ctr">
                      <a:solidFill>
                        <a:srgbClr val="FF0000"/>
                      </a:solidFill>
                      <a:prstDash val="solid"/>
                      <a:round/>
                      <a:headEnd type="none" w="med" len="med"/>
                      <a:tailEnd type="none" w="med" len="med"/>
                    </a:lnT>
                  </a:tcPr>
                </a:tc>
                <a:tc>
                  <a:txBody>
                    <a:bodyPr/>
                    <a:lstStyle/>
                    <a:p>
                      <a:pPr algn="ctr">
                        <a:lnSpc>
                          <a:spcPct val="100000"/>
                        </a:lnSpc>
                        <a:spcAft>
                          <a:spcPts val="0"/>
                        </a:spcAft>
                      </a:pPr>
                      <a:endParaRPr lang="ja-JP" sz="1800" kern="100" dirty="0">
                        <a:effectLst/>
                        <a:latin typeface="+mj-ea"/>
                        <a:ea typeface="+mj-ea"/>
                        <a:cs typeface="Century"/>
                      </a:endParaRPr>
                    </a:p>
                  </a:txBody>
                  <a:tcPr marL="68580" marR="68580" marT="0" marB="0" anchor="ctr">
                    <a:lnL w="57150" cap="flat" cmpd="sng" algn="ctr">
                      <a:solidFill>
                        <a:srgbClr val="0070C0"/>
                      </a:solidFill>
                      <a:prstDash val="solid"/>
                      <a:round/>
                      <a:headEnd type="none" w="med" len="med"/>
                      <a:tailEnd type="none" w="med" len="med"/>
                    </a:lnL>
                    <a:lnT w="57150" cap="flat" cmpd="sng" algn="ctr">
                      <a:solidFill>
                        <a:srgbClr val="FF0000"/>
                      </a:solidFill>
                      <a:prstDash val="solid"/>
                      <a:round/>
                      <a:headEnd type="none" w="med" len="med"/>
                      <a:tailEnd type="none" w="med" len="med"/>
                    </a:lnT>
                  </a:tcPr>
                </a:tc>
                <a:tc>
                  <a:txBody>
                    <a:bodyPr/>
                    <a:lstStyle/>
                    <a:p>
                      <a:endParaRPr lang="ja-JP" altLang="en-US" dirty="0"/>
                    </a:p>
                  </a:txBody>
                  <a:tcPr marL="68580" marR="68580" marT="0" marB="0" anchor="ctr">
                    <a:lnR w="57150" cap="flat" cmpd="sng" algn="ctr">
                      <a:solidFill>
                        <a:srgbClr val="0070C0"/>
                      </a:solidFill>
                      <a:prstDash val="solid"/>
                      <a:round/>
                      <a:headEnd type="none" w="med" len="med"/>
                      <a:tailEnd type="none" w="med" len="med"/>
                    </a:lnR>
                    <a:lnT w="57150" cap="flat" cmpd="sng" algn="ctr">
                      <a:solidFill>
                        <a:srgbClr val="FF0000"/>
                      </a:solidFill>
                      <a:prstDash val="solid"/>
                      <a:round/>
                      <a:headEnd type="none" w="med" len="med"/>
                      <a:tailEnd type="none" w="med" len="med"/>
                    </a:lnT>
                  </a:tcPr>
                </a:tc>
                <a:tc>
                  <a:txBody>
                    <a:bodyPr/>
                    <a:lstStyle/>
                    <a:p>
                      <a:pPr algn="ctr">
                        <a:lnSpc>
                          <a:spcPct val="100000"/>
                        </a:lnSpc>
                        <a:spcAft>
                          <a:spcPts val="0"/>
                        </a:spcAft>
                      </a:pPr>
                      <a:r>
                        <a:rPr kumimoji="1" lang="en-US" altLang="ja-JP" sz="1800" kern="100" dirty="0" smtClean="0">
                          <a:solidFill>
                            <a:schemeClr val="dk1"/>
                          </a:solidFill>
                          <a:effectLst/>
                          <a:latin typeface="+mj-ea"/>
                          <a:ea typeface="+mn-ea"/>
                          <a:cs typeface="Century"/>
                        </a:rPr>
                        <a:t>-4.418***</a:t>
                      </a:r>
                    </a:p>
                    <a:p>
                      <a:pPr algn="ctr">
                        <a:lnSpc>
                          <a:spcPct val="100000"/>
                        </a:lnSpc>
                        <a:spcAft>
                          <a:spcPts val="0"/>
                        </a:spcAft>
                      </a:pPr>
                      <a:r>
                        <a:rPr kumimoji="1" lang="en-US" altLang="ja-JP" sz="1800" kern="100" dirty="0" smtClean="0">
                          <a:solidFill>
                            <a:schemeClr val="dk1"/>
                          </a:solidFill>
                          <a:effectLst/>
                          <a:latin typeface="+mj-ea"/>
                          <a:ea typeface="+mn-ea"/>
                          <a:cs typeface="Century"/>
                        </a:rPr>
                        <a:t>(1.015)</a:t>
                      </a:r>
                    </a:p>
                  </a:txBody>
                  <a:tcPr marL="68580" marR="68580" marT="0" marB="0" anchor="ctr">
                    <a:lnL w="57150" cap="flat" cmpd="sng" algn="ctr">
                      <a:solidFill>
                        <a:srgbClr val="0070C0"/>
                      </a:solidFill>
                      <a:prstDash val="solid"/>
                      <a:round/>
                      <a:headEnd type="none" w="med" len="med"/>
                      <a:tailEnd type="none" w="med" len="med"/>
                    </a:lnL>
                    <a:lnT w="57150" cap="flat" cmpd="sng" algn="ctr">
                      <a:solidFill>
                        <a:srgbClr val="FF0000"/>
                      </a:solidFill>
                      <a:prstDash val="solid"/>
                      <a:round/>
                      <a:headEnd type="none" w="med" len="med"/>
                      <a:tailEnd type="none" w="med" len="med"/>
                    </a:lnT>
                    <a:solidFill>
                      <a:srgbClr val="FFFF00"/>
                    </a:solidFill>
                  </a:tcPr>
                </a:tc>
                <a:tc>
                  <a:txBody>
                    <a:bodyPr/>
                    <a:lstStyle/>
                    <a:p>
                      <a:pPr algn="ctr">
                        <a:lnSpc>
                          <a:spcPct val="100000"/>
                        </a:lnSpc>
                        <a:spcAft>
                          <a:spcPts val="0"/>
                        </a:spcAft>
                      </a:pPr>
                      <a:r>
                        <a:rPr kumimoji="1" lang="en-US" altLang="ja-JP" sz="1800" kern="100" dirty="0" smtClean="0">
                          <a:solidFill>
                            <a:schemeClr val="dk1"/>
                          </a:solidFill>
                          <a:effectLst/>
                          <a:latin typeface="+mj-ea"/>
                          <a:ea typeface="+mn-ea"/>
                          <a:cs typeface="Century"/>
                        </a:rPr>
                        <a:t>-4.090***</a:t>
                      </a:r>
                    </a:p>
                    <a:p>
                      <a:pPr algn="ctr">
                        <a:lnSpc>
                          <a:spcPct val="100000"/>
                        </a:lnSpc>
                        <a:spcAft>
                          <a:spcPts val="0"/>
                        </a:spcAft>
                      </a:pPr>
                      <a:r>
                        <a:rPr kumimoji="1" lang="en-US" altLang="ja-JP" sz="1800" kern="100" dirty="0" smtClean="0">
                          <a:solidFill>
                            <a:schemeClr val="dk1"/>
                          </a:solidFill>
                          <a:effectLst/>
                          <a:latin typeface="+mj-ea"/>
                          <a:ea typeface="+mn-ea"/>
                          <a:cs typeface="Century"/>
                        </a:rPr>
                        <a:t>(1.109)</a:t>
                      </a:r>
                    </a:p>
                  </a:txBody>
                  <a:tcPr marL="68580" marR="68580" marT="0" marB="0" anchor="ctr">
                    <a:lnT w="57150" cap="flat" cmpd="sng" algn="ctr">
                      <a:solidFill>
                        <a:srgbClr val="FF0000"/>
                      </a:solidFill>
                      <a:prstDash val="solid"/>
                      <a:round/>
                      <a:headEnd type="none" w="med" len="med"/>
                      <a:tailEnd type="none" w="med" len="med"/>
                    </a:lnT>
                    <a:solidFill>
                      <a:srgbClr val="FFFF00"/>
                    </a:solidFill>
                  </a:tcPr>
                </a:tc>
              </a:tr>
              <a:tr h="370840">
                <a:tc>
                  <a:txBody>
                    <a:bodyPr/>
                    <a:lstStyle/>
                    <a:p>
                      <a:pPr algn="l">
                        <a:lnSpc>
                          <a:spcPct val="100000"/>
                        </a:lnSpc>
                      </a:pPr>
                      <a:r>
                        <a:rPr kumimoji="1" lang="ja-JP" altLang="en-US" sz="1800" dirty="0" smtClean="0">
                          <a:latin typeface="+mj-ea"/>
                          <a:ea typeface="+mj-ea"/>
                        </a:rPr>
                        <a:t>出身高校の偏差値</a:t>
                      </a:r>
                      <a:endParaRPr kumimoji="1" lang="ja-JP" altLang="en-US" sz="1800" dirty="0">
                        <a:latin typeface="+mj-ea"/>
                        <a:ea typeface="+mj-ea"/>
                      </a:endParaRPr>
                    </a:p>
                  </a:txBody>
                  <a:tcPr anchor="ctr">
                    <a:lnR w="57150" cap="flat" cmpd="sng" algn="ctr">
                      <a:solidFill>
                        <a:srgbClr val="0070C0"/>
                      </a:solidFill>
                      <a:prstDash val="solid"/>
                      <a:round/>
                      <a:headEnd type="none" w="med" len="med"/>
                      <a:tailEnd type="none" w="med" len="med"/>
                    </a:lnR>
                  </a:tcPr>
                </a:tc>
                <a:tc>
                  <a:txBody>
                    <a:bodyPr/>
                    <a:lstStyle/>
                    <a:p>
                      <a:pPr algn="ctr">
                        <a:lnSpc>
                          <a:spcPct val="100000"/>
                        </a:lnSpc>
                        <a:spcAft>
                          <a:spcPts val="0"/>
                        </a:spcAft>
                      </a:pPr>
                      <a:endParaRPr lang="ja-JP" sz="1800" kern="100" dirty="0">
                        <a:effectLst/>
                        <a:latin typeface="+mj-ea"/>
                        <a:ea typeface="+mj-ea"/>
                        <a:cs typeface="Century"/>
                      </a:endParaRPr>
                    </a:p>
                  </a:txBody>
                  <a:tcPr marL="68580" marR="68580" marT="0" marB="0" anchor="ctr">
                    <a:lnL w="57150" cap="flat" cmpd="sng" algn="ctr">
                      <a:solidFill>
                        <a:srgbClr val="0070C0"/>
                      </a:solidFill>
                      <a:prstDash val="solid"/>
                      <a:round/>
                      <a:headEnd type="none" w="med" len="med"/>
                      <a:tailEnd type="none" w="med" len="med"/>
                    </a:lnL>
                  </a:tcPr>
                </a:tc>
                <a:tc>
                  <a:txBody>
                    <a:bodyPr/>
                    <a:lstStyle/>
                    <a:p>
                      <a:pPr algn="ctr">
                        <a:lnSpc>
                          <a:spcPct val="100000"/>
                        </a:lnSpc>
                        <a:spcAft>
                          <a:spcPts val="0"/>
                        </a:spcAft>
                      </a:pPr>
                      <a:r>
                        <a:rPr kumimoji="1" lang="en-US" altLang="ja-JP" sz="1800" kern="100" dirty="0" smtClean="0">
                          <a:solidFill>
                            <a:schemeClr val="dk1"/>
                          </a:solidFill>
                          <a:effectLst/>
                          <a:latin typeface="+mj-ea"/>
                          <a:ea typeface="+mn-ea"/>
                          <a:cs typeface="Century"/>
                        </a:rPr>
                        <a:t>0.096</a:t>
                      </a:r>
                    </a:p>
                    <a:p>
                      <a:pPr algn="ctr">
                        <a:lnSpc>
                          <a:spcPct val="100000"/>
                        </a:lnSpc>
                        <a:spcAft>
                          <a:spcPts val="0"/>
                        </a:spcAft>
                      </a:pPr>
                      <a:r>
                        <a:rPr kumimoji="1" lang="en-US" altLang="ja-JP" sz="1800" kern="100" dirty="0" smtClean="0">
                          <a:solidFill>
                            <a:schemeClr val="dk1"/>
                          </a:solidFill>
                          <a:effectLst/>
                          <a:latin typeface="+mj-ea"/>
                          <a:ea typeface="+mn-ea"/>
                          <a:cs typeface="Century"/>
                        </a:rPr>
                        <a:t>(0.066)</a:t>
                      </a:r>
                    </a:p>
                  </a:txBody>
                  <a:tcPr marL="68580" marR="68580" marT="0" marB="0" anchor="ctr">
                    <a:lnR w="57150" cap="flat" cmpd="sng" algn="ctr">
                      <a:solidFill>
                        <a:srgbClr val="0070C0"/>
                      </a:solidFill>
                      <a:prstDash val="solid"/>
                      <a:round/>
                      <a:headEnd type="none" w="med" len="med"/>
                      <a:tailEnd type="none" w="med" len="med"/>
                    </a:lnR>
                  </a:tcPr>
                </a:tc>
                <a:tc>
                  <a:txBody>
                    <a:bodyPr/>
                    <a:lstStyle/>
                    <a:p>
                      <a:pPr algn="ctr">
                        <a:lnSpc>
                          <a:spcPct val="100000"/>
                        </a:lnSpc>
                        <a:spcAft>
                          <a:spcPts val="0"/>
                        </a:spcAft>
                      </a:pPr>
                      <a:endParaRPr lang="ja-JP" sz="1800" kern="100" dirty="0">
                        <a:effectLst/>
                        <a:latin typeface="+mj-ea"/>
                        <a:ea typeface="+mj-ea"/>
                        <a:cs typeface="Century"/>
                      </a:endParaRPr>
                    </a:p>
                  </a:txBody>
                  <a:tcPr marL="68580" marR="68580" marT="0" marB="0" anchor="ctr">
                    <a:lnL w="57150" cap="flat" cmpd="sng" algn="ctr">
                      <a:solidFill>
                        <a:srgbClr val="0070C0"/>
                      </a:solidFill>
                      <a:prstDash val="solid"/>
                      <a:round/>
                      <a:headEnd type="none" w="med" len="med"/>
                      <a:tailEnd type="none" w="med" len="med"/>
                    </a:lnL>
                  </a:tcPr>
                </a:tc>
                <a:tc>
                  <a:txBody>
                    <a:bodyPr/>
                    <a:lstStyle/>
                    <a:p>
                      <a:pPr algn="ctr">
                        <a:lnSpc>
                          <a:spcPct val="100000"/>
                        </a:lnSpc>
                        <a:spcAft>
                          <a:spcPts val="0"/>
                        </a:spcAft>
                      </a:pPr>
                      <a:r>
                        <a:rPr kumimoji="1" lang="en-US" altLang="ja-JP" sz="1800" kern="100" dirty="0" smtClean="0">
                          <a:solidFill>
                            <a:schemeClr val="dk1"/>
                          </a:solidFill>
                          <a:effectLst/>
                          <a:latin typeface="+mj-ea"/>
                          <a:ea typeface="+mn-ea"/>
                          <a:cs typeface="Century"/>
                        </a:rPr>
                        <a:t>0.066</a:t>
                      </a:r>
                    </a:p>
                    <a:p>
                      <a:pPr algn="ctr">
                        <a:lnSpc>
                          <a:spcPct val="100000"/>
                        </a:lnSpc>
                        <a:spcAft>
                          <a:spcPts val="0"/>
                        </a:spcAft>
                      </a:pPr>
                      <a:r>
                        <a:rPr kumimoji="1" lang="en-US" altLang="ja-JP" sz="1800" kern="100" dirty="0" smtClean="0">
                          <a:solidFill>
                            <a:schemeClr val="dk1"/>
                          </a:solidFill>
                          <a:effectLst/>
                          <a:latin typeface="+mj-ea"/>
                          <a:ea typeface="+mn-ea"/>
                          <a:cs typeface="Century"/>
                        </a:rPr>
                        <a:t>(0.074)</a:t>
                      </a:r>
                    </a:p>
                  </a:txBody>
                  <a:tcPr marL="68580" marR="68580" marT="0" marB="0" anchor="ctr"/>
                </a:tc>
              </a:tr>
              <a:tr h="370840">
                <a:tc>
                  <a:txBody>
                    <a:bodyPr/>
                    <a:lstStyle/>
                    <a:p>
                      <a:pPr algn="l">
                        <a:lnSpc>
                          <a:spcPct val="100000"/>
                        </a:lnSpc>
                      </a:pPr>
                      <a:r>
                        <a:rPr kumimoji="1" lang="ja-JP" altLang="en-US" sz="1800" dirty="0" smtClean="0">
                          <a:latin typeface="+mj-ea"/>
                          <a:ea typeface="+mj-ea"/>
                        </a:rPr>
                        <a:t>部活動（運動部</a:t>
                      </a:r>
                      <a:r>
                        <a:rPr kumimoji="1" lang="en-US" altLang="ja-JP" sz="1800" dirty="0" smtClean="0">
                          <a:latin typeface="+mj-ea"/>
                          <a:ea typeface="+mj-ea"/>
                        </a:rPr>
                        <a:t>=1</a:t>
                      </a:r>
                      <a:r>
                        <a:rPr kumimoji="1" lang="ja-JP" altLang="en-US" sz="1800" dirty="0" smtClean="0">
                          <a:latin typeface="+mj-ea"/>
                          <a:ea typeface="+mj-ea"/>
                        </a:rPr>
                        <a:t>）</a:t>
                      </a:r>
                      <a:endParaRPr kumimoji="1" lang="ja-JP" altLang="en-US" sz="1800" dirty="0">
                        <a:latin typeface="+mj-ea"/>
                        <a:ea typeface="+mj-ea"/>
                      </a:endParaRPr>
                    </a:p>
                  </a:txBody>
                  <a:tcPr anchor="ctr">
                    <a:lnR w="57150" cap="flat" cmpd="sng" algn="ctr">
                      <a:solidFill>
                        <a:srgbClr val="0070C0"/>
                      </a:solidFill>
                      <a:prstDash val="solid"/>
                      <a:round/>
                      <a:headEnd type="none" w="med" len="med"/>
                      <a:tailEnd type="none" w="med" len="med"/>
                    </a:lnR>
                  </a:tcPr>
                </a:tc>
                <a:tc>
                  <a:txBody>
                    <a:bodyPr/>
                    <a:lstStyle/>
                    <a:p>
                      <a:pPr algn="ctr">
                        <a:lnSpc>
                          <a:spcPct val="100000"/>
                        </a:lnSpc>
                        <a:spcAft>
                          <a:spcPts val="0"/>
                        </a:spcAft>
                      </a:pPr>
                      <a:endParaRPr lang="ja-JP" sz="1800" kern="100" dirty="0">
                        <a:effectLst/>
                        <a:latin typeface="+mj-ea"/>
                        <a:ea typeface="+mj-ea"/>
                        <a:cs typeface="Century"/>
                      </a:endParaRPr>
                    </a:p>
                  </a:txBody>
                  <a:tcPr marL="68580" marR="68580" marT="0" marB="0" anchor="ctr">
                    <a:lnL w="57150" cap="flat" cmpd="sng" algn="ctr">
                      <a:solidFill>
                        <a:srgbClr val="0070C0"/>
                      </a:solidFill>
                      <a:prstDash val="solid"/>
                      <a:round/>
                      <a:headEnd type="none" w="med" len="med"/>
                      <a:tailEnd type="none" w="med" len="med"/>
                    </a:lnL>
                  </a:tcPr>
                </a:tc>
                <a:tc>
                  <a:txBody>
                    <a:bodyPr/>
                    <a:lstStyle/>
                    <a:p>
                      <a:pPr algn="ctr">
                        <a:lnSpc>
                          <a:spcPct val="100000"/>
                        </a:lnSpc>
                        <a:spcAft>
                          <a:spcPts val="0"/>
                        </a:spcAft>
                      </a:pPr>
                      <a:r>
                        <a:rPr kumimoji="1" lang="en-US" altLang="ja-JP" sz="1800" kern="100" dirty="0" smtClean="0">
                          <a:solidFill>
                            <a:schemeClr val="dk1"/>
                          </a:solidFill>
                          <a:effectLst/>
                          <a:latin typeface="+mj-ea"/>
                          <a:ea typeface="+mn-ea"/>
                          <a:cs typeface="Century"/>
                        </a:rPr>
                        <a:t>-0.341</a:t>
                      </a:r>
                    </a:p>
                    <a:p>
                      <a:pPr algn="ctr">
                        <a:lnSpc>
                          <a:spcPct val="100000"/>
                        </a:lnSpc>
                        <a:spcAft>
                          <a:spcPts val="0"/>
                        </a:spcAft>
                      </a:pPr>
                      <a:r>
                        <a:rPr kumimoji="1" lang="en-US" altLang="ja-JP" sz="1800" kern="100" dirty="0" smtClean="0">
                          <a:solidFill>
                            <a:schemeClr val="dk1"/>
                          </a:solidFill>
                          <a:effectLst/>
                          <a:latin typeface="+mj-ea"/>
                          <a:ea typeface="+mn-ea"/>
                          <a:cs typeface="Century"/>
                        </a:rPr>
                        <a:t>(0.877)</a:t>
                      </a:r>
                    </a:p>
                  </a:txBody>
                  <a:tcPr marL="68580" marR="68580" marT="0" marB="0" anchor="ctr">
                    <a:lnR w="57150" cap="flat" cmpd="sng" algn="ctr">
                      <a:solidFill>
                        <a:srgbClr val="0070C0"/>
                      </a:solidFill>
                      <a:prstDash val="solid"/>
                      <a:round/>
                      <a:headEnd type="none" w="med" len="med"/>
                      <a:tailEnd type="none" w="med" len="med"/>
                    </a:lnR>
                  </a:tcPr>
                </a:tc>
                <a:tc>
                  <a:txBody>
                    <a:bodyPr/>
                    <a:lstStyle/>
                    <a:p>
                      <a:pPr algn="ctr">
                        <a:lnSpc>
                          <a:spcPct val="100000"/>
                        </a:lnSpc>
                        <a:spcAft>
                          <a:spcPts val="0"/>
                        </a:spcAft>
                      </a:pPr>
                      <a:endParaRPr lang="ja-JP" sz="1800" kern="100" dirty="0">
                        <a:effectLst/>
                        <a:latin typeface="+mj-ea"/>
                        <a:ea typeface="+mj-ea"/>
                        <a:cs typeface="Century"/>
                      </a:endParaRPr>
                    </a:p>
                  </a:txBody>
                  <a:tcPr marL="68580" marR="68580" marT="0" marB="0" anchor="ctr">
                    <a:lnL w="57150" cap="flat" cmpd="sng" algn="ctr">
                      <a:solidFill>
                        <a:srgbClr val="0070C0"/>
                      </a:solidFill>
                      <a:prstDash val="solid"/>
                      <a:round/>
                      <a:headEnd type="none" w="med" len="med"/>
                      <a:tailEnd type="none" w="med" len="med"/>
                    </a:lnL>
                  </a:tcPr>
                </a:tc>
                <a:tc>
                  <a:txBody>
                    <a:bodyPr/>
                    <a:lstStyle/>
                    <a:p>
                      <a:pPr algn="ctr">
                        <a:lnSpc>
                          <a:spcPct val="100000"/>
                        </a:lnSpc>
                        <a:spcAft>
                          <a:spcPts val="0"/>
                        </a:spcAft>
                      </a:pPr>
                      <a:r>
                        <a:rPr kumimoji="1" lang="en-US" altLang="ja-JP" sz="1800" kern="100" dirty="0" smtClean="0">
                          <a:solidFill>
                            <a:schemeClr val="dk1"/>
                          </a:solidFill>
                          <a:effectLst/>
                          <a:latin typeface="+mj-ea"/>
                          <a:ea typeface="+mn-ea"/>
                          <a:cs typeface="Century"/>
                        </a:rPr>
                        <a:t>0.759</a:t>
                      </a:r>
                    </a:p>
                    <a:p>
                      <a:pPr algn="ctr">
                        <a:lnSpc>
                          <a:spcPct val="100000"/>
                        </a:lnSpc>
                        <a:spcAft>
                          <a:spcPts val="0"/>
                        </a:spcAft>
                      </a:pPr>
                      <a:r>
                        <a:rPr kumimoji="1" lang="en-US" altLang="ja-JP" sz="1800" kern="100" dirty="0" smtClean="0">
                          <a:solidFill>
                            <a:schemeClr val="dk1"/>
                          </a:solidFill>
                          <a:effectLst/>
                          <a:latin typeface="+mj-ea"/>
                          <a:ea typeface="+mn-ea"/>
                          <a:cs typeface="Century"/>
                        </a:rPr>
                        <a:t>(1.334)</a:t>
                      </a:r>
                    </a:p>
                  </a:txBody>
                  <a:tcPr marL="68580" marR="68580" marT="0" marB="0" anchor="ctr"/>
                </a:tc>
              </a:tr>
              <a:tr h="370840">
                <a:tc>
                  <a:txBody>
                    <a:bodyPr/>
                    <a:lstStyle/>
                    <a:p>
                      <a:pPr algn="l">
                        <a:lnSpc>
                          <a:spcPct val="100000"/>
                        </a:lnSpc>
                      </a:pPr>
                      <a:r>
                        <a:rPr kumimoji="1" lang="ja-JP" altLang="en-US" sz="1800" dirty="0" smtClean="0">
                          <a:latin typeface="+mj-ea"/>
                          <a:ea typeface="+mj-ea"/>
                        </a:rPr>
                        <a:t>塾通い（通っていた</a:t>
                      </a:r>
                      <a:r>
                        <a:rPr kumimoji="1" lang="en-US" altLang="ja-JP" sz="1800" dirty="0" smtClean="0">
                          <a:latin typeface="+mj-ea"/>
                          <a:ea typeface="+mj-ea"/>
                        </a:rPr>
                        <a:t>=1</a:t>
                      </a:r>
                      <a:r>
                        <a:rPr kumimoji="1" lang="ja-JP" altLang="en-US" sz="1800" dirty="0" smtClean="0">
                          <a:latin typeface="+mj-ea"/>
                          <a:ea typeface="+mj-ea"/>
                        </a:rPr>
                        <a:t>）</a:t>
                      </a:r>
                      <a:endParaRPr kumimoji="1" lang="ja-JP" altLang="en-US" sz="1800" dirty="0">
                        <a:latin typeface="+mj-ea"/>
                        <a:ea typeface="+mj-ea"/>
                      </a:endParaRPr>
                    </a:p>
                  </a:txBody>
                  <a:tcPr anchor="ctr">
                    <a:lnR w="57150" cap="flat" cmpd="sng" algn="ctr">
                      <a:solidFill>
                        <a:srgbClr val="0070C0"/>
                      </a:solidFill>
                      <a:prstDash val="solid"/>
                      <a:round/>
                      <a:headEnd type="none" w="med" len="med"/>
                      <a:tailEnd type="none" w="med" len="med"/>
                    </a:lnR>
                  </a:tcPr>
                </a:tc>
                <a:tc>
                  <a:txBody>
                    <a:bodyPr/>
                    <a:lstStyle/>
                    <a:p>
                      <a:pPr algn="ctr">
                        <a:lnSpc>
                          <a:spcPct val="100000"/>
                        </a:lnSpc>
                        <a:spcAft>
                          <a:spcPts val="0"/>
                        </a:spcAft>
                      </a:pPr>
                      <a:endParaRPr lang="ja-JP" sz="1800" kern="100" dirty="0">
                        <a:effectLst/>
                        <a:latin typeface="+mj-ea"/>
                        <a:ea typeface="+mj-ea"/>
                        <a:cs typeface="Century"/>
                      </a:endParaRPr>
                    </a:p>
                  </a:txBody>
                  <a:tcPr marL="68580" marR="68580" marT="0" marB="0" anchor="ctr">
                    <a:lnL w="57150" cap="flat" cmpd="sng" algn="ctr">
                      <a:solidFill>
                        <a:srgbClr val="0070C0"/>
                      </a:solidFill>
                      <a:prstDash val="solid"/>
                      <a:round/>
                      <a:headEnd type="none" w="med" len="med"/>
                      <a:tailEnd type="none" w="med" len="med"/>
                    </a:lnL>
                    <a:lnB w="5715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r>
                        <a:rPr kumimoji="1" lang="en-US" altLang="ja-JP" sz="1800" kern="100" dirty="0" smtClean="0">
                          <a:solidFill>
                            <a:schemeClr val="dk1"/>
                          </a:solidFill>
                          <a:effectLst/>
                          <a:latin typeface="+mj-ea"/>
                          <a:ea typeface="+mn-ea"/>
                          <a:cs typeface="Century"/>
                        </a:rPr>
                        <a:t>-1.901</a:t>
                      </a:r>
                    </a:p>
                    <a:p>
                      <a:pPr algn="ctr">
                        <a:lnSpc>
                          <a:spcPct val="100000"/>
                        </a:lnSpc>
                        <a:spcAft>
                          <a:spcPts val="0"/>
                        </a:spcAft>
                      </a:pPr>
                      <a:r>
                        <a:rPr kumimoji="1" lang="en-US" altLang="ja-JP" sz="1800" kern="100" dirty="0" smtClean="0">
                          <a:solidFill>
                            <a:schemeClr val="dk1"/>
                          </a:solidFill>
                          <a:effectLst/>
                          <a:latin typeface="+mj-ea"/>
                          <a:ea typeface="+mn-ea"/>
                          <a:cs typeface="Century"/>
                        </a:rPr>
                        <a:t>(1.883)</a:t>
                      </a:r>
                      <a:endParaRPr lang="ja-JP" sz="1800" kern="100" dirty="0">
                        <a:effectLst/>
                        <a:latin typeface="+mj-ea"/>
                        <a:ea typeface="+mj-ea"/>
                        <a:cs typeface="Century"/>
                      </a:endParaRPr>
                    </a:p>
                  </a:txBody>
                  <a:tcPr marL="68580" marR="68580" marT="0" marB="0" anchor="ctr">
                    <a:lnR w="57150" cap="flat" cmpd="sng" algn="ctr">
                      <a:solidFill>
                        <a:srgbClr val="0070C0"/>
                      </a:solidFill>
                      <a:prstDash val="solid"/>
                      <a:round/>
                      <a:headEnd type="none" w="med" len="med"/>
                      <a:tailEnd type="none" w="med" len="med"/>
                    </a:lnR>
                    <a:lnB w="57150" cap="flat" cmpd="sng" algn="ctr">
                      <a:solidFill>
                        <a:srgbClr val="0070C0"/>
                      </a:solidFill>
                      <a:prstDash val="solid"/>
                      <a:round/>
                      <a:headEnd type="none" w="med" len="med"/>
                      <a:tailEnd type="none" w="med" len="med"/>
                    </a:lnB>
                  </a:tcPr>
                </a:tc>
                <a:tc>
                  <a:txBody>
                    <a:bodyPr/>
                    <a:lstStyle/>
                    <a:p>
                      <a:pPr algn="ctr">
                        <a:lnSpc>
                          <a:spcPct val="100000"/>
                        </a:lnSpc>
                        <a:spcAft>
                          <a:spcPts val="0"/>
                        </a:spcAft>
                      </a:pPr>
                      <a:endParaRPr lang="ja-JP" sz="1800" kern="100" dirty="0">
                        <a:effectLst/>
                        <a:latin typeface="+mj-ea"/>
                        <a:ea typeface="+mj-ea"/>
                        <a:cs typeface="Century"/>
                      </a:endParaRPr>
                    </a:p>
                  </a:txBody>
                  <a:tcPr marL="68580" marR="68580" marT="0" marB="0" anchor="ctr">
                    <a:lnL w="57150" cap="flat" cmpd="sng" algn="ctr">
                      <a:solidFill>
                        <a:srgbClr val="0070C0"/>
                      </a:solidFill>
                      <a:prstDash val="solid"/>
                      <a:round/>
                      <a:headEnd type="none" w="med" len="med"/>
                      <a:tailEnd type="none" w="med" len="med"/>
                    </a:lnL>
                  </a:tcPr>
                </a:tc>
                <a:tc>
                  <a:txBody>
                    <a:bodyPr/>
                    <a:lstStyle/>
                    <a:p>
                      <a:pPr algn="ctr">
                        <a:lnSpc>
                          <a:spcPct val="100000"/>
                        </a:lnSpc>
                        <a:spcAft>
                          <a:spcPts val="0"/>
                        </a:spcAft>
                      </a:pPr>
                      <a:r>
                        <a:rPr kumimoji="1" lang="en-US" altLang="ja-JP" sz="1800" kern="100" dirty="0" smtClean="0">
                          <a:solidFill>
                            <a:schemeClr val="dk1"/>
                          </a:solidFill>
                          <a:effectLst/>
                          <a:latin typeface="+mj-ea"/>
                          <a:ea typeface="+mn-ea"/>
                          <a:cs typeface="Century"/>
                        </a:rPr>
                        <a:t>1.812</a:t>
                      </a:r>
                    </a:p>
                    <a:p>
                      <a:pPr algn="ctr">
                        <a:lnSpc>
                          <a:spcPct val="100000"/>
                        </a:lnSpc>
                        <a:spcAft>
                          <a:spcPts val="0"/>
                        </a:spcAft>
                      </a:pPr>
                      <a:r>
                        <a:rPr kumimoji="1" lang="en-US" altLang="ja-JP" sz="1800" kern="100" dirty="0" smtClean="0">
                          <a:solidFill>
                            <a:schemeClr val="dk1"/>
                          </a:solidFill>
                          <a:effectLst/>
                          <a:latin typeface="+mj-ea"/>
                          <a:ea typeface="+mn-ea"/>
                          <a:cs typeface="Century"/>
                        </a:rPr>
                        <a:t>(1.664)</a:t>
                      </a:r>
                    </a:p>
                  </a:txBody>
                  <a:tcPr marL="68580" marR="68580" marT="0" marB="0" anchor="ctr"/>
                </a:tc>
              </a:tr>
            </a:tbl>
          </a:graphicData>
        </a:graphic>
      </p:graphicFrame>
    </p:spTree>
    <p:extLst>
      <p:ext uri="{BB962C8B-B14F-4D97-AF65-F5344CB8AC3E}">
        <p14:creationId xmlns:p14="http://schemas.microsoft.com/office/powerpoint/2010/main" val="2281154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結論</a:t>
            </a:r>
            <a:endParaRPr kumimoji="1" lang="ja-JP" altLang="en-US" dirty="0"/>
          </a:p>
        </p:txBody>
      </p:sp>
      <p:sp>
        <p:nvSpPr>
          <p:cNvPr id="3" name="スライド番号プレースホルダー 2"/>
          <p:cNvSpPr>
            <a:spLocks noGrp="1"/>
          </p:cNvSpPr>
          <p:nvPr>
            <p:ph type="sldNum" sz="quarter" idx="12"/>
          </p:nvPr>
        </p:nvSpPr>
        <p:spPr/>
        <p:txBody>
          <a:bodyPr/>
          <a:lstStyle/>
          <a:p>
            <a:fld id="{35FC642D-FC96-4BA5-BD9B-5096F9696E5F}" type="slidenum">
              <a:rPr kumimoji="1" lang="ja-JP" altLang="en-US" smtClean="0"/>
              <a:t>36</a:t>
            </a:fld>
            <a:endParaRPr kumimoji="1" lang="ja-JP" altLang="en-US"/>
          </a:p>
        </p:txBody>
      </p:sp>
      <p:sp>
        <p:nvSpPr>
          <p:cNvPr id="4" name="コンテンツ プレースホルダー 3"/>
          <p:cNvSpPr>
            <a:spLocks noGrp="1"/>
          </p:cNvSpPr>
          <p:nvPr>
            <p:ph sz="quarter" idx="1"/>
          </p:nvPr>
        </p:nvSpPr>
        <p:spPr/>
        <p:txBody>
          <a:bodyPr/>
          <a:lstStyle/>
          <a:p>
            <a:endParaRPr lang="en-US" altLang="ja-JP" dirty="0" smtClean="0">
              <a:latin typeface="+mj-ea"/>
              <a:ea typeface="+mj-ea"/>
            </a:endParaRPr>
          </a:p>
          <a:p>
            <a:r>
              <a:rPr lang="ja-JP" altLang="en-US" dirty="0" smtClean="0">
                <a:latin typeface="+mj-ea"/>
                <a:ea typeface="+mj-ea"/>
              </a:rPr>
              <a:t>高校の</a:t>
            </a:r>
            <a:r>
              <a:rPr lang="ja-JP" altLang="en-US" dirty="0">
                <a:latin typeface="+mj-ea"/>
                <a:ea typeface="+mj-ea"/>
              </a:rPr>
              <a:t>「質」</a:t>
            </a:r>
            <a:r>
              <a:rPr lang="ja-JP" altLang="en-US" dirty="0" smtClean="0">
                <a:latin typeface="+mj-ea"/>
                <a:ea typeface="+mj-ea"/>
              </a:rPr>
              <a:t>や高校の</a:t>
            </a:r>
            <a:r>
              <a:rPr lang="ja-JP" altLang="en-US" dirty="0">
                <a:latin typeface="+mj-ea"/>
                <a:ea typeface="+mj-ea"/>
              </a:rPr>
              <a:t>「ランキング</a:t>
            </a:r>
            <a:r>
              <a:rPr lang="ja-JP" altLang="en-US" dirty="0" smtClean="0">
                <a:latin typeface="+mj-ea"/>
                <a:ea typeface="+mj-ea"/>
              </a:rPr>
              <a:t>」も、合格大学の偏差値（＝学力）に</a:t>
            </a:r>
            <a:r>
              <a:rPr lang="ja-JP" altLang="en-US" dirty="0">
                <a:latin typeface="+mj-ea"/>
                <a:ea typeface="+mj-ea"/>
              </a:rPr>
              <a:t>影響すると</a:t>
            </a:r>
            <a:r>
              <a:rPr lang="ja-JP" altLang="en-US" dirty="0" smtClean="0">
                <a:latin typeface="+mj-ea"/>
                <a:ea typeface="+mj-ea"/>
              </a:rPr>
              <a:t>いうエビデンス</a:t>
            </a:r>
            <a:r>
              <a:rPr lang="ja-JP" altLang="en-US" dirty="0">
                <a:latin typeface="+mj-ea"/>
                <a:ea typeface="+mj-ea"/>
              </a:rPr>
              <a:t>は</a:t>
            </a:r>
            <a:r>
              <a:rPr lang="ja-JP" altLang="en-US" dirty="0" smtClean="0">
                <a:latin typeface="+mj-ea"/>
                <a:ea typeface="+mj-ea"/>
              </a:rPr>
              <a:t>みられない。</a:t>
            </a:r>
            <a:endParaRPr lang="en-US" altLang="ja-JP" dirty="0" smtClean="0">
              <a:latin typeface="+mj-ea"/>
              <a:ea typeface="+mj-ea"/>
            </a:endParaRPr>
          </a:p>
          <a:p>
            <a:endParaRPr lang="en-US" altLang="ja-JP" dirty="0">
              <a:latin typeface="+mj-ea"/>
              <a:ea typeface="+mj-ea"/>
            </a:endParaRPr>
          </a:p>
          <a:p>
            <a:r>
              <a:rPr lang="ja-JP" altLang="en-US" dirty="0" smtClean="0">
                <a:latin typeface="+mj-ea"/>
                <a:ea typeface="+mj-ea"/>
              </a:rPr>
              <a:t>相当程度、家庭環境の影響が強いものと考えられる。</a:t>
            </a:r>
            <a:endParaRPr lang="en-US" altLang="ja-JP" dirty="0" smtClean="0">
              <a:latin typeface="+mj-ea"/>
              <a:ea typeface="+mj-ea"/>
            </a:endParaRPr>
          </a:p>
          <a:p>
            <a:endParaRPr lang="en-US" altLang="ja-JP" dirty="0">
              <a:latin typeface="+mj-ea"/>
              <a:ea typeface="+mj-ea"/>
            </a:endParaRPr>
          </a:p>
          <a:p>
            <a:r>
              <a:rPr lang="ja-JP" altLang="en-US" dirty="0">
                <a:latin typeface="+mj-ea"/>
                <a:ea typeface="+mj-ea"/>
              </a:rPr>
              <a:t>気になるの</a:t>
            </a:r>
            <a:r>
              <a:rPr lang="ja-JP" altLang="en-US" dirty="0" smtClean="0">
                <a:latin typeface="+mj-ea"/>
                <a:ea typeface="+mj-ea"/>
              </a:rPr>
              <a:t>は、二卵性双生児のデータを用いた結果。遺伝的環境をコントロール</a:t>
            </a:r>
            <a:r>
              <a:rPr lang="ja-JP" altLang="en-US" dirty="0">
                <a:latin typeface="+mj-ea"/>
                <a:ea typeface="+mj-ea"/>
              </a:rPr>
              <a:t>しなければ</a:t>
            </a:r>
            <a:r>
              <a:rPr lang="ja-JP" altLang="en-US" dirty="0" smtClean="0">
                <a:latin typeface="+mj-ea"/>
                <a:ea typeface="+mj-ea"/>
              </a:rPr>
              <a:t>、高校の質は学力に影響する（非常に解釈の難しい結果</a:t>
            </a:r>
            <a:r>
              <a:rPr lang="ja-JP" altLang="en-US" dirty="0">
                <a:latin typeface="+mj-ea"/>
                <a:ea typeface="+mj-ea"/>
              </a:rPr>
              <a:t>ではある</a:t>
            </a:r>
            <a:r>
              <a:rPr lang="ja-JP" altLang="en-US" dirty="0" smtClean="0">
                <a:latin typeface="+mj-ea"/>
                <a:ea typeface="+mj-ea"/>
              </a:rPr>
              <a:t>が・・・）。</a:t>
            </a:r>
            <a:endParaRPr lang="en-US" altLang="ja-JP" dirty="0">
              <a:latin typeface="+mj-ea"/>
              <a:ea typeface="+mj-ea"/>
            </a:endParaRPr>
          </a:p>
          <a:p>
            <a:endParaRPr kumimoji="1" lang="ja-JP" altLang="en-US" dirty="0">
              <a:latin typeface="+mj-ea"/>
              <a:ea typeface="+mj-ea"/>
            </a:endParaRPr>
          </a:p>
        </p:txBody>
      </p:sp>
    </p:spTree>
    <p:extLst>
      <p:ext uri="{BB962C8B-B14F-4D97-AF65-F5344CB8AC3E}">
        <p14:creationId xmlns:p14="http://schemas.microsoft.com/office/powerpoint/2010/main" val="1282371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「学校」には意味がないのか</a:t>
            </a:r>
            <a:endParaRPr kumimoji="1" lang="ja-JP" altLang="en-US" dirty="0"/>
          </a:p>
        </p:txBody>
      </p:sp>
      <p:sp>
        <p:nvSpPr>
          <p:cNvPr id="3" name="スライド番号プレースホルダー 2"/>
          <p:cNvSpPr>
            <a:spLocks noGrp="1"/>
          </p:cNvSpPr>
          <p:nvPr>
            <p:ph type="sldNum" sz="quarter" idx="12"/>
          </p:nvPr>
        </p:nvSpPr>
        <p:spPr/>
        <p:txBody>
          <a:bodyPr/>
          <a:lstStyle/>
          <a:p>
            <a:fld id="{35FC642D-FC96-4BA5-BD9B-5096F9696E5F}" type="slidenum">
              <a:rPr kumimoji="1" lang="ja-JP" altLang="en-US" smtClean="0"/>
              <a:t>37</a:t>
            </a:fld>
            <a:endParaRPr kumimoji="1" lang="ja-JP" altLang="en-US"/>
          </a:p>
        </p:txBody>
      </p:sp>
      <p:sp>
        <p:nvSpPr>
          <p:cNvPr id="4" name="コンテンツ プレースホルダー 3"/>
          <p:cNvSpPr>
            <a:spLocks noGrp="1"/>
          </p:cNvSpPr>
          <p:nvPr>
            <p:ph sz="quarter" idx="1"/>
          </p:nvPr>
        </p:nvSpPr>
        <p:spPr>
          <a:xfrm>
            <a:off x="179512" y="1412776"/>
            <a:ext cx="8784976" cy="4998296"/>
          </a:xfrm>
        </p:spPr>
        <p:txBody>
          <a:bodyPr>
            <a:noAutofit/>
          </a:bodyPr>
          <a:lstStyle/>
          <a:p>
            <a:r>
              <a:rPr kumimoji="1" lang="en-US" altLang="ja-JP" sz="2600" dirty="0" smtClean="0">
                <a:latin typeface="+mj-ea"/>
                <a:ea typeface="+mj-ea"/>
              </a:rPr>
              <a:t>Pritchett &amp; </a:t>
            </a:r>
            <a:r>
              <a:rPr kumimoji="1" lang="en-US" altLang="ja-JP" sz="2600" dirty="0" err="1" smtClean="0">
                <a:latin typeface="+mj-ea"/>
                <a:ea typeface="+mj-ea"/>
              </a:rPr>
              <a:t>Filmer</a:t>
            </a:r>
            <a:r>
              <a:rPr lang="en-US" altLang="ja-JP" sz="2600" dirty="0">
                <a:latin typeface="+mj-ea"/>
                <a:ea typeface="+mj-ea"/>
              </a:rPr>
              <a:t> (1999) </a:t>
            </a:r>
            <a:r>
              <a:rPr lang="en-US" altLang="ja-JP" sz="2600" dirty="0" smtClean="0">
                <a:latin typeface="+mj-ea"/>
                <a:ea typeface="+mj-ea"/>
              </a:rPr>
              <a:t>[EER] “What </a:t>
            </a:r>
            <a:r>
              <a:rPr lang="en-US" altLang="ja-JP" sz="2600" dirty="0">
                <a:latin typeface="+mj-ea"/>
                <a:ea typeface="+mj-ea"/>
              </a:rPr>
              <a:t>education production functions </a:t>
            </a:r>
            <a:r>
              <a:rPr lang="en-US" altLang="ja-JP" sz="2600" i="1" dirty="0">
                <a:latin typeface="+mj-ea"/>
                <a:ea typeface="+mj-ea"/>
              </a:rPr>
              <a:t>really</a:t>
            </a:r>
            <a:r>
              <a:rPr lang="en-US" altLang="ja-JP" sz="2600" dirty="0">
                <a:latin typeface="+mj-ea"/>
                <a:ea typeface="+mj-ea"/>
              </a:rPr>
              <a:t> show: a positive theory of education </a:t>
            </a:r>
            <a:r>
              <a:rPr lang="en-US" altLang="ja-JP" sz="2600" dirty="0" smtClean="0">
                <a:latin typeface="+mj-ea"/>
                <a:ea typeface="+mj-ea"/>
              </a:rPr>
              <a:t>expenditures”</a:t>
            </a:r>
          </a:p>
          <a:p>
            <a:endParaRPr kumimoji="1" lang="en-US" altLang="ja-JP" sz="2600" dirty="0">
              <a:latin typeface="+mj-ea"/>
              <a:ea typeface="+mj-ea"/>
            </a:endParaRPr>
          </a:p>
          <a:p>
            <a:r>
              <a:rPr lang="ja-JP" altLang="en-US" sz="2600" dirty="0">
                <a:latin typeface="+mj-ea"/>
                <a:ea typeface="+mj-ea"/>
              </a:rPr>
              <a:t>教育生産関数で</a:t>
            </a:r>
            <a:r>
              <a:rPr lang="ja-JP" altLang="en-US" sz="2600" dirty="0" smtClean="0">
                <a:latin typeface="+mj-ea"/>
                <a:ea typeface="+mj-ea"/>
              </a:rPr>
              <a:t>は「成果」を最大化するために、それぞれの「投入物」の一ドル当たりの限界生産</a:t>
            </a:r>
            <a:r>
              <a:rPr lang="ja-JP" altLang="en-US" sz="2600" dirty="0">
                <a:latin typeface="+mj-ea"/>
                <a:ea typeface="+mj-ea"/>
              </a:rPr>
              <a:t>物</a:t>
            </a:r>
            <a:r>
              <a:rPr lang="ja-JP" altLang="en-US" sz="2600" dirty="0" smtClean="0">
                <a:latin typeface="+mj-ea"/>
                <a:ea typeface="+mj-ea"/>
              </a:rPr>
              <a:t>が一致するように資源配分が行われることが前提となっているが、</a:t>
            </a:r>
            <a:r>
              <a:rPr lang="ja-JP" altLang="en-US" sz="2600" u="sng" dirty="0" smtClean="0">
                <a:latin typeface="+mj-ea"/>
                <a:ea typeface="+mj-ea"/>
              </a:rPr>
              <a:t>現実には「教員」という資源（例えば教員給与など）に過剰に資源配分が行われ、一ドル当たりの限界生産物は、教員以外の資源（例えば本や教材など）のほうが</a:t>
            </a:r>
            <a:r>
              <a:rPr lang="en-US" altLang="ja-JP" sz="2600" u="sng" dirty="0" smtClean="0">
                <a:latin typeface="+mj-ea"/>
                <a:ea typeface="+mj-ea"/>
              </a:rPr>
              <a:t>10-100</a:t>
            </a:r>
            <a:r>
              <a:rPr lang="ja-JP" altLang="en-US" sz="2600" u="sng" dirty="0" smtClean="0">
                <a:latin typeface="+mj-ea"/>
                <a:ea typeface="+mj-ea"/>
              </a:rPr>
              <a:t>倍も高い</a:t>
            </a:r>
            <a:r>
              <a:rPr lang="ja-JP" altLang="en-US" sz="2600" dirty="0" smtClean="0">
                <a:latin typeface="+mj-ea"/>
                <a:ea typeface="+mj-ea"/>
              </a:rPr>
              <a:t>。</a:t>
            </a:r>
            <a:endParaRPr lang="en-US" altLang="ja-JP" sz="2600" dirty="0" smtClean="0">
              <a:latin typeface="+mj-ea"/>
              <a:ea typeface="+mj-ea"/>
            </a:endParaRPr>
          </a:p>
          <a:p>
            <a:endParaRPr kumimoji="1" lang="en-US" altLang="ja-JP" sz="2600" dirty="0">
              <a:latin typeface="+mj-ea"/>
              <a:ea typeface="+mj-ea"/>
            </a:endParaRPr>
          </a:p>
          <a:p>
            <a:r>
              <a:rPr lang="ja-JP" altLang="en-US" sz="2600" dirty="0" smtClean="0">
                <a:latin typeface="+mj-ea"/>
                <a:ea typeface="+mj-ea"/>
              </a:rPr>
              <a:t>日本</a:t>
            </a:r>
            <a:r>
              <a:rPr lang="ja-JP" altLang="en-US" sz="2600" dirty="0">
                <a:latin typeface="+mj-ea"/>
                <a:ea typeface="+mj-ea"/>
              </a:rPr>
              <a:t>でも</a:t>
            </a:r>
            <a:r>
              <a:rPr lang="ja-JP" altLang="en-US" sz="2600" b="1" dirty="0" smtClean="0">
                <a:solidFill>
                  <a:srgbClr val="FF0000"/>
                </a:solidFill>
                <a:latin typeface="+mj-ea"/>
                <a:ea typeface="+mj-ea"/>
              </a:rPr>
              <a:t>資源配分に大きな問題を抱えている</a:t>
            </a:r>
            <a:r>
              <a:rPr lang="ja-JP" altLang="en-US" sz="2600" dirty="0" smtClean="0">
                <a:latin typeface="+mj-ea"/>
                <a:ea typeface="+mj-ea"/>
              </a:rPr>
              <a:t>可能性。</a:t>
            </a:r>
            <a:endParaRPr kumimoji="1" lang="ja-JP" altLang="en-US" sz="2600" dirty="0">
              <a:latin typeface="+mj-ea"/>
              <a:ea typeface="+mj-ea"/>
            </a:endParaRPr>
          </a:p>
        </p:txBody>
      </p:sp>
    </p:spTree>
    <p:extLst>
      <p:ext uri="{BB962C8B-B14F-4D97-AF65-F5344CB8AC3E}">
        <p14:creationId xmlns:p14="http://schemas.microsoft.com/office/powerpoint/2010/main" val="3937059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a:t>だとすると、一体何か重要なのか</a:t>
            </a:r>
            <a:endParaRPr kumimoji="1" lang="ja-JP" altLang="en-US" dirty="0"/>
          </a:p>
        </p:txBody>
      </p:sp>
      <p:sp>
        <p:nvSpPr>
          <p:cNvPr id="3" name="スライド番号プレースホルダー 2"/>
          <p:cNvSpPr>
            <a:spLocks noGrp="1"/>
          </p:cNvSpPr>
          <p:nvPr>
            <p:ph type="sldNum" sz="quarter" idx="12"/>
          </p:nvPr>
        </p:nvSpPr>
        <p:spPr/>
        <p:txBody>
          <a:bodyPr/>
          <a:lstStyle/>
          <a:p>
            <a:fld id="{35FC642D-FC96-4BA5-BD9B-5096F9696E5F}" type="slidenum">
              <a:rPr kumimoji="1" lang="ja-JP" altLang="en-US" smtClean="0"/>
              <a:t>38</a:t>
            </a:fld>
            <a:endParaRPr kumimoji="1" lang="ja-JP" altLang="en-US"/>
          </a:p>
        </p:txBody>
      </p:sp>
      <p:sp>
        <p:nvSpPr>
          <p:cNvPr id="4" name="コンテンツ プレースホルダー 3"/>
          <p:cNvSpPr>
            <a:spLocks noGrp="1"/>
          </p:cNvSpPr>
          <p:nvPr>
            <p:ph sz="quarter" idx="1"/>
          </p:nvPr>
        </p:nvSpPr>
        <p:spPr/>
        <p:txBody>
          <a:bodyPr/>
          <a:lstStyle/>
          <a:p>
            <a:r>
              <a:rPr kumimoji="1" lang="ja-JP" altLang="en-US" dirty="0" smtClean="0">
                <a:latin typeface="+mj-ea"/>
                <a:ea typeface="+mj-ea"/>
              </a:rPr>
              <a:t>小学校における生活習慣</a:t>
            </a:r>
            <a:endParaRPr lang="en-US" altLang="ja-JP" dirty="0">
              <a:latin typeface="+mj-ea"/>
              <a:ea typeface="+mj-ea"/>
            </a:endParaRPr>
          </a:p>
          <a:p>
            <a:pPr lvl="1"/>
            <a:r>
              <a:rPr kumimoji="1" lang="en-US" altLang="ja-JP" dirty="0" smtClean="0">
                <a:latin typeface="+mj-ea"/>
                <a:ea typeface="+mj-ea"/>
              </a:rPr>
              <a:t>Are TV/Video Games Really Harmful for Kids? (</a:t>
            </a:r>
            <a:r>
              <a:rPr kumimoji="1" lang="en-US" altLang="ja-JP" dirty="0" err="1" smtClean="0">
                <a:latin typeface="+mj-ea"/>
                <a:ea typeface="+mj-ea"/>
              </a:rPr>
              <a:t>Nakamuro</a:t>
            </a:r>
            <a:r>
              <a:rPr kumimoji="1" lang="en-US" altLang="ja-JP" dirty="0" smtClean="0">
                <a:latin typeface="+mj-ea"/>
                <a:ea typeface="+mj-ea"/>
              </a:rPr>
              <a:t> et al, 2013 [CEP]</a:t>
            </a:r>
          </a:p>
          <a:p>
            <a:r>
              <a:rPr lang="ja-JP" altLang="en-US" dirty="0">
                <a:latin typeface="+mj-ea"/>
                <a:ea typeface="+mj-ea"/>
              </a:rPr>
              <a:t>影響</a:t>
            </a:r>
            <a:r>
              <a:rPr lang="ja-JP" altLang="en-US" dirty="0" smtClean="0">
                <a:latin typeface="+mj-ea"/>
                <a:ea typeface="+mj-ea"/>
              </a:rPr>
              <a:t>は</a:t>
            </a:r>
            <a:r>
              <a:rPr lang="ja-JP" altLang="en-US" dirty="0">
                <a:latin typeface="+mj-ea"/>
                <a:ea typeface="+mj-ea"/>
              </a:rPr>
              <a:t>小さくはある</a:t>
            </a:r>
            <a:r>
              <a:rPr lang="ja-JP" altLang="en-US" dirty="0" smtClean="0">
                <a:latin typeface="+mj-ea"/>
                <a:ea typeface="+mj-ea"/>
              </a:rPr>
              <a:t>が、</a:t>
            </a:r>
            <a:r>
              <a:rPr lang="en-US" altLang="ja-JP" dirty="0" smtClean="0">
                <a:latin typeface="+mj-ea"/>
                <a:ea typeface="+mj-ea"/>
              </a:rPr>
              <a:t>TV</a:t>
            </a:r>
            <a:r>
              <a:rPr lang="ja-JP" altLang="en-US" dirty="0" smtClean="0">
                <a:latin typeface="+mj-ea"/>
                <a:ea typeface="+mj-ea"/>
              </a:rPr>
              <a:t>やゲームなどの生活習慣は子どもの発達に悪影響</a:t>
            </a:r>
            <a:endParaRPr kumimoji="1" lang="ja-JP" altLang="en-US" dirty="0">
              <a:latin typeface="+mj-ea"/>
              <a:ea typeface="+mj-ea"/>
            </a:endParaRPr>
          </a:p>
        </p:txBody>
      </p:sp>
      <p:graphicFrame>
        <p:nvGraphicFramePr>
          <p:cNvPr id="5" name="表 4"/>
          <p:cNvGraphicFramePr>
            <a:graphicFrameLocks noGrp="1"/>
          </p:cNvGraphicFramePr>
          <p:nvPr>
            <p:extLst>
              <p:ext uri="{D42A27DB-BD31-4B8C-83A1-F6EECF244321}">
                <p14:modId xmlns:p14="http://schemas.microsoft.com/office/powerpoint/2010/main" val="7416774"/>
              </p:ext>
            </p:extLst>
          </p:nvPr>
        </p:nvGraphicFramePr>
        <p:xfrm>
          <a:off x="323528" y="3933056"/>
          <a:ext cx="8352932" cy="2380751"/>
        </p:xfrm>
        <a:graphic>
          <a:graphicData uri="http://schemas.openxmlformats.org/drawingml/2006/table">
            <a:tbl>
              <a:tblPr firstRow="1" bandRow="1">
                <a:tableStyleId>{5C22544A-7EE6-4342-B048-85BDC9FD1C3A}</a:tableStyleId>
              </a:tblPr>
              <a:tblGrid>
                <a:gridCol w="1193276"/>
                <a:gridCol w="1193276"/>
                <a:gridCol w="1193276"/>
                <a:gridCol w="1193276"/>
                <a:gridCol w="1193276"/>
                <a:gridCol w="1193276"/>
                <a:gridCol w="1193276"/>
              </a:tblGrid>
              <a:tr h="555672">
                <a:tc>
                  <a:txBody>
                    <a:bodyPr/>
                    <a:lstStyle/>
                    <a:p>
                      <a:endParaRPr kumimoji="1" lang="ja-JP" altLang="en-US" dirty="0">
                        <a:latin typeface="+mj-ea"/>
                        <a:ea typeface="+mj-ea"/>
                      </a:endParaRPr>
                    </a:p>
                  </a:txBody>
                  <a:tcPr/>
                </a:tc>
                <a:tc gridSpan="2">
                  <a:txBody>
                    <a:bodyPr/>
                    <a:lstStyle/>
                    <a:p>
                      <a:pPr algn="ctr"/>
                      <a:r>
                        <a:rPr kumimoji="1" lang="ja-JP" altLang="en-US" dirty="0" smtClean="0">
                          <a:latin typeface="+mj-ea"/>
                          <a:ea typeface="+mj-ea"/>
                        </a:rPr>
                        <a:t>問題行動</a:t>
                      </a:r>
                      <a:endParaRPr kumimoji="1" lang="ja-JP" altLang="en-US" dirty="0">
                        <a:latin typeface="+mj-ea"/>
                        <a:ea typeface="+mj-ea"/>
                      </a:endParaRPr>
                    </a:p>
                  </a:txBody>
                  <a:tcPr anchor="ctr"/>
                </a:tc>
                <a:tc hMerge="1">
                  <a:txBody>
                    <a:bodyPr/>
                    <a:lstStyle/>
                    <a:p>
                      <a:endParaRPr kumimoji="1" lang="ja-JP" altLang="en-US" dirty="0">
                        <a:latin typeface="+mj-ea"/>
                        <a:ea typeface="+mj-ea"/>
                      </a:endParaRPr>
                    </a:p>
                  </a:txBody>
                  <a:tcPr/>
                </a:tc>
                <a:tc gridSpan="2">
                  <a:txBody>
                    <a:bodyPr/>
                    <a:lstStyle/>
                    <a:p>
                      <a:pPr algn="ctr"/>
                      <a:r>
                        <a:rPr kumimoji="1" lang="ja-JP" altLang="en-US" dirty="0" smtClean="0">
                          <a:latin typeface="+mj-ea"/>
                          <a:ea typeface="+mj-ea"/>
                        </a:rPr>
                        <a:t>学校不適応</a:t>
                      </a:r>
                      <a:endParaRPr kumimoji="1" lang="ja-JP" altLang="en-US" dirty="0">
                        <a:latin typeface="+mj-ea"/>
                        <a:ea typeface="+mj-ea"/>
                      </a:endParaRPr>
                    </a:p>
                  </a:txBody>
                  <a:tcPr anchor="ctr"/>
                </a:tc>
                <a:tc hMerge="1">
                  <a:txBody>
                    <a:bodyPr/>
                    <a:lstStyle/>
                    <a:p>
                      <a:endParaRPr kumimoji="1" lang="ja-JP" altLang="en-US" dirty="0">
                        <a:latin typeface="+mj-ea"/>
                        <a:ea typeface="+mj-ea"/>
                      </a:endParaRPr>
                    </a:p>
                  </a:txBody>
                  <a:tcPr/>
                </a:tc>
                <a:tc gridSpan="2">
                  <a:txBody>
                    <a:bodyPr/>
                    <a:lstStyle/>
                    <a:p>
                      <a:pPr algn="ctr"/>
                      <a:r>
                        <a:rPr kumimoji="1" lang="ja-JP" altLang="en-US" dirty="0" smtClean="0">
                          <a:latin typeface="+mj-ea"/>
                          <a:ea typeface="+mj-ea"/>
                        </a:rPr>
                        <a:t>肥満</a:t>
                      </a:r>
                      <a:endParaRPr kumimoji="1" lang="ja-JP" altLang="en-US" dirty="0">
                        <a:latin typeface="+mj-ea"/>
                        <a:ea typeface="+mj-ea"/>
                      </a:endParaRPr>
                    </a:p>
                  </a:txBody>
                  <a:tcPr anchor="ctr"/>
                </a:tc>
                <a:tc hMerge="1">
                  <a:txBody>
                    <a:bodyPr/>
                    <a:lstStyle/>
                    <a:p>
                      <a:endParaRPr kumimoji="1" lang="ja-JP" altLang="en-US" dirty="0">
                        <a:latin typeface="+mj-ea"/>
                        <a:ea typeface="+mj-ea"/>
                      </a:endParaRPr>
                    </a:p>
                  </a:txBody>
                  <a:tcPr/>
                </a:tc>
              </a:tr>
              <a:tr h="555672">
                <a:tc>
                  <a:txBody>
                    <a:bodyPr/>
                    <a:lstStyle/>
                    <a:p>
                      <a:endParaRPr kumimoji="1" lang="ja-JP" altLang="en-US" dirty="0">
                        <a:latin typeface="+mj-ea"/>
                        <a:ea typeface="+mj-ea"/>
                      </a:endParaRPr>
                    </a:p>
                  </a:txBody>
                  <a:tcPr/>
                </a:tc>
                <a:tc>
                  <a:txBody>
                    <a:bodyPr/>
                    <a:lstStyle/>
                    <a:p>
                      <a:pPr algn="ctr"/>
                      <a:r>
                        <a:rPr kumimoji="1" lang="ja-JP" altLang="en-US" dirty="0" smtClean="0">
                          <a:latin typeface="+mj-ea"/>
                          <a:ea typeface="+mj-ea"/>
                        </a:rPr>
                        <a:t>男子</a:t>
                      </a:r>
                      <a:endParaRPr kumimoji="1" lang="ja-JP" altLang="en-US" dirty="0">
                        <a:latin typeface="+mj-ea"/>
                        <a:ea typeface="+mj-ea"/>
                      </a:endParaRPr>
                    </a:p>
                  </a:txBody>
                  <a:tcPr anchor="ctr"/>
                </a:tc>
                <a:tc>
                  <a:txBody>
                    <a:bodyPr/>
                    <a:lstStyle/>
                    <a:p>
                      <a:pPr algn="ctr"/>
                      <a:r>
                        <a:rPr kumimoji="1" lang="ja-JP" altLang="en-US" dirty="0" smtClean="0">
                          <a:latin typeface="+mj-ea"/>
                          <a:ea typeface="+mj-ea"/>
                        </a:rPr>
                        <a:t>女子</a:t>
                      </a:r>
                      <a:endParaRPr kumimoji="1" lang="ja-JP" altLang="en-US" dirty="0">
                        <a:latin typeface="+mj-ea"/>
                        <a:ea typeface="+mj-ea"/>
                      </a:endParaRPr>
                    </a:p>
                  </a:txBody>
                  <a:tcPr anchor="ctr"/>
                </a:tc>
                <a:tc>
                  <a:txBody>
                    <a:bodyPr/>
                    <a:lstStyle/>
                    <a:p>
                      <a:pPr algn="ctr"/>
                      <a:r>
                        <a:rPr kumimoji="1" lang="ja-JP" altLang="en-US" dirty="0" smtClean="0">
                          <a:latin typeface="+mj-ea"/>
                          <a:ea typeface="+mj-ea"/>
                        </a:rPr>
                        <a:t>男子</a:t>
                      </a:r>
                      <a:endParaRPr kumimoji="1" lang="ja-JP" altLang="en-US" dirty="0">
                        <a:latin typeface="+mj-ea"/>
                        <a:ea typeface="+mj-ea"/>
                      </a:endParaRPr>
                    </a:p>
                  </a:txBody>
                  <a:tcPr anchor="ctr"/>
                </a:tc>
                <a:tc>
                  <a:txBody>
                    <a:bodyPr/>
                    <a:lstStyle/>
                    <a:p>
                      <a:pPr algn="ctr"/>
                      <a:r>
                        <a:rPr kumimoji="1" lang="ja-JP" altLang="en-US" dirty="0" smtClean="0">
                          <a:latin typeface="+mj-ea"/>
                          <a:ea typeface="+mj-ea"/>
                        </a:rPr>
                        <a:t>女子</a:t>
                      </a:r>
                      <a:endParaRPr kumimoji="1" lang="ja-JP" altLang="en-US" dirty="0">
                        <a:latin typeface="+mj-ea"/>
                        <a:ea typeface="+mj-ea"/>
                      </a:endParaRPr>
                    </a:p>
                  </a:txBody>
                  <a:tcPr anchor="ctr"/>
                </a:tc>
                <a:tc>
                  <a:txBody>
                    <a:bodyPr/>
                    <a:lstStyle/>
                    <a:p>
                      <a:pPr algn="ctr"/>
                      <a:r>
                        <a:rPr kumimoji="1" lang="ja-JP" altLang="en-US" dirty="0" smtClean="0">
                          <a:latin typeface="+mj-ea"/>
                          <a:ea typeface="+mj-ea"/>
                        </a:rPr>
                        <a:t>男子</a:t>
                      </a:r>
                      <a:endParaRPr kumimoji="1" lang="ja-JP" altLang="en-US" dirty="0">
                        <a:latin typeface="+mj-ea"/>
                        <a:ea typeface="+mj-ea"/>
                      </a:endParaRPr>
                    </a:p>
                  </a:txBody>
                  <a:tcPr anchor="ctr"/>
                </a:tc>
                <a:tc>
                  <a:txBody>
                    <a:bodyPr/>
                    <a:lstStyle/>
                    <a:p>
                      <a:pPr algn="ctr"/>
                      <a:r>
                        <a:rPr kumimoji="1" lang="ja-JP" altLang="en-US" dirty="0" smtClean="0">
                          <a:latin typeface="+mj-ea"/>
                          <a:ea typeface="+mj-ea"/>
                        </a:rPr>
                        <a:t>女子</a:t>
                      </a:r>
                      <a:endParaRPr kumimoji="1" lang="ja-JP" altLang="en-US" dirty="0">
                        <a:latin typeface="+mj-ea"/>
                        <a:ea typeface="+mj-ea"/>
                      </a:endParaRPr>
                    </a:p>
                  </a:txBody>
                  <a:tcPr anchor="ctr"/>
                </a:tc>
              </a:tr>
              <a:tr h="555672">
                <a:tc>
                  <a:txBody>
                    <a:bodyPr/>
                    <a:lstStyle/>
                    <a:p>
                      <a:pPr algn="ctr">
                        <a:lnSpc>
                          <a:spcPct val="100000"/>
                        </a:lnSpc>
                        <a:spcAft>
                          <a:spcPts val="0"/>
                        </a:spcAft>
                      </a:pPr>
                      <a:r>
                        <a:rPr lang="en-US" sz="1400" kern="100" dirty="0">
                          <a:solidFill>
                            <a:schemeClr val="tx1"/>
                          </a:solidFill>
                          <a:effectLst/>
                          <a:latin typeface="+mj-ea"/>
                          <a:ea typeface="+mj-ea"/>
                          <a:cs typeface="Century"/>
                        </a:rPr>
                        <a:t>TV</a:t>
                      </a:r>
                      <a:endParaRPr lang="ja-JP" sz="1600" kern="100" dirty="0">
                        <a:solidFill>
                          <a:schemeClr val="tx1"/>
                        </a:solidFill>
                        <a:effectLst/>
                        <a:latin typeface="+mj-ea"/>
                        <a:ea typeface="+mj-ea"/>
                        <a:cs typeface="Century"/>
                      </a:endParaRPr>
                    </a:p>
                    <a:p>
                      <a:pPr algn="ctr">
                        <a:lnSpc>
                          <a:spcPct val="100000"/>
                        </a:lnSpc>
                        <a:spcAft>
                          <a:spcPts val="0"/>
                        </a:spcAft>
                      </a:pPr>
                      <a:r>
                        <a:rPr lang="en-US" sz="1400" kern="100" dirty="0">
                          <a:solidFill>
                            <a:schemeClr val="tx1"/>
                          </a:solidFill>
                          <a:effectLst/>
                          <a:latin typeface="+mj-ea"/>
                          <a:ea typeface="+mj-ea"/>
                          <a:cs typeface="Century"/>
                        </a:rPr>
                        <a:t> </a:t>
                      </a:r>
                      <a:endParaRPr lang="ja-JP" sz="1600" kern="100" dirty="0">
                        <a:solidFill>
                          <a:schemeClr val="tx1"/>
                        </a:solidFill>
                        <a:effectLst/>
                        <a:latin typeface="+mj-ea"/>
                        <a:ea typeface="+mj-ea"/>
                        <a:cs typeface="Century"/>
                      </a:endParaRPr>
                    </a:p>
                  </a:txBody>
                  <a:tcPr marL="68580" marR="68580" marT="0" marB="0" anchor="ctr"/>
                </a:tc>
                <a:tc>
                  <a:txBody>
                    <a:bodyPr/>
                    <a:lstStyle/>
                    <a:p>
                      <a:pPr algn="ctr">
                        <a:lnSpc>
                          <a:spcPct val="100000"/>
                        </a:lnSpc>
                        <a:spcAft>
                          <a:spcPts val="0"/>
                        </a:spcAft>
                      </a:pPr>
                      <a:r>
                        <a:rPr lang="en-US" sz="1400" kern="100" dirty="0">
                          <a:solidFill>
                            <a:schemeClr val="tx1"/>
                          </a:solidFill>
                          <a:effectLst/>
                          <a:latin typeface="+mj-ea"/>
                          <a:ea typeface="+mj-ea"/>
                          <a:cs typeface="Century"/>
                        </a:rPr>
                        <a:t>0.064***</a:t>
                      </a:r>
                      <a:endParaRPr lang="ja-JP" sz="1600" kern="100" dirty="0">
                        <a:solidFill>
                          <a:schemeClr val="tx1"/>
                        </a:solidFill>
                        <a:effectLst/>
                        <a:latin typeface="+mj-ea"/>
                        <a:ea typeface="+mj-ea"/>
                        <a:cs typeface="Century"/>
                      </a:endParaRPr>
                    </a:p>
                    <a:p>
                      <a:pPr algn="ctr">
                        <a:lnSpc>
                          <a:spcPct val="100000"/>
                        </a:lnSpc>
                        <a:spcAft>
                          <a:spcPts val="0"/>
                        </a:spcAft>
                      </a:pPr>
                      <a:r>
                        <a:rPr lang="en-US" sz="1400" kern="100" dirty="0">
                          <a:solidFill>
                            <a:schemeClr val="tx1"/>
                          </a:solidFill>
                          <a:effectLst/>
                          <a:latin typeface="+mj-ea"/>
                          <a:ea typeface="+mj-ea"/>
                          <a:cs typeface="Century"/>
                        </a:rPr>
                        <a:t>(0.014)</a:t>
                      </a:r>
                      <a:endParaRPr lang="ja-JP" sz="1600" kern="100" dirty="0">
                        <a:solidFill>
                          <a:schemeClr val="tx1"/>
                        </a:solidFill>
                        <a:effectLst/>
                        <a:latin typeface="+mj-ea"/>
                        <a:ea typeface="+mj-ea"/>
                        <a:cs typeface="Century"/>
                      </a:endParaRPr>
                    </a:p>
                  </a:txBody>
                  <a:tcPr marL="68580" marR="68580" marT="0" marB="0" anchor="ctr">
                    <a:solidFill>
                      <a:srgbClr val="FFFF00"/>
                    </a:solidFill>
                  </a:tcPr>
                </a:tc>
                <a:tc>
                  <a:txBody>
                    <a:bodyPr/>
                    <a:lstStyle/>
                    <a:p>
                      <a:pPr algn="ctr">
                        <a:lnSpc>
                          <a:spcPct val="100000"/>
                        </a:lnSpc>
                        <a:spcAft>
                          <a:spcPts val="0"/>
                        </a:spcAft>
                      </a:pPr>
                      <a:r>
                        <a:rPr lang="en-US" sz="1400" kern="100" dirty="0">
                          <a:solidFill>
                            <a:schemeClr val="tx1"/>
                          </a:solidFill>
                          <a:effectLst/>
                          <a:latin typeface="+mj-ea"/>
                          <a:ea typeface="+mj-ea"/>
                          <a:cs typeface="Century"/>
                        </a:rPr>
                        <a:t>0.055***</a:t>
                      </a:r>
                      <a:endParaRPr lang="ja-JP" sz="1600" kern="100" dirty="0">
                        <a:solidFill>
                          <a:schemeClr val="tx1"/>
                        </a:solidFill>
                        <a:effectLst/>
                        <a:latin typeface="+mj-ea"/>
                        <a:ea typeface="+mj-ea"/>
                        <a:cs typeface="Century"/>
                      </a:endParaRPr>
                    </a:p>
                    <a:p>
                      <a:pPr algn="ctr">
                        <a:lnSpc>
                          <a:spcPct val="100000"/>
                        </a:lnSpc>
                        <a:spcAft>
                          <a:spcPts val="0"/>
                        </a:spcAft>
                      </a:pPr>
                      <a:r>
                        <a:rPr lang="en-US" sz="1400" kern="100" dirty="0">
                          <a:solidFill>
                            <a:schemeClr val="tx1"/>
                          </a:solidFill>
                          <a:effectLst/>
                          <a:latin typeface="+mj-ea"/>
                          <a:ea typeface="+mj-ea"/>
                          <a:cs typeface="Century"/>
                        </a:rPr>
                        <a:t>(0.014)</a:t>
                      </a:r>
                      <a:endParaRPr lang="ja-JP" sz="1600" kern="100" dirty="0">
                        <a:solidFill>
                          <a:schemeClr val="tx1"/>
                        </a:solidFill>
                        <a:effectLst/>
                        <a:latin typeface="+mj-ea"/>
                        <a:ea typeface="+mj-ea"/>
                        <a:cs typeface="Century"/>
                      </a:endParaRPr>
                    </a:p>
                  </a:txBody>
                  <a:tcPr marL="68580" marR="68580" marT="0" marB="0" anchor="ctr">
                    <a:solidFill>
                      <a:srgbClr val="FFFF00"/>
                    </a:solidFill>
                  </a:tcPr>
                </a:tc>
                <a:tc>
                  <a:txBody>
                    <a:bodyPr/>
                    <a:lstStyle/>
                    <a:p>
                      <a:pPr algn="ctr">
                        <a:lnSpc>
                          <a:spcPct val="100000"/>
                        </a:lnSpc>
                        <a:spcAft>
                          <a:spcPts val="0"/>
                        </a:spcAft>
                      </a:pPr>
                      <a:r>
                        <a:rPr lang="en-US" sz="1400" kern="100">
                          <a:solidFill>
                            <a:schemeClr val="tx1"/>
                          </a:solidFill>
                          <a:effectLst/>
                          <a:latin typeface="+mj-ea"/>
                          <a:ea typeface="+mj-ea"/>
                          <a:cs typeface="Century"/>
                        </a:rPr>
                        <a:t>0.018</a:t>
                      </a:r>
                      <a:endParaRPr lang="ja-JP" sz="1600" kern="100">
                        <a:solidFill>
                          <a:schemeClr val="tx1"/>
                        </a:solidFill>
                        <a:effectLst/>
                        <a:latin typeface="+mj-ea"/>
                        <a:ea typeface="+mj-ea"/>
                        <a:cs typeface="Century"/>
                      </a:endParaRPr>
                    </a:p>
                    <a:p>
                      <a:pPr algn="ctr">
                        <a:lnSpc>
                          <a:spcPct val="100000"/>
                        </a:lnSpc>
                        <a:spcAft>
                          <a:spcPts val="0"/>
                        </a:spcAft>
                      </a:pPr>
                      <a:r>
                        <a:rPr lang="en-US" sz="1400" kern="100">
                          <a:solidFill>
                            <a:schemeClr val="tx1"/>
                          </a:solidFill>
                          <a:effectLst/>
                          <a:latin typeface="+mj-ea"/>
                          <a:ea typeface="+mj-ea"/>
                          <a:cs typeface="Century"/>
                        </a:rPr>
                        <a:t>(0.013)</a:t>
                      </a:r>
                      <a:endParaRPr lang="ja-JP" sz="1600" kern="100">
                        <a:solidFill>
                          <a:schemeClr val="tx1"/>
                        </a:solidFill>
                        <a:effectLst/>
                        <a:latin typeface="+mj-ea"/>
                        <a:ea typeface="+mj-ea"/>
                        <a:cs typeface="Century"/>
                      </a:endParaRPr>
                    </a:p>
                  </a:txBody>
                  <a:tcPr marL="68580" marR="68580" marT="0" marB="0" anchor="ctr"/>
                </a:tc>
                <a:tc>
                  <a:txBody>
                    <a:bodyPr/>
                    <a:lstStyle/>
                    <a:p>
                      <a:pPr algn="ctr">
                        <a:lnSpc>
                          <a:spcPct val="100000"/>
                        </a:lnSpc>
                        <a:spcAft>
                          <a:spcPts val="0"/>
                        </a:spcAft>
                      </a:pPr>
                      <a:r>
                        <a:rPr lang="en-US" sz="1400" kern="100" dirty="0">
                          <a:solidFill>
                            <a:schemeClr val="tx1"/>
                          </a:solidFill>
                          <a:effectLst/>
                          <a:latin typeface="+mj-ea"/>
                          <a:ea typeface="+mj-ea"/>
                          <a:cs typeface="Century"/>
                        </a:rPr>
                        <a:t>0.044**</a:t>
                      </a:r>
                      <a:endParaRPr lang="ja-JP" sz="1600" kern="100" dirty="0">
                        <a:solidFill>
                          <a:schemeClr val="tx1"/>
                        </a:solidFill>
                        <a:effectLst/>
                        <a:latin typeface="+mj-ea"/>
                        <a:ea typeface="+mj-ea"/>
                        <a:cs typeface="Century"/>
                      </a:endParaRPr>
                    </a:p>
                    <a:p>
                      <a:pPr algn="ctr">
                        <a:lnSpc>
                          <a:spcPct val="100000"/>
                        </a:lnSpc>
                        <a:spcAft>
                          <a:spcPts val="0"/>
                        </a:spcAft>
                      </a:pPr>
                      <a:r>
                        <a:rPr lang="en-US" sz="1400" kern="100" dirty="0">
                          <a:solidFill>
                            <a:schemeClr val="tx1"/>
                          </a:solidFill>
                          <a:effectLst/>
                          <a:latin typeface="+mj-ea"/>
                          <a:ea typeface="+mj-ea"/>
                          <a:cs typeface="Century"/>
                        </a:rPr>
                        <a:t>(0.013)</a:t>
                      </a:r>
                      <a:endParaRPr lang="ja-JP" sz="1600" kern="100" dirty="0">
                        <a:solidFill>
                          <a:schemeClr val="tx1"/>
                        </a:solidFill>
                        <a:effectLst/>
                        <a:latin typeface="+mj-ea"/>
                        <a:ea typeface="+mj-ea"/>
                        <a:cs typeface="Century"/>
                      </a:endParaRPr>
                    </a:p>
                  </a:txBody>
                  <a:tcPr marL="68580" marR="68580" marT="0" marB="0" anchor="ctr">
                    <a:solidFill>
                      <a:srgbClr val="FFFF00"/>
                    </a:solidFill>
                  </a:tcPr>
                </a:tc>
                <a:tc>
                  <a:txBody>
                    <a:bodyPr/>
                    <a:lstStyle/>
                    <a:p>
                      <a:pPr algn="ctr">
                        <a:lnSpc>
                          <a:spcPct val="100000"/>
                        </a:lnSpc>
                        <a:spcAft>
                          <a:spcPts val="0"/>
                        </a:spcAft>
                      </a:pPr>
                      <a:r>
                        <a:rPr lang="en-US" sz="1400" kern="100" dirty="0">
                          <a:solidFill>
                            <a:schemeClr val="tx1"/>
                          </a:solidFill>
                          <a:effectLst/>
                          <a:latin typeface="+mj-ea"/>
                          <a:ea typeface="+mj-ea"/>
                          <a:cs typeface="Century"/>
                        </a:rPr>
                        <a:t>0.053***</a:t>
                      </a:r>
                      <a:endParaRPr lang="ja-JP" sz="1600" kern="100" dirty="0">
                        <a:solidFill>
                          <a:schemeClr val="tx1"/>
                        </a:solidFill>
                        <a:effectLst/>
                        <a:latin typeface="+mj-ea"/>
                        <a:ea typeface="+mj-ea"/>
                        <a:cs typeface="Century"/>
                      </a:endParaRPr>
                    </a:p>
                    <a:p>
                      <a:pPr algn="ctr">
                        <a:lnSpc>
                          <a:spcPct val="100000"/>
                        </a:lnSpc>
                        <a:spcAft>
                          <a:spcPts val="0"/>
                        </a:spcAft>
                      </a:pPr>
                      <a:r>
                        <a:rPr lang="en-US" sz="1400" kern="100" dirty="0">
                          <a:solidFill>
                            <a:schemeClr val="tx1"/>
                          </a:solidFill>
                          <a:effectLst/>
                          <a:latin typeface="+mj-ea"/>
                          <a:ea typeface="+mj-ea"/>
                          <a:cs typeface="Century"/>
                        </a:rPr>
                        <a:t>(0.014)</a:t>
                      </a:r>
                      <a:endParaRPr lang="ja-JP" sz="1600" kern="100" dirty="0">
                        <a:solidFill>
                          <a:schemeClr val="tx1"/>
                        </a:solidFill>
                        <a:effectLst/>
                        <a:latin typeface="+mj-ea"/>
                        <a:ea typeface="+mj-ea"/>
                        <a:cs typeface="Century"/>
                      </a:endParaRPr>
                    </a:p>
                  </a:txBody>
                  <a:tcPr marL="68580" marR="68580" marT="0" marB="0" anchor="ctr">
                    <a:solidFill>
                      <a:srgbClr val="FFFF00"/>
                    </a:solidFill>
                  </a:tcPr>
                </a:tc>
                <a:tc>
                  <a:txBody>
                    <a:bodyPr/>
                    <a:lstStyle/>
                    <a:p>
                      <a:pPr algn="ctr">
                        <a:lnSpc>
                          <a:spcPct val="100000"/>
                        </a:lnSpc>
                        <a:spcAft>
                          <a:spcPts val="0"/>
                        </a:spcAft>
                      </a:pPr>
                      <a:r>
                        <a:rPr lang="en-US" sz="1400" kern="100" dirty="0">
                          <a:solidFill>
                            <a:schemeClr val="tx1"/>
                          </a:solidFill>
                          <a:effectLst/>
                          <a:latin typeface="+mj-ea"/>
                          <a:ea typeface="+mj-ea"/>
                          <a:cs typeface="Century"/>
                        </a:rPr>
                        <a:t>0.030**</a:t>
                      </a:r>
                      <a:endParaRPr lang="ja-JP" sz="1600" kern="100" dirty="0">
                        <a:solidFill>
                          <a:schemeClr val="tx1"/>
                        </a:solidFill>
                        <a:effectLst/>
                        <a:latin typeface="+mj-ea"/>
                        <a:ea typeface="+mj-ea"/>
                        <a:cs typeface="Century"/>
                      </a:endParaRPr>
                    </a:p>
                    <a:p>
                      <a:pPr algn="ctr">
                        <a:lnSpc>
                          <a:spcPct val="100000"/>
                        </a:lnSpc>
                        <a:spcAft>
                          <a:spcPts val="0"/>
                        </a:spcAft>
                      </a:pPr>
                      <a:r>
                        <a:rPr lang="en-US" sz="1400" kern="100" dirty="0">
                          <a:solidFill>
                            <a:schemeClr val="tx1"/>
                          </a:solidFill>
                          <a:effectLst/>
                          <a:latin typeface="+mj-ea"/>
                          <a:ea typeface="+mj-ea"/>
                          <a:cs typeface="Century"/>
                        </a:rPr>
                        <a:t>(0.014)</a:t>
                      </a:r>
                      <a:endParaRPr lang="ja-JP" sz="1600" kern="100" dirty="0">
                        <a:solidFill>
                          <a:schemeClr val="tx1"/>
                        </a:solidFill>
                        <a:effectLst/>
                        <a:latin typeface="+mj-ea"/>
                        <a:ea typeface="+mj-ea"/>
                        <a:cs typeface="Century"/>
                      </a:endParaRPr>
                    </a:p>
                  </a:txBody>
                  <a:tcPr marL="68580" marR="68580" marT="0" marB="0" anchor="ctr">
                    <a:solidFill>
                      <a:srgbClr val="FFFF00"/>
                    </a:solidFill>
                  </a:tcPr>
                </a:tc>
              </a:tr>
              <a:tr h="713735">
                <a:tc>
                  <a:txBody>
                    <a:bodyPr/>
                    <a:lstStyle/>
                    <a:p>
                      <a:pPr algn="ctr">
                        <a:lnSpc>
                          <a:spcPct val="100000"/>
                        </a:lnSpc>
                        <a:spcAft>
                          <a:spcPts val="0"/>
                        </a:spcAft>
                      </a:pPr>
                      <a:r>
                        <a:rPr lang="en-US" sz="1400" kern="100" dirty="0">
                          <a:solidFill>
                            <a:schemeClr val="tx1"/>
                          </a:solidFill>
                          <a:effectLst/>
                          <a:latin typeface="+mj-ea"/>
                          <a:ea typeface="+mj-ea"/>
                          <a:cs typeface="Century"/>
                        </a:rPr>
                        <a:t>Video Games</a:t>
                      </a:r>
                      <a:endParaRPr lang="ja-JP" sz="1600" kern="100" dirty="0">
                        <a:solidFill>
                          <a:schemeClr val="tx1"/>
                        </a:solidFill>
                        <a:effectLst/>
                        <a:latin typeface="+mj-ea"/>
                        <a:ea typeface="+mj-ea"/>
                        <a:cs typeface="Century"/>
                      </a:endParaRPr>
                    </a:p>
                    <a:p>
                      <a:pPr algn="ctr">
                        <a:lnSpc>
                          <a:spcPct val="100000"/>
                        </a:lnSpc>
                        <a:spcAft>
                          <a:spcPts val="0"/>
                        </a:spcAft>
                      </a:pPr>
                      <a:endParaRPr lang="ja-JP" sz="1600" kern="100" dirty="0">
                        <a:solidFill>
                          <a:schemeClr val="tx1"/>
                        </a:solidFill>
                        <a:effectLst/>
                        <a:latin typeface="+mj-ea"/>
                        <a:ea typeface="+mj-ea"/>
                        <a:cs typeface="Century"/>
                      </a:endParaRPr>
                    </a:p>
                  </a:txBody>
                  <a:tcPr marL="68580" marR="68580" marT="0" marB="0" anchor="ctr"/>
                </a:tc>
                <a:tc>
                  <a:txBody>
                    <a:bodyPr/>
                    <a:lstStyle/>
                    <a:p>
                      <a:pPr algn="ctr">
                        <a:lnSpc>
                          <a:spcPct val="100000"/>
                        </a:lnSpc>
                        <a:spcAft>
                          <a:spcPts val="0"/>
                        </a:spcAft>
                      </a:pPr>
                      <a:r>
                        <a:rPr lang="en-US" sz="1400" kern="100" dirty="0">
                          <a:solidFill>
                            <a:schemeClr val="tx1"/>
                          </a:solidFill>
                          <a:effectLst/>
                          <a:latin typeface="+mj-ea"/>
                          <a:ea typeface="+mj-ea"/>
                          <a:cs typeface="Century"/>
                        </a:rPr>
                        <a:t>0.037**</a:t>
                      </a:r>
                      <a:endParaRPr lang="ja-JP" sz="1600" kern="100" dirty="0">
                        <a:solidFill>
                          <a:schemeClr val="tx1"/>
                        </a:solidFill>
                        <a:effectLst/>
                        <a:latin typeface="+mj-ea"/>
                        <a:ea typeface="+mj-ea"/>
                        <a:cs typeface="Century"/>
                      </a:endParaRPr>
                    </a:p>
                    <a:p>
                      <a:pPr algn="ctr">
                        <a:lnSpc>
                          <a:spcPct val="100000"/>
                        </a:lnSpc>
                        <a:spcAft>
                          <a:spcPts val="0"/>
                        </a:spcAft>
                      </a:pPr>
                      <a:r>
                        <a:rPr lang="en-US" sz="1400" kern="100" dirty="0">
                          <a:solidFill>
                            <a:schemeClr val="tx1"/>
                          </a:solidFill>
                          <a:effectLst/>
                          <a:latin typeface="+mj-ea"/>
                          <a:ea typeface="+mj-ea"/>
                          <a:cs typeface="Century"/>
                        </a:rPr>
                        <a:t>(0.017)</a:t>
                      </a:r>
                      <a:endParaRPr lang="ja-JP" sz="1600" kern="100" dirty="0">
                        <a:solidFill>
                          <a:schemeClr val="tx1"/>
                        </a:solidFill>
                        <a:effectLst/>
                        <a:latin typeface="+mj-ea"/>
                        <a:ea typeface="+mj-ea"/>
                        <a:cs typeface="Century"/>
                      </a:endParaRPr>
                    </a:p>
                  </a:txBody>
                  <a:tcPr marL="68580" marR="68580" marT="0" marB="0" anchor="ctr">
                    <a:solidFill>
                      <a:srgbClr val="FFFF00"/>
                    </a:solidFill>
                  </a:tcPr>
                </a:tc>
                <a:tc>
                  <a:txBody>
                    <a:bodyPr/>
                    <a:lstStyle/>
                    <a:p>
                      <a:pPr algn="ctr">
                        <a:lnSpc>
                          <a:spcPct val="100000"/>
                        </a:lnSpc>
                        <a:spcAft>
                          <a:spcPts val="0"/>
                        </a:spcAft>
                      </a:pPr>
                      <a:r>
                        <a:rPr lang="en-US" sz="1400" kern="100">
                          <a:solidFill>
                            <a:schemeClr val="tx1"/>
                          </a:solidFill>
                          <a:effectLst/>
                          <a:latin typeface="+mj-ea"/>
                          <a:ea typeface="+mj-ea"/>
                          <a:cs typeface="Century"/>
                        </a:rPr>
                        <a:t>-0.005</a:t>
                      </a:r>
                      <a:endParaRPr lang="ja-JP" sz="1600" kern="100">
                        <a:solidFill>
                          <a:schemeClr val="tx1"/>
                        </a:solidFill>
                        <a:effectLst/>
                        <a:latin typeface="+mj-ea"/>
                        <a:ea typeface="+mj-ea"/>
                        <a:cs typeface="Century"/>
                      </a:endParaRPr>
                    </a:p>
                    <a:p>
                      <a:pPr algn="ctr">
                        <a:lnSpc>
                          <a:spcPct val="100000"/>
                        </a:lnSpc>
                        <a:spcAft>
                          <a:spcPts val="0"/>
                        </a:spcAft>
                      </a:pPr>
                      <a:r>
                        <a:rPr lang="en-US" sz="1400" kern="100">
                          <a:solidFill>
                            <a:schemeClr val="tx1"/>
                          </a:solidFill>
                          <a:effectLst/>
                          <a:latin typeface="+mj-ea"/>
                          <a:ea typeface="+mj-ea"/>
                          <a:cs typeface="Century"/>
                        </a:rPr>
                        <a:t>(0.017)</a:t>
                      </a:r>
                      <a:endParaRPr lang="ja-JP" sz="1600" kern="100">
                        <a:solidFill>
                          <a:schemeClr val="tx1"/>
                        </a:solidFill>
                        <a:effectLst/>
                        <a:latin typeface="+mj-ea"/>
                        <a:ea typeface="+mj-ea"/>
                        <a:cs typeface="Century"/>
                      </a:endParaRPr>
                    </a:p>
                  </a:txBody>
                  <a:tcPr marL="68580" marR="68580" marT="0" marB="0" anchor="ctr"/>
                </a:tc>
                <a:tc>
                  <a:txBody>
                    <a:bodyPr/>
                    <a:lstStyle/>
                    <a:p>
                      <a:pPr algn="ctr">
                        <a:lnSpc>
                          <a:spcPct val="100000"/>
                        </a:lnSpc>
                        <a:spcAft>
                          <a:spcPts val="0"/>
                        </a:spcAft>
                      </a:pPr>
                      <a:r>
                        <a:rPr lang="en-US" sz="1400" kern="100" dirty="0">
                          <a:solidFill>
                            <a:schemeClr val="tx1"/>
                          </a:solidFill>
                          <a:effectLst/>
                          <a:latin typeface="+mj-ea"/>
                          <a:ea typeface="+mj-ea"/>
                          <a:cs typeface="Century"/>
                        </a:rPr>
                        <a:t>0.052**</a:t>
                      </a:r>
                      <a:endParaRPr lang="ja-JP" sz="1600" kern="100" dirty="0">
                        <a:solidFill>
                          <a:schemeClr val="tx1"/>
                        </a:solidFill>
                        <a:effectLst/>
                        <a:latin typeface="+mj-ea"/>
                        <a:ea typeface="+mj-ea"/>
                        <a:cs typeface="Century"/>
                      </a:endParaRPr>
                    </a:p>
                    <a:p>
                      <a:pPr algn="ctr">
                        <a:lnSpc>
                          <a:spcPct val="100000"/>
                        </a:lnSpc>
                        <a:spcAft>
                          <a:spcPts val="0"/>
                        </a:spcAft>
                      </a:pPr>
                      <a:r>
                        <a:rPr lang="en-US" sz="1400" kern="100" dirty="0">
                          <a:solidFill>
                            <a:schemeClr val="tx1"/>
                          </a:solidFill>
                          <a:effectLst/>
                          <a:latin typeface="+mj-ea"/>
                          <a:ea typeface="+mj-ea"/>
                          <a:cs typeface="Century"/>
                        </a:rPr>
                        <a:t>(0.016)</a:t>
                      </a:r>
                      <a:endParaRPr lang="ja-JP" sz="1600" kern="100" dirty="0">
                        <a:solidFill>
                          <a:schemeClr val="tx1"/>
                        </a:solidFill>
                        <a:effectLst/>
                        <a:latin typeface="+mj-ea"/>
                        <a:ea typeface="+mj-ea"/>
                        <a:cs typeface="Century"/>
                      </a:endParaRPr>
                    </a:p>
                  </a:txBody>
                  <a:tcPr marL="68580" marR="68580" marT="0" marB="0" anchor="ctr">
                    <a:solidFill>
                      <a:srgbClr val="FFFF00"/>
                    </a:solidFill>
                  </a:tcPr>
                </a:tc>
                <a:tc>
                  <a:txBody>
                    <a:bodyPr/>
                    <a:lstStyle/>
                    <a:p>
                      <a:pPr algn="ctr">
                        <a:lnSpc>
                          <a:spcPct val="100000"/>
                        </a:lnSpc>
                        <a:spcAft>
                          <a:spcPts val="0"/>
                        </a:spcAft>
                      </a:pPr>
                      <a:r>
                        <a:rPr lang="en-US" sz="1400" kern="100" dirty="0">
                          <a:solidFill>
                            <a:schemeClr val="tx1"/>
                          </a:solidFill>
                          <a:effectLst/>
                          <a:latin typeface="+mj-ea"/>
                          <a:ea typeface="+mj-ea"/>
                          <a:cs typeface="Century"/>
                        </a:rPr>
                        <a:t>0.048**</a:t>
                      </a:r>
                      <a:endParaRPr lang="ja-JP" sz="1600" kern="100" dirty="0">
                        <a:solidFill>
                          <a:schemeClr val="tx1"/>
                        </a:solidFill>
                        <a:effectLst/>
                        <a:latin typeface="+mj-ea"/>
                        <a:ea typeface="+mj-ea"/>
                        <a:cs typeface="Century"/>
                      </a:endParaRPr>
                    </a:p>
                    <a:p>
                      <a:pPr algn="ctr">
                        <a:lnSpc>
                          <a:spcPct val="100000"/>
                        </a:lnSpc>
                        <a:spcAft>
                          <a:spcPts val="0"/>
                        </a:spcAft>
                      </a:pPr>
                      <a:r>
                        <a:rPr lang="en-US" sz="1400" kern="100" dirty="0">
                          <a:solidFill>
                            <a:schemeClr val="tx1"/>
                          </a:solidFill>
                          <a:effectLst/>
                          <a:latin typeface="+mj-ea"/>
                          <a:ea typeface="+mj-ea"/>
                          <a:cs typeface="Century"/>
                        </a:rPr>
                        <a:t>(0.016)</a:t>
                      </a:r>
                      <a:endParaRPr lang="ja-JP" sz="1600" kern="100" dirty="0">
                        <a:solidFill>
                          <a:schemeClr val="tx1"/>
                        </a:solidFill>
                        <a:effectLst/>
                        <a:latin typeface="+mj-ea"/>
                        <a:ea typeface="+mj-ea"/>
                        <a:cs typeface="Century"/>
                      </a:endParaRPr>
                    </a:p>
                  </a:txBody>
                  <a:tcPr marL="68580" marR="68580" marT="0" marB="0" anchor="ctr">
                    <a:solidFill>
                      <a:srgbClr val="FFFF00"/>
                    </a:solidFill>
                  </a:tcPr>
                </a:tc>
                <a:tc>
                  <a:txBody>
                    <a:bodyPr/>
                    <a:lstStyle/>
                    <a:p>
                      <a:pPr algn="ctr">
                        <a:lnSpc>
                          <a:spcPct val="100000"/>
                        </a:lnSpc>
                        <a:spcAft>
                          <a:spcPts val="0"/>
                        </a:spcAft>
                      </a:pPr>
                      <a:r>
                        <a:rPr lang="en-US" sz="1400" kern="100" dirty="0">
                          <a:solidFill>
                            <a:schemeClr val="tx1"/>
                          </a:solidFill>
                          <a:effectLst/>
                          <a:latin typeface="+mj-ea"/>
                          <a:ea typeface="+mj-ea"/>
                          <a:cs typeface="Century"/>
                        </a:rPr>
                        <a:t>-0.019</a:t>
                      </a:r>
                      <a:endParaRPr lang="ja-JP" sz="1600" kern="100" dirty="0">
                        <a:solidFill>
                          <a:schemeClr val="tx1"/>
                        </a:solidFill>
                        <a:effectLst/>
                        <a:latin typeface="+mj-ea"/>
                        <a:ea typeface="+mj-ea"/>
                        <a:cs typeface="Century"/>
                      </a:endParaRPr>
                    </a:p>
                    <a:p>
                      <a:pPr algn="ctr">
                        <a:lnSpc>
                          <a:spcPct val="100000"/>
                        </a:lnSpc>
                        <a:spcAft>
                          <a:spcPts val="0"/>
                        </a:spcAft>
                      </a:pPr>
                      <a:r>
                        <a:rPr lang="en-US" sz="1400" kern="100" dirty="0">
                          <a:solidFill>
                            <a:schemeClr val="tx1"/>
                          </a:solidFill>
                          <a:effectLst/>
                          <a:latin typeface="+mj-ea"/>
                          <a:ea typeface="+mj-ea"/>
                          <a:cs typeface="Century"/>
                        </a:rPr>
                        <a:t>(0.016)</a:t>
                      </a:r>
                      <a:endParaRPr lang="ja-JP" sz="1600" kern="100" dirty="0">
                        <a:solidFill>
                          <a:schemeClr val="tx1"/>
                        </a:solidFill>
                        <a:effectLst/>
                        <a:latin typeface="+mj-ea"/>
                        <a:ea typeface="+mj-ea"/>
                        <a:cs typeface="Century"/>
                      </a:endParaRPr>
                    </a:p>
                  </a:txBody>
                  <a:tcPr marL="68580" marR="68580" marT="0" marB="0" anchor="ctr"/>
                </a:tc>
                <a:tc>
                  <a:txBody>
                    <a:bodyPr/>
                    <a:lstStyle/>
                    <a:p>
                      <a:pPr algn="ctr">
                        <a:lnSpc>
                          <a:spcPct val="100000"/>
                        </a:lnSpc>
                        <a:spcAft>
                          <a:spcPts val="0"/>
                        </a:spcAft>
                      </a:pPr>
                      <a:r>
                        <a:rPr lang="en-US" sz="1400" kern="100" dirty="0">
                          <a:solidFill>
                            <a:schemeClr val="tx1"/>
                          </a:solidFill>
                          <a:effectLst/>
                          <a:latin typeface="+mj-ea"/>
                          <a:ea typeface="+mj-ea"/>
                          <a:cs typeface="Century"/>
                        </a:rPr>
                        <a:t>-0.016</a:t>
                      </a:r>
                      <a:endParaRPr lang="ja-JP" sz="1600" kern="100" dirty="0">
                        <a:solidFill>
                          <a:schemeClr val="tx1"/>
                        </a:solidFill>
                        <a:effectLst/>
                        <a:latin typeface="+mj-ea"/>
                        <a:ea typeface="+mj-ea"/>
                        <a:cs typeface="Century"/>
                      </a:endParaRPr>
                    </a:p>
                    <a:p>
                      <a:pPr algn="ctr">
                        <a:lnSpc>
                          <a:spcPct val="100000"/>
                        </a:lnSpc>
                        <a:spcAft>
                          <a:spcPts val="0"/>
                        </a:spcAft>
                      </a:pPr>
                      <a:r>
                        <a:rPr lang="en-US" sz="1400" kern="100" dirty="0">
                          <a:solidFill>
                            <a:schemeClr val="tx1"/>
                          </a:solidFill>
                          <a:effectLst/>
                          <a:latin typeface="+mj-ea"/>
                          <a:ea typeface="+mj-ea"/>
                          <a:cs typeface="Century"/>
                        </a:rPr>
                        <a:t>(0.017)</a:t>
                      </a:r>
                      <a:endParaRPr lang="ja-JP" sz="1600" kern="100" dirty="0">
                        <a:solidFill>
                          <a:schemeClr val="tx1"/>
                        </a:solidFill>
                        <a:effectLst/>
                        <a:latin typeface="+mj-ea"/>
                        <a:ea typeface="+mj-ea"/>
                        <a:cs typeface="Century"/>
                      </a:endParaRPr>
                    </a:p>
                  </a:txBody>
                  <a:tcPr marL="68580" marR="68580" marT="0" marB="0" anchor="ctr"/>
                </a:tc>
              </a:tr>
            </a:tbl>
          </a:graphicData>
        </a:graphic>
      </p:graphicFrame>
    </p:spTree>
    <p:extLst>
      <p:ext uri="{BB962C8B-B14F-4D97-AF65-F5344CB8AC3E}">
        <p14:creationId xmlns:p14="http://schemas.microsoft.com/office/powerpoint/2010/main" val="2870242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だとすると、一体何か重要なのか</a:t>
            </a:r>
            <a:endParaRPr kumimoji="1" lang="ja-JP" altLang="en-US" dirty="0"/>
          </a:p>
        </p:txBody>
      </p:sp>
      <p:sp>
        <p:nvSpPr>
          <p:cNvPr id="3" name="スライド番号プレースホルダー 2"/>
          <p:cNvSpPr>
            <a:spLocks noGrp="1"/>
          </p:cNvSpPr>
          <p:nvPr>
            <p:ph type="sldNum" sz="quarter" idx="12"/>
          </p:nvPr>
        </p:nvSpPr>
        <p:spPr/>
        <p:txBody>
          <a:bodyPr/>
          <a:lstStyle/>
          <a:p>
            <a:fld id="{35FC642D-FC96-4BA5-BD9B-5096F9696E5F}" type="slidenum">
              <a:rPr kumimoji="1" lang="ja-JP" altLang="en-US" smtClean="0"/>
              <a:t>39</a:t>
            </a:fld>
            <a:endParaRPr kumimoji="1" lang="ja-JP" altLang="en-US"/>
          </a:p>
        </p:txBody>
      </p:sp>
      <p:sp>
        <p:nvSpPr>
          <p:cNvPr id="4" name="コンテンツ プレースホルダー 3"/>
          <p:cNvSpPr>
            <a:spLocks noGrp="1"/>
          </p:cNvSpPr>
          <p:nvPr>
            <p:ph sz="quarter" idx="1"/>
          </p:nvPr>
        </p:nvSpPr>
        <p:spPr/>
        <p:txBody>
          <a:bodyPr/>
          <a:lstStyle/>
          <a:p>
            <a:r>
              <a:rPr kumimoji="1" lang="ja-JP" altLang="en-US" dirty="0" smtClean="0">
                <a:latin typeface="+mj-ea"/>
                <a:ea typeface="+mj-ea"/>
              </a:rPr>
              <a:t>もっと小さいころの教育や健康への投資</a:t>
            </a:r>
            <a:endParaRPr kumimoji="1" lang="en-US" altLang="ja-JP" dirty="0" smtClean="0">
              <a:latin typeface="+mj-ea"/>
              <a:ea typeface="+mj-ea"/>
            </a:endParaRPr>
          </a:p>
          <a:p>
            <a:pPr lvl="1"/>
            <a:r>
              <a:rPr lang="ja-JP" altLang="en-US" u="sng" dirty="0">
                <a:latin typeface="+mj-ea"/>
                <a:ea typeface="+mj-ea"/>
              </a:rPr>
              <a:t>幼児教育</a:t>
            </a:r>
            <a:r>
              <a:rPr lang="ja-JP" altLang="en-US" u="sng" dirty="0" smtClean="0">
                <a:latin typeface="+mj-ea"/>
                <a:ea typeface="+mj-ea"/>
              </a:rPr>
              <a:t>の重要性</a:t>
            </a:r>
            <a:r>
              <a:rPr lang="ja-JP" altLang="en-US" dirty="0" smtClean="0">
                <a:latin typeface="+mj-ea"/>
                <a:ea typeface="+mj-ea"/>
              </a:rPr>
              <a:t>： </a:t>
            </a:r>
            <a:r>
              <a:rPr lang="en-US" altLang="ja-JP" dirty="0" smtClean="0">
                <a:latin typeface="+mj-ea"/>
                <a:ea typeface="+mj-ea"/>
              </a:rPr>
              <a:t>Almond &amp; Currie (2011) “Human Capital Development Before Age 5”[Handbook of LE, Chapter 15]</a:t>
            </a:r>
            <a:endParaRPr kumimoji="1" lang="ja-JP" altLang="en-US" dirty="0">
              <a:latin typeface="+mj-ea"/>
              <a:ea typeface="+mj-ea"/>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780928"/>
            <a:ext cx="3426871" cy="389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4716016" y="3450099"/>
            <a:ext cx="4032448" cy="2554545"/>
          </a:xfrm>
          <a:prstGeom prst="rect">
            <a:avLst/>
          </a:prstGeom>
          <a:noFill/>
        </p:spPr>
        <p:txBody>
          <a:bodyPr wrap="square" rtlCol="0">
            <a:spAutoFit/>
          </a:bodyPr>
          <a:lstStyle/>
          <a:p>
            <a:r>
              <a:rPr lang="ja-JP" altLang="en-US" sz="2000" dirty="0" smtClean="0">
                <a:latin typeface="+mj-ea"/>
                <a:ea typeface="+mj-ea"/>
              </a:rPr>
              <a:t>出生時体重は、胎児期の栄養状態をしめす指標（＝母親の子どもへの健康投資）</a:t>
            </a:r>
            <a:endParaRPr lang="en-US" altLang="ja-JP" sz="2000" dirty="0" smtClean="0">
              <a:latin typeface="+mj-ea"/>
              <a:ea typeface="+mj-ea"/>
            </a:endParaRPr>
          </a:p>
          <a:p>
            <a:endParaRPr lang="en-US" altLang="ja-JP" sz="2000" dirty="0" smtClean="0">
              <a:latin typeface="+mj-ea"/>
              <a:ea typeface="+mj-ea"/>
            </a:endParaRPr>
          </a:p>
          <a:p>
            <a:r>
              <a:rPr lang="en-US" altLang="ja-JP" sz="2000" dirty="0" smtClean="0">
                <a:latin typeface="+mj-ea"/>
                <a:ea typeface="+mj-ea"/>
              </a:rPr>
              <a:t>―</a:t>
            </a:r>
            <a:r>
              <a:rPr lang="ja-JP" altLang="en-US" sz="2000" dirty="0" smtClean="0">
                <a:latin typeface="+mj-ea"/>
                <a:ea typeface="+mj-ea"/>
              </a:rPr>
              <a:t>出生時体重は、子どもの賃金や最終学歴にまでは影響しないが、</a:t>
            </a:r>
            <a:r>
              <a:rPr lang="en-US" altLang="ja-JP" sz="2000" dirty="0" smtClean="0">
                <a:latin typeface="+mj-ea"/>
                <a:ea typeface="+mj-ea"/>
              </a:rPr>
              <a:t>15</a:t>
            </a:r>
            <a:r>
              <a:rPr lang="ja-JP" altLang="en-US" sz="2000" dirty="0" smtClean="0">
                <a:latin typeface="+mj-ea"/>
                <a:ea typeface="+mj-ea"/>
              </a:rPr>
              <a:t>歳時点での成績には影響する。</a:t>
            </a:r>
            <a:endParaRPr lang="en-US" altLang="ja-JP" sz="2000" dirty="0" smtClean="0">
              <a:latin typeface="+mj-ea"/>
              <a:ea typeface="+mj-ea"/>
            </a:endParaRPr>
          </a:p>
          <a:p>
            <a:r>
              <a:rPr kumimoji="1" lang="ja-JP" altLang="en-US" sz="2000" dirty="0" smtClean="0">
                <a:latin typeface="+mj-ea"/>
                <a:ea typeface="+mj-ea"/>
              </a:rPr>
              <a:t>（</a:t>
            </a:r>
            <a:r>
              <a:rPr kumimoji="1" lang="en-US" altLang="ja-JP" sz="2000" dirty="0" err="1" smtClean="0">
                <a:latin typeface="+mj-ea"/>
                <a:ea typeface="+mj-ea"/>
              </a:rPr>
              <a:t>Nakamuro</a:t>
            </a:r>
            <a:r>
              <a:rPr kumimoji="1" lang="en-US" altLang="ja-JP" sz="2000" dirty="0" smtClean="0">
                <a:latin typeface="+mj-ea"/>
                <a:ea typeface="+mj-ea"/>
              </a:rPr>
              <a:t> et al 2013 [EL]</a:t>
            </a:r>
            <a:r>
              <a:rPr kumimoji="1" lang="ja-JP" altLang="en-US" sz="2000" dirty="0" smtClean="0">
                <a:latin typeface="+mj-ea"/>
                <a:ea typeface="+mj-ea"/>
              </a:rPr>
              <a:t>）</a:t>
            </a:r>
            <a:endParaRPr kumimoji="1" lang="ja-JP" altLang="en-US" sz="2000" dirty="0">
              <a:latin typeface="+mj-ea"/>
              <a:ea typeface="+mj-ea"/>
            </a:endParaRPr>
          </a:p>
        </p:txBody>
      </p:sp>
    </p:spTree>
    <p:extLst>
      <p:ext uri="{BB962C8B-B14F-4D97-AF65-F5344CB8AC3E}">
        <p14:creationId xmlns:p14="http://schemas.microsoft.com/office/powerpoint/2010/main" val="531041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smtClean="0"/>
              <a:t>「正しい子育て指南」の難しさ</a:t>
            </a:r>
            <a:endParaRPr kumimoji="1" lang="ja-JP" altLang="en-US" dirty="0"/>
          </a:p>
        </p:txBody>
      </p:sp>
      <p:sp>
        <p:nvSpPr>
          <p:cNvPr id="5" name="コンテンツ プレースホルダー 4"/>
          <p:cNvSpPr>
            <a:spLocks noGrp="1"/>
          </p:cNvSpPr>
          <p:nvPr>
            <p:ph sz="quarter" idx="1"/>
          </p:nvPr>
        </p:nvSpPr>
        <p:spPr/>
        <p:txBody>
          <a:bodyPr/>
          <a:lstStyle/>
          <a:p>
            <a:r>
              <a:rPr kumimoji="1" lang="ja-JP" altLang="en-US" dirty="0" smtClean="0">
                <a:latin typeface="+mj-ea"/>
                <a:ea typeface="+mj-ea"/>
              </a:rPr>
              <a:t>私立高校に行かせるべきか</a:t>
            </a:r>
            <a:endParaRPr kumimoji="1" lang="ja-JP" altLang="en-US" dirty="0">
              <a:latin typeface="+mj-ea"/>
              <a:ea typeface="+mj-ea"/>
            </a:endParaRPr>
          </a:p>
        </p:txBody>
      </p:sp>
      <p:pic>
        <p:nvPicPr>
          <p:cNvPr id="2050" name="Picture 2" descr="http://www.president.co.jp/fileadmin/family/2012/0600/f201206_shirits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167" y="2420888"/>
            <a:ext cx="8419176" cy="266429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229271" y="5356666"/>
            <a:ext cx="8712968" cy="830997"/>
          </a:xfrm>
          <a:prstGeom prst="rect">
            <a:avLst/>
          </a:prstGeom>
          <a:noFill/>
        </p:spPr>
        <p:txBody>
          <a:bodyPr wrap="square" rtlCol="0">
            <a:spAutoFit/>
          </a:bodyPr>
          <a:lstStyle/>
          <a:p>
            <a:r>
              <a:rPr lang="en-US" altLang="ja-JP" sz="1600" dirty="0" smtClean="0">
                <a:latin typeface="+mj-ea"/>
                <a:ea typeface="+mj-ea"/>
              </a:rPr>
              <a:t>2011</a:t>
            </a:r>
            <a:r>
              <a:rPr lang="ja-JP" altLang="en-US" sz="1600" dirty="0">
                <a:latin typeface="+mj-ea"/>
                <a:ea typeface="+mj-ea"/>
              </a:rPr>
              <a:t>年</a:t>
            </a:r>
            <a:r>
              <a:rPr lang="en-US" altLang="ja-JP" sz="1600" dirty="0" smtClean="0">
                <a:latin typeface="+mj-ea"/>
                <a:ea typeface="+mj-ea"/>
              </a:rPr>
              <a:t>5</a:t>
            </a:r>
            <a:r>
              <a:rPr lang="ja-JP" altLang="en-US" sz="1600" dirty="0" smtClean="0">
                <a:latin typeface="+mj-ea"/>
                <a:ea typeface="+mj-ea"/>
              </a:rPr>
              <a:t>・</a:t>
            </a:r>
            <a:r>
              <a:rPr lang="en-US" altLang="ja-JP" sz="1600" dirty="0" smtClean="0">
                <a:latin typeface="+mj-ea"/>
                <a:ea typeface="+mj-ea"/>
              </a:rPr>
              <a:t>6</a:t>
            </a:r>
            <a:r>
              <a:rPr lang="ja-JP" altLang="en-US" sz="1600" dirty="0">
                <a:latin typeface="+mj-ea"/>
                <a:ea typeface="+mj-ea"/>
              </a:rPr>
              <a:t>月に実施した駿台全国模試受験者を私立組、公立組に分け、それぞれ平均偏差値を出し、私立から公立を引いた数字。</a:t>
            </a:r>
            <a:br>
              <a:rPr lang="ja-JP" altLang="en-US" sz="1600" dirty="0">
                <a:latin typeface="+mj-ea"/>
                <a:ea typeface="+mj-ea"/>
              </a:rPr>
            </a:br>
            <a:r>
              <a:rPr kumimoji="1" lang="ja-JP" altLang="en-US" sz="1600" dirty="0" smtClean="0">
                <a:latin typeface="+mj-ea"/>
                <a:ea typeface="+mj-ea"/>
              </a:rPr>
              <a:t>（出所）プレジデントファミリー</a:t>
            </a:r>
            <a:endParaRPr kumimoji="1" lang="ja-JP" altLang="en-US" sz="1600" dirty="0">
              <a:latin typeface="+mj-ea"/>
              <a:ea typeface="+mj-ea"/>
            </a:endParaRPr>
          </a:p>
        </p:txBody>
      </p:sp>
      <p:sp>
        <p:nvSpPr>
          <p:cNvPr id="4" name="スライド番号プレースホルダー 3"/>
          <p:cNvSpPr>
            <a:spLocks noGrp="1"/>
          </p:cNvSpPr>
          <p:nvPr>
            <p:ph type="sldNum" sz="quarter" idx="12"/>
          </p:nvPr>
        </p:nvSpPr>
        <p:spPr/>
        <p:txBody>
          <a:bodyPr/>
          <a:lstStyle/>
          <a:p>
            <a:fld id="{35FC642D-FC96-4BA5-BD9B-5096F9696E5F}" type="slidenum">
              <a:rPr kumimoji="1" lang="ja-JP" altLang="en-US" smtClean="0"/>
              <a:t>4</a:t>
            </a:fld>
            <a:endParaRPr kumimoji="1" lang="ja-JP" altLang="en-US"/>
          </a:p>
        </p:txBody>
      </p:sp>
    </p:spTree>
    <p:extLst>
      <p:ext uri="{BB962C8B-B14F-4D97-AF65-F5344CB8AC3E}">
        <p14:creationId xmlns:p14="http://schemas.microsoft.com/office/powerpoint/2010/main" val="7531025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最近の研究</a:t>
            </a:r>
            <a:endParaRPr kumimoji="1" lang="ja-JP" altLang="en-US" dirty="0"/>
          </a:p>
        </p:txBody>
      </p:sp>
      <p:sp>
        <p:nvSpPr>
          <p:cNvPr id="3" name="スライド番号プレースホルダー 2"/>
          <p:cNvSpPr>
            <a:spLocks noGrp="1"/>
          </p:cNvSpPr>
          <p:nvPr>
            <p:ph type="sldNum" sz="quarter" idx="12"/>
          </p:nvPr>
        </p:nvSpPr>
        <p:spPr/>
        <p:txBody>
          <a:bodyPr/>
          <a:lstStyle/>
          <a:p>
            <a:fld id="{35FC642D-FC96-4BA5-BD9B-5096F9696E5F}" type="slidenum">
              <a:rPr kumimoji="1" lang="ja-JP" altLang="en-US" smtClean="0"/>
              <a:t>40</a:t>
            </a:fld>
            <a:endParaRPr kumimoji="1" lang="ja-JP" altLang="en-US"/>
          </a:p>
        </p:txBody>
      </p:sp>
      <p:sp>
        <p:nvSpPr>
          <p:cNvPr id="4" name="コンテンツ プレースホルダー 3"/>
          <p:cNvSpPr>
            <a:spLocks noGrp="1"/>
          </p:cNvSpPr>
          <p:nvPr>
            <p:ph sz="quarter" idx="1"/>
          </p:nvPr>
        </p:nvSpPr>
        <p:spPr/>
        <p:txBody>
          <a:bodyPr/>
          <a:lstStyle/>
          <a:p>
            <a:endParaRPr kumimoji="1" lang="en-US" altLang="ja-JP" dirty="0" smtClean="0">
              <a:latin typeface="+mj-ea"/>
              <a:ea typeface="+mj-ea"/>
            </a:endParaRPr>
          </a:p>
          <a:p>
            <a:r>
              <a:rPr kumimoji="1" lang="ja-JP" altLang="en-US" dirty="0" smtClean="0">
                <a:latin typeface="+mj-ea"/>
                <a:ea typeface="+mj-ea"/>
              </a:rPr>
              <a:t>小学校低学年の「学習時間」に影響しているものは何か</a:t>
            </a:r>
            <a:endParaRPr kumimoji="1" lang="en-US" altLang="ja-JP" dirty="0" smtClean="0">
              <a:latin typeface="+mj-ea"/>
              <a:ea typeface="+mj-ea"/>
            </a:endParaRPr>
          </a:p>
          <a:p>
            <a:pPr lvl="1"/>
            <a:r>
              <a:rPr lang="ja-JP" altLang="en-US" dirty="0" smtClean="0">
                <a:latin typeface="+mj-ea"/>
                <a:ea typeface="+mj-ea"/>
              </a:rPr>
              <a:t>勉強</a:t>
            </a:r>
            <a:r>
              <a:rPr lang="ja-JP" altLang="en-US" dirty="0">
                <a:latin typeface="+mj-ea"/>
                <a:ea typeface="+mj-ea"/>
              </a:rPr>
              <a:t>すればする</a:t>
            </a:r>
            <a:r>
              <a:rPr lang="ja-JP" altLang="en-US" dirty="0" smtClean="0">
                <a:latin typeface="+mj-ea"/>
                <a:ea typeface="+mj-ea"/>
              </a:rPr>
              <a:t>ほど、成績が良くなる（→最近わかってきた事実：</a:t>
            </a:r>
            <a:r>
              <a:rPr lang="en-US" altLang="ja-JP" dirty="0" err="1" smtClean="0">
                <a:latin typeface="+mj-ea"/>
                <a:ea typeface="+mj-ea"/>
              </a:rPr>
              <a:t>Stinebricker</a:t>
            </a:r>
            <a:r>
              <a:rPr lang="en-US" altLang="ja-JP" dirty="0" smtClean="0">
                <a:latin typeface="+mj-ea"/>
                <a:ea typeface="+mj-ea"/>
              </a:rPr>
              <a:t> &amp; </a:t>
            </a:r>
            <a:r>
              <a:rPr lang="en-US" altLang="ja-JP" dirty="0" err="1">
                <a:latin typeface="+mj-ea"/>
                <a:ea typeface="+mj-ea"/>
              </a:rPr>
              <a:t>Stinebricker</a:t>
            </a:r>
            <a:r>
              <a:rPr lang="en-US" altLang="ja-JP" dirty="0">
                <a:latin typeface="+mj-ea"/>
                <a:ea typeface="+mj-ea"/>
              </a:rPr>
              <a:t> , </a:t>
            </a:r>
            <a:r>
              <a:rPr lang="en-US" altLang="ja-JP" dirty="0" smtClean="0">
                <a:latin typeface="+mj-ea"/>
                <a:ea typeface="+mj-ea"/>
              </a:rPr>
              <a:t>2008[BEJEAP]</a:t>
            </a:r>
            <a:r>
              <a:rPr lang="ja-JP" altLang="en-US" dirty="0" smtClean="0">
                <a:latin typeface="+mj-ea"/>
                <a:ea typeface="+mj-ea"/>
              </a:rPr>
              <a:t>など）</a:t>
            </a:r>
            <a:endParaRPr lang="en-US" altLang="ja-JP" dirty="0" smtClean="0">
              <a:latin typeface="+mj-ea"/>
              <a:ea typeface="+mj-ea"/>
            </a:endParaRPr>
          </a:p>
          <a:p>
            <a:pPr lvl="1"/>
            <a:r>
              <a:rPr lang="en-US" altLang="ja-JP" dirty="0" err="1">
                <a:latin typeface="+mj-ea"/>
                <a:ea typeface="+mj-ea"/>
              </a:rPr>
              <a:t>Nakamuro</a:t>
            </a:r>
            <a:r>
              <a:rPr lang="en-US" altLang="ja-JP" dirty="0">
                <a:latin typeface="+mj-ea"/>
                <a:ea typeface="+mj-ea"/>
              </a:rPr>
              <a:t> et al (2013</a:t>
            </a:r>
            <a:r>
              <a:rPr lang="en-US" altLang="ja-JP" dirty="0" smtClean="0">
                <a:latin typeface="+mj-ea"/>
                <a:ea typeface="+mj-ea"/>
              </a:rPr>
              <a:t>); Matsuoka et al (2013)</a:t>
            </a:r>
            <a:r>
              <a:rPr lang="ja-JP" altLang="en-US" dirty="0" smtClean="0">
                <a:latin typeface="+mj-ea"/>
                <a:ea typeface="+mj-ea"/>
              </a:rPr>
              <a:t>：</a:t>
            </a:r>
            <a:r>
              <a:rPr lang="en-US" altLang="ja-JP" dirty="0" smtClean="0">
                <a:latin typeface="+mj-ea"/>
                <a:ea typeface="+mj-ea"/>
              </a:rPr>
              <a:t>21</a:t>
            </a:r>
            <a:r>
              <a:rPr lang="ja-JP" altLang="en-US" dirty="0" smtClean="0">
                <a:latin typeface="+mj-ea"/>
                <a:ea typeface="+mj-ea"/>
              </a:rPr>
              <a:t>世紀出生児縦断調査のデータを用いて、学習時間の決定要因を検証</a:t>
            </a:r>
            <a:endParaRPr lang="en-US" altLang="ja-JP" dirty="0" smtClean="0">
              <a:latin typeface="+mj-ea"/>
              <a:ea typeface="+mj-ea"/>
            </a:endParaRPr>
          </a:p>
          <a:p>
            <a:endParaRPr lang="en-US" altLang="ja-JP" dirty="0" smtClean="0">
              <a:latin typeface="+mj-ea"/>
              <a:ea typeface="+mj-ea"/>
            </a:endParaRPr>
          </a:p>
          <a:p>
            <a:r>
              <a:rPr lang="ja-JP" altLang="en-US" dirty="0" smtClean="0">
                <a:latin typeface="+mj-ea"/>
                <a:ea typeface="+mj-ea"/>
              </a:rPr>
              <a:t>「遺伝」が学歴に与える影響はどの程度か</a:t>
            </a:r>
            <a:endParaRPr lang="en-US" altLang="ja-JP" dirty="0" smtClean="0">
              <a:latin typeface="+mj-ea"/>
              <a:ea typeface="+mj-ea"/>
            </a:endParaRPr>
          </a:p>
          <a:p>
            <a:pPr lvl="1"/>
            <a:r>
              <a:rPr kumimoji="1" lang="en-US" altLang="ja-JP" dirty="0" smtClean="0">
                <a:latin typeface="+mj-ea"/>
                <a:ea typeface="+mj-ea"/>
              </a:rPr>
              <a:t>Yamagata et al (2013)</a:t>
            </a:r>
            <a:r>
              <a:rPr kumimoji="1" lang="ja-JP" altLang="en-US" dirty="0" smtClean="0">
                <a:latin typeface="+mj-ea"/>
                <a:ea typeface="+mj-ea"/>
              </a:rPr>
              <a:t>：同データを用いて、遺伝が学歴や収入に与える影響度を推計</a:t>
            </a:r>
            <a:endParaRPr kumimoji="1" lang="en-US" altLang="ja-JP" dirty="0">
              <a:latin typeface="+mj-ea"/>
              <a:ea typeface="+mj-ea"/>
            </a:endParaRPr>
          </a:p>
        </p:txBody>
      </p:sp>
    </p:spTree>
    <p:extLst>
      <p:ext uri="{BB962C8B-B14F-4D97-AF65-F5344CB8AC3E}">
        <p14:creationId xmlns:p14="http://schemas.microsoft.com/office/powerpoint/2010/main" val="2309005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出来のいい子が私立に行く</a:t>
            </a:r>
            <a:endParaRPr kumimoji="1" lang="ja-JP" altLang="en-US" dirty="0"/>
          </a:p>
        </p:txBody>
      </p:sp>
      <p:sp>
        <p:nvSpPr>
          <p:cNvPr id="4" name="コンテンツ プレースホルダー 3"/>
          <p:cNvSpPr>
            <a:spLocks noGrp="1"/>
          </p:cNvSpPr>
          <p:nvPr>
            <p:ph sz="quarter" idx="1"/>
          </p:nvPr>
        </p:nvSpPr>
        <p:spPr/>
        <p:txBody>
          <a:bodyPr>
            <a:normAutofit/>
          </a:bodyPr>
          <a:lstStyle/>
          <a:p>
            <a:endParaRPr kumimoji="1" lang="en-US" altLang="ja-JP" dirty="0" smtClean="0">
              <a:latin typeface="+mj-ea"/>
              <a:ea typeface="+mj-ea"/>
            </a:endParaRPr>
          </a:p>
          <a:p>
            <a:r>
              <a:rPr kumimoji="1" lang="ja-JP" altLang="en-US" dirty="0" smtClean="0">
                <a:latin typeface="+mj-ea"/>
                <a:ea typeface="+mj-ea"/>
              </a:rPr>
              <a:t>私立高校に行ったから成績がよくなったのではなく、</a:t>
            </a:r>
            <a:r>
              <a:rPr lang="ja-JP" altLang="en-US" dirty="0" smtClean="0">
                <a:latin typeface="+mj-ea"/>
                <a:ea typeface="+mj-ea"/>
              </a:rPr>
              <a:t>もともと成績が良いような子どもが私立に行っている可能性。</a:t>
            </a:r>
            <a:endParaRPr lang="en-US" altLang="ja-JP" dirty="0" smtClean="0">
              <a:latin typeface="+mj-ea"/>
              <a:ea typeface="+mj-ea"/>
            </a:endParaRPr>
          </a:p>
          <a:p>
            <a:pPr marL="0" indent="0">
              <a:buNone/>
            </a:pPr>
            <a:endParaRPr kumimoji="1" lang="en-US" altLang="ja-JP" dirty="0">
              <a:latin typeface="+mj-ea"/>
              <a:ea typeface="+mj-ea"/>
            </a:endParaRPr>
          </a:p>
          <a:p>
            <a:pPr marL="0" indent="0" algn="ctr">
              <a:buNone/>
            </a:pPr>
            <a:r>
              <a:rPr lang="ja-JP" altLang="en-US" dirty="0" smtClean="0">
                <a:latin typeface="+mj-ea"/>
                <a:ea typeface="+mj-ea"/>
              </a:rPr>
              <a:t>私立高校へ行くことの「</a:t>
            </a:r>
            <a:r>
              <a:rPr lang="ja-JP" altLang="en-US" dirty="0" smtClean="0">
                <a:solidFill>
                  <a:srgbClr val="FF0000"/>
                </a:solidFill>
                <a:latin typeface="+mj-ea"/>
                <a:ea typeface="+mj-ea"/>
              </a:rPr>
              <a:t>因果的</a:t>
            </a:r>
            <a:r>
              <a:rPr lang="ja-JP" altLang="en-US" dirty="0" smtClean="0">
                <a:latin typeface="+mj-ea"/>
                <a:ea typeface="+mj-ea"/>
              </a:rPr>
              <a:t>」効果</a:t>
            </a:r>
            <a:endParaRPr lang="en-US" altLang="ja-JP" dirty="0" smtClean="0">
              <a:latin typeface="+mj-ea"/>
              <a:ea typeface="+mj-ea"/>
            </a:endParaRPr>
          </a:p>
          <a:p>
            <a:pPr marL="0" indent="0" algn="ctr">
              <a:buNone/>
            </a:pPr>
            <a:endParaRPr kumimoji="1" lang="en-US" altLang="ja-JP" dirty="0">
              <a:latin typeface="+mj-ea"/>
              <a:ea typeface="+mj-ea"/>
            </a:endParaRPr>
          </a:p>
          <a:p>
            <a:r>
              <a:rPr lang="ja-JP" altLang="en-US" dirty="0" smtClean="0">
                <a:latin typeface="+mj-ea"/>
                <a:ea typeface="+mj-ea"/>
              </a:rPr>
              <a:t>（もともとの能力や家庭環境などが）根本的に異なっている子ども群を比較することで因果関係を明らかにすることはむずかしい。</a:t>
            </a:r>
            <a:endParaRPr lang="en-US" altLang="ja-JP" dirty="0" smtClean="0">
              <a:latin typeface="+mj-ea"/>
              <a:ea typeface="+mj-ea"/>
            </a:endParaRPr>
          </a:p>
          <a:p>
            <a:pPr marL="0" indent="0">
              <a:buNone/>
            </a:pPr>
            <a:endParaRPr kumimoji="1" lang="ja-JP" altLang="en-US" dirty="0">
              <a:latin typeface="+mj-ea"/>
              <a:ea typeface="+mj-ea"/>
            </a:endParaRPr>
          </a:p>
        </p:txBody>
      </p:sp>
      <p:sp>
        <p:nvSpPr>
          <p:cNvPr id="5" name="角丸四角形 4"/>
          <p:cNvSpPr/>
          <p:nvPr/>
        </p:nvSpPr>
        <p:spPr>
          <a:xfrm>
            <a:off x="1691680" y="3284984"/>
            <a:ext cx="5688632" cy="792088"/>
          </a:xfrm>
          <a:prstGeom prst="roundRect">
            <a:avLst/>
          </a:prstGeom>
          <a:noFill/>
          <a:ln w="571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35FC642D-FC96-4BA5-BD9B-5096F9696E5F}" type="slidenum">
              <a:rPr kumimoji="1" lang="ja-JP" altLang="en-US" smtClean="0"/>
              <a:t>5</a:t>
            </a:fld>
            <a:endParaRPr kumimoji="1" lang="ja-JP" altLang="en-US"/>
          </a:p>
        </p:txBody>
      </p:sp>
    </p:spTree>
    <p:extLst>
      <p:ext uri="{BB962C8B-B14F-4D97-AF65-F5344CB8AC3E}">
        <p14:creationId xmlns:p14="http://schemas.microsoft.com/office/powerpoint/2010/main" val="1229014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Kumagai\Local Settings\Temporary Internet Files\Content.IE5\FRW1Q89Q\MC900232452[1].wmf"/>
          <p:cNvPicPr>
            <a:picLocks noChangeAspect="1" noChangeArrowheads="1"/>
          </p:cNvPicPr>
          <p:nvPr/>
        </p:nvPicPr>
        <p:blipFill>
          <a:blip r:embed="rId2" cstate="print"/>
          <a:srcRect/>
          <a:stretch>
            <a:fillRect/>
          </a:stretch>
        </p:blipFill>
        <p:spPr bwMode="auto">
          <a:xfrm>
            <a:off x="891506" y="1591558"/>
            <a:ext cx="504056" cy="1172954"/>
          </a:xfrm>
          <a:prstGeom prst="rect">
            <a:avLst/>
          </a:prstGeom>
          <a:noFill/>
        </p:spPr>
      </p:pic>
      <p:pic>
        <p:nvPicPr>
          <p:cNvPr id="4" name="Picture 1" descr="C:\Documents and Settings\Kumagai\Local Settings\Temporary Internet Files\Content.IE5\7LW6HIU4\MC900234968[1].wmf"/>
          <p:cNvPicPr>
            <a:picLocks noChangeAspect="1" noChangeArrowheads="1"/>
          </p:cNvPicPr>
          <p:nvPr/>
        </p:nvPicPr>
        <p:blipFill>
          <a:blip r:embed="rId3" cstate="print"/>
          <a:srcRect/>
          <a:stretch>
            <a:fillRect/>
          </a:stretch>
        </p:blipFill>
        <p:spPr bwMode="auto">
          <a:xfrm>
            <a:off x="6300192" y="656893"/>
            <a:ext cx="594776" cy="1208758"/>
          </a:xfrm>
          <a:prstGeom prst="rect">
            <a:avLst/>
          </a:prstGeom>
          <a:noFill/>
        </p:spPr>
      </p:pic>
      <p:pic>
        <p:nvPicPr>
          <p:cNvPr id="5" name="Picture 2" descr="C:\Documents and Settings\Kumagai\Local Settings\Temporary Internet Files\Content.IE5\FRW1Q89Q\MC900232452[1].wmf"/>
          <p:cNvPicPr>
            <a:picLocks noChangeAspect="1" noChangeArrowheads="1"/>
          </p:cNvPicPr>
          <p:nvPr/>
        </p:nvPicPr>
        <p:blipFill>
          <a:blip r:embed="rId2" cstate="print"/>
          <a:srcRect/>
          <a:stretch>
            <a:fillRect/>
          </a:stretch>
        </p:blipFill>
        <p:spPr bwMode="auto">
          <a:xfrm>
            <a:off x="1677901" y="354062"/>
            <a:ext cx="504056" cy="1172954"/>
          </a:xfrm>
          <a:prstGeom prst="rect">
            <a:avLst/>
          </a:prstGeom>
          <a:noFill/>
        </p:spPr>
      </p:pic>
      <p:pic>
        <p:nvPicPr>
          <p:cNvPr id="6" name="Picture 2" descr="C:\Documents and Settings\Kumagai\Local Settings\Temporary Internet Files\Content.IE5\FRW1Q89Q\MC900232452[1].wmf"/>
          <p:cNvPicPr>
            <a:picLocks noChangeAspect="1" noChangeArrowheads="1"/>
          </p:cNvPicPr>
          <p:nvPr/>
        </p:nvPicPr>
        <p:blipFill>
          <a:blip r:embed="rId2" cstate="print"/>
          <a:srcRect/>
          <a:stretch>
            <a:fillRect/>
          </a:stretch>
        </p:blipFill>
        <p:spPr bwMode="auto">
          <a:xfrm>
            <a:off x="1475321" y="2424179"/>
            <a:ext cx="504056" cy="1172954"/>
          </a:xfrm>
          <a:prstGeom prst="rect">
            <a:avLst/>
          </a:prstGeom>
          <a:noFill/>
        </p:spPr>
      </p:pic>
      <p:pic>
        <p:nvPicPr>
          <p:cNvPr id="7" name="Picture 2" descr="C:\Documents and Settings\Kumagai\Local Settings\Temporary Internet Files\Content.IE5\FRW1Q89Q\MC900232452[1].wmf"/>
          <p:cNvPicPr>
            <a:picLocks noChangeAspect="1" noChangeArrowheads="1"/>
          </p:cNvPicPr>
          <p:nvPr/>
        </p:nvPicPr>
        <p:blipFill>
          <a:blip r:embed="rId2" cstate="print"/>
          <a:srcRect/>
          <a:stretch>
            <a:fillRect/>
          </a:stretch>
        </p:blipFill>
        <p:spPr bwMode="auto">
          <a:xfrm>
            <a:off x="1223293" y="958576"/>
            <a:ext cx="504056" cy="1172954"/>
          </a:xfrm>
          <a:prstGeom prst="rect">
            <a:avLst/>
          </a:prstGeom>
          <a:noFill/>
        </p:spPr>
      </p:pic>
      <p:pic>
        <p:nvPicPr>
          <p:cNvPr id="8" name="Picture 2" descr="C:\Documents and Settings\Kumagai\Local Settings\Temporary Internet Files\Content.IE5\FRW1Q89Q\MC900232452[1].wmf"/>
          <p:cNvPicPr>
            <a:picLocks noChangeAspect="1" noChangeArrowheads="1"/>
          </p:cNvPicPr>
          <p:nvPr/>
        </p:nvPicPr>
        <p:blipFill>
          <a:blip r:embed="rId2" cstate="print"/>
          <a:srcRect/>
          <a:stretch>
            <a:fillRect/>
          </a:stretch>
        </p:blipFill>
        <p:spPr bwMode="auto">
          <a:xfrm>
            <a:off x="1979377" y="2531150"/>
            <a:ext cx="504056" cy="1172954"/>
          </a:xfrm>
          <a:prstGeom prst="rect">
            <a:avLst/>
          </a:prstGeom>
          <a:noFill/>
        </p:spPr>
      </p:pic>
      <p:pic>
        <p:nvPicPr>
          <p:cNvPr id="9" name="Picture 2" descr="C:\Documents and Settings\Kumagai\Local Settings\Temporary Internet Files\Content.IE5\FRW1Q89Q\MC900232452[1].wmf"/>
          <p:cNvPicPr>
            <a:picLocks noChangeAspect="1" noChangeArrowheads="1"/>
          </p:cNvPicPr>
          <p:nvPr/>
        </p:nvPicPr>
        <p:blipFill>
          <a:blip r:embed="rId2" cstate="print"/>
          <a:srcRect/>
          <a:stretch>
            <a:fillRect/>
          </a:stretch>
        </p:blipFill>
        <p:spPr bwMode="auto">
          <a:xfrm>
            <a:off x="2080928" y="1149896"/>
            <a:ext cx="504056" cy="1172954"/>
          </a:xfrm>
          <a:prstGeom prst="rect">
            <a:avLst/>
          </a:prstGeom>
          <a:noFill/>
        </p:spPr>
      </p:pic>
      <p:pic>
        <p:nvPicPr>
          <p:cNvPr id="10" name="Picture 2" descr="C:\Documents and Settings\Kumagai\Local Settings\Temporary Internet Files\Content.IE5\FRW1Q89Q\MC900232452[1].wmf"/>
          <p:cNvPicPr>
            <a:picLocks noChangeAspect="1" noChangeArrowheads="1"/>
          </p:cNvPicPr>
          <p:nvPr/>
        </p:nvPicPr>
        <p:blipFill>
          <a:blip r:embed="rId2" cstate="print"/>
          <a:srcRect/>
          <a:stretch>
            <a:fillRect/>
          </a:stretch>
        </p:blipFill>
        <p:spPr bwMode="auto">
          <a:xfrm>
            <a:off x="2541068" y="2178035"/>
            <a:ext cx="504056" cy="1172954"/>
          </a:xfrm>
          <a:prstGeom prst="rect">
            <a:avLst/>
          </a:prstGeom>
          <a:noFill/>
        </p:spPr>
      </p:pic>
      <p:pic>
        <p:nvPicPr>
          <p:cNvPr id="11" name="Picture 2" descr="C:\Documents and Settings\Kumagai\Local Settings\Temporary Internet Files\Content.IE5\FRW1Q89Q\MC900232452[1].wmf"/>
          <p:cNvPicPr>
            <a:picLocks noChangeAspect="1" noChangeArrowheads="1"/>
          </p:cNvPicPr>
          <p:nvPr/>
        </p:nvPicPr>
        <p:blipFill>
          <a:blip r:embed="rId2" cstate="print"/>
          <a:srcRect/>
          <a:stretch>
            <a:fillRect/>
          </a:stretch>
        </p:blipFill>
        <p:spPr bwMode="auto">
          <a:xfrm>
            <a:off x="2584984" y="830442"/>
            <a:ext cx="504056" cy="1172954"/>
          </a:xfrm>
          <a:prstGeom prst="rect">
            <a:avLst/>
          </a:prstGeom>
          <a:noFill/>
        </p:spPr>
      </p:pic>
      <p:pic>
        <p:nvPicPr>
          <p:cNvPr id="12" name="Picture 1" descr="C:\Documents and Settings\Kumagai\Local Settings\Temporary Internet Files\Content.IE5\7LW6HIU4\MC900234968[1].wmf"/>
          <p:cNvPicPr>
            <a:picLocks noChangeAspect="1" noChangeArrowheads="1"/>
          </p:cNvPicPr>
          <p:nvPr/>
        </p:nvPicPr>
        <p:blipFill>
          <a:blip r:embed="rId3" cstate="print"/>
          <a:srcRect/>
          <a:stretch>
            <a:fillRect/>
          </a:stretch>
        </p:blipFill>
        <p:spPr bwMode="auto">
          <a:xfrm>
            <a:off x="6943026" y="730225"/>
            <a:ext cx="594776" cy="1208758"/>
          </a:xfrm>
          <a:prstGeom prst="rect">
            <a:avLst/>
          </a:prstGeom>
          <a:noFill/>
        </p:spPr>
      </p:pic>
      <p:pic>
        <p:nvPicPr>
          <p:cNvPr id="13" name="Picture 1" descr="C:\Documents and Settings\Kumagai\Local Settings\Temporary Internet Files\Content.IE5\7LW6HIU4\MC900234968[1].wmf"/>
          <p:cNvPicPr>
            <a:picLocks noChangeAspect="1" noChangeArrowheads="1"/>
          </p:cNvPicPr>
          <p:nvPr/>
        </p:nvPicPr>
        <p:blipFill>
          <a:blip r:embed="rId3" cstate="print"/>
          <a:srcRect/>
          <a:stretch>
            <a:fillRect/>
          </a:stretch>
        </p:blipFill>
        <p:spPr bwMode="auto">
          <a:xfrm>
            <a:off x="6597580" y="1938983"/>
            <a:ext cx="594776" cy="1208758"/>
          </a:xfrm>
          <a:prstGeom prst="rect">
            <a:avLst/>
          </a:prstGeom>
          <a:noFill/>
        </p:spPr>
      </p:pic>
      <p:pic>
        <p:nvPicPr>
          <p:cNvPr id="14" name="Picture 1" descr="C:\Documents and Settings\Kumagai\Local Settings\Temporary Internet Files\Content.IE5\7LW6HIU4\MC900234968[1].wmf"/>
          <p:cNvPicPr>
            <a:picLocks noChangeAspect="1" noChangeArrowheads="1"/>
          </p:cNvPicPr>
          <p:nvPr/>
        </p:nvPicPr>
        <p:blipFill>
          <a:blip r:embed="rId3" cstate="print"/>
          <a:srcRect/>
          <a:stretch>
            <a:fillRect/>
          </a:stretch>
        </p:blipFill>
        <p:spPr bwMode="auto">
          <a:xfrm>
            <a:off x="6156176" y="2388375"/>
            <a:ext cx="594776" cy="1208758"/>
          </a:xfrm>
          <a:prstGeom prst="rect">
            <a:avLst/>
          </a:prstGeom>
          <a:noFill/>
        </p:spPr>
      </p:pic>
      <p:pic>
        <p:nvPicPr>
          <p:cNvPr id="15" name="Picture 1" descr="C:\Documents and Settings\Kumagai\Local Settings\Temporary Internet Files\Content.IE5\7LW6HIU4\MC900234968[1].wmf"/>
          <p:cNvPicPr>
            <a:picLocks noChangeAspect="1" noChangeArrowheads="1"/>
          </p:cNvPicPr>
          <p:nvPr/>
        </p:nvPicPr>
        <p:blipFill>
          <a:blip r:embed="rId3" cstate="print"/>
          <a:srcRect/>
          <a:stretch>
            <a:fillRect/>
          </a:stretch>
        </p:blipFill>
        <p:spPr bwMode="auto">
          <a:xfrm>
            <a:off x="7206096" y="2513248"/>
            <a:ext cx="594776" cy="1208758"/>
          </a:xfrm>
          <a:prstGeom prst="rect">
            <a:avLst/>
          </a:prstGeom>
          <a:noFill/>
        </p:spPr>
      </p:pic>
      <p:pic>
        <p:nvPicPr>
          <p:cNvPr id="16" name="Picture 1" descr="C:\Documents and Settings\Kumagai\Local Settings\Temporary Internet Files\Content.IE5\7LW6HIU4\MC900234968[1].wmf"/>
          <p:cNvPicPr>
            <a:picLocks noChangeAspect="1" noChangeArrowheads="1"/>
          </p:cNvPicPr>
          <p:nvPr/>
        </p:nvPicPr>
        <p:blipFill>
          <a:blip r:embed="rId3" cstate="print"/>
          <a:srcRect/>
          <a:stretch>
            <a:fillRect/>
          </a:stretch>
        </p:blipFill>
        <p:spPr bwMode="auto">
          <a:xfrm>
            <a:off x="5705416" y="1131994"/>
            <a:ext cx="594776" cy="1208758"/>
          </a:xfrm>
          <a:prstGeom prst="rect">
            <a:avLst/>
          </a:prstGeom>
          <a:noFill/>
        </p:spPr>
      </p:pic>
      <p:pic>
        <p:nvPicPr>
          <p:cNvPr id="17" name="Picture 1" descr="C:\Documents and Settings\Kumagai\Local Settings\Temporary Internet Files\Content.IE5\7LW6HIU4\MC900234968[1].wmf"/>
          <p:cNvPicPr>
            <a:picLocks noChangeAspect="1" noChangeArrowheads="1"/>
          </p:cNvPicPr>
          <p:nvPr/>
        </p:nvPicPr>
        <p:blipFill>
          <a:blip r:embed="rId3" cstate="print"/>
          <a:srcRect/>
          <a:stretch>
            <a:fillRect/>
          </a:stretch>
        </p:blipFill>
        <p:spPr bwMode="auto">
          <a:xfrm>
            <a:off x="7503484" y="1165230"/>
            <a:ext cx="594776" cy="1208758"/>
          </a:xfrm>
          <a:prstGeom prst="rect">
            <a:avLst/>
          </a:prstGeom>
          <a:noFill/>
        </p:spPr>
      </p:pic>
      <p:sp>
        <p:nvSpPr>
          <p:cNvPr id="18" name="円/楕円 17"/>
          <p:cNvSpPr/>
          <p:nvPr/>
        </p:nvSpPr>
        <p:spPr>
          <a:xfrm>
            <a:off x="424744" y="294829"/>
            <a:ext cx="3312368" cy="3651002"/>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円/楕円 18"/>
          <p:cNvSpPr/>
          <p:nvPr/>
        </p:nvSpPr>
        <p:spPr>
          <a:xfrm>
            <a:off x="5238784" y="447229"/>
            <a:ext cx="3312368" cy="3651002"/>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0" name="Picture 8" descr="D:\Temporary Internet Files\Content.IE5\20MNSG43\MCj04417080000[1].png"/>
          <p:cNvPicPr>
            <a:picLocks noChangeAspect="1" noChangeArrowheads="1"/>
          </p:cNvPicPr>
          <p:nvPr/>
        </p:nvPicPr>
        <p:blipFill>
          <a:blip r:embed="rId4" cstate="print"/>
          <a:srcRect/>
          <a:stretch>
            <a:fillRect/>
          </a:stretch>
        </p:blipFill>
        <p:spPr bwMode="auto">
          <a:xfrm>
            <a:off x="860354" y="3722006"/>
            <a:ext cx="2643206" cy="2643206"/>
          </a:xfrm>
          <a:prstGeom prst="rect">
            <a:avLst/>
          </a:prstGeom>
          <a:noFill/>
        </p:spPr>
      </p:pic>
      <p:pic>
        <p:nvPicPr>
          <p:cNvPr id="21" name="Picture 7" descr="D:\Temporary Internet Files\Content.IE5\T9UKTR18\MCj04368940000[1].png"/>
          <p:cNvPicPr>
            <a:picLocks noChangeAspect="1" noChangeArrowheads="1"/>
          </p:cNvPicPr>
          <p:nvPr/>
        </p:nvPicPr>
        <p:blipFill>
          <a:blip r:embed="rId5" cstate="print"/>
          <a:srcRect/>
          <a:stretch>
            <a:fillRect/>
          </a:stretch>
        </p:blipFill>
        <p:spPr bwMode="auto">
          <a:xfrm>
            <a:off x="6002804" y="4079196"/>
            <a:ext cx="2286016" cy="2286016"/>
          </a:xfrm>
          <a:prstGeom prst="rect">
            <a:avLst/>
          </a:prstGeom>
          <a:noFill/>
        </p:spPr>
      </p:pic>
      <p:sp>
        <p:nvSpPr>
          <p:cNvPr id="22" name="テキスト ボックス 21"/>
          <p:cNvSpPr txBox="1"/>
          <p:nvPr/>
        </p:nvSpPr>
        <p:spPr>
          <a:xfrm>
            <a:off x="2959628" y="262563"/>
            <a:ext cx="1554968" cy="369332"/>
          </a:xfrm>
          <a:prstGeom prst="rect">
            <a:avLst/>
          </a:prstGeom>
          <a:noFill/>
        </p:spPr>
        <p:txBody>
          <a:bodyPr wrap="square" rtlCol="0">
            <a:spAutoFit/>
          </a:bodyPr>
          <a:lstStyle/>
          <a:p>
            <a:r>
              <a:rPr kumimoji="1" lang="ja-JP" altLang="en-US" dirty="0" smtClean="0">
                <a:latin typeface="+mj-ea"/>
                <a:ea typeface="+mj-ea"/>
              </a:rPr>
              <a:t>私立高校生</a:t>
            </a:r>
            <a:endParaRPr kumimoji="1" lang="ja-JP" altLang="en-US" dirty="0">
              <a:latin typeface="+mj-ea"/>
              <a:ea typeface="+mj-ea"/>
            </a:endParaRPr>
          </a:p>
        </p:txBody>
      </p:sp>
      <p:sp>
        <p:nvSpPr>
          <p:cNvPr id="23" name="テキスト ボックス 22"/>
          <p:cNvSpPr txBox="1"/>
          <p:nvPr/>
        </p:nvSpPr>
        <p:spPr>
          <a:xfrm>
            <a:off x="4866086" y="294497"/>
            <a:ext cx="1554968" cy="369332"/>
          </a:xfrm>
          <a:prstGeom prst="rect">
            <a:avLst/>
          </a:prstGeom>
          <a:noFill/>
        </p:spPr>
        <p:txBody>
          <a:bodyPr wrap="square" rtlCol="0">
            <a:spAutoFit/>
          </a:bodyPr>
          <a:lstStyle/>
          <a:p>
            <a:r>
              <a:rPr kumimoji="1" lang="ja-JP" altLang="en-US" dirty="0" smtClean="0">
                <a:latin typeface="+mj-ea"/>
                <a:ea typeface="+mj-ea"/>
              </a:rPr>
              <a:t>公立高校生</a:t>
            </a:r>
            <a:endParaRPr kumimoji="1" lang="ja-JP" altLang="en-US" dirty="0">
              <a:latin typeface="+mj-ea"/>
              <a:ea typeface="+mj-ea"/>
            </a:endParaRPr>
          </a:p>
        </p:txBody>
      </p:sp>
      <p:sp>
        <p:nvSpPr>
          <p:cNvPr id="24" name="テキスト ボックス 23"/>
          <p:cNvSpPr txBox="1"/>
          <p:nvPr/>
        </p:nvSpPr>
        <p:spPr>
          <a:xfrm>
            <a:off x="3419872" y="4024594"/>
            <a:ext cx="2520280" cy="1200329"/>
          </a:xfrm>
          <a:prstGeom prst="rect">
            <a:avLst/>
          </a:prstGeom>
          <a:noFill/>
        </p:spPr>
        <p:txBody>
          <a:bodyPr wrap="square" rtlCol="0">
            <a:spAutoFit/>
          </a:bodyPr>
          <a:lstStyle/>
          <a:p>
            <a:r>
              <a:rPr kumimoji="1" lang="ja-JP" altLang="en-US" sz="2400" dirty="0" smtClean="0">
                <a:latin typeface="+mj-ea"/>
                <a:ea typeface="+mj-ea"/>
              </a:rPr>
              <a:t>みかんとりんごの比較になっているのでは？</a:t>
            </a:r>
            <a:endParaRPr kumimoji="1" lang="ja-JP" altLang="en-US" sz="2400" dirty="0">
              <a:latin typeface="+mj-ea"/>
              <a:ea typeface="+mj-ea"/>
            </a:endParaRPr>
          </a:p>
        </p:txBody>
      </p:sp>
      <p:sp>
        <p:nvSpPr>
          <p:cNvPr id="25" name="スライド番号プレースホルダー 24"/>
          <p:cNvSpPr>
            <a:spLocks noGrp="1"/>
          </p:cNvSpPr>
          <p:nvPr>
            <p:ph type="sldNum" sz="quarter" idx="12"/>
          </p:nvPr>
        </p:nvSpPr>
        <p:spPr/>
        <p:txBody>
          <a:bodyPr/>
          <a:lstStyle/>
          <a:p>
            <a:fld id="{35FC642D-FC96-4BA5-BD9B-5096F9696E5F}" type="slidenum">
              <a:rPr kumimoji="1" lang="ja-JP" altLang="en-US" smtClean="0"/>
              <a:t>6</a:t>
            </a:fld>
            <a:endParaRPr kumimoji="1" lang="ja-JP" altLang="en-US"/>
          </a:p>
        </p:txBody>
      </p:sp>
    </p:spTree>
    <p:extLst>
      <p:ext uri="{BB962C8B-B14F-4D97-AF65-F5344CB8AC3E}">
        <p14:creationId xmlns:p14="http://schemas.microsoft.com/office/powerpoint/2010/main" val="1765004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どのように比較すべきか</a:t>
            </a:r>
            <a:endParaRPr kumimoji="1" lang="ja-JP" altLang="en-US" dirty="0"/>
          </a:p>
        </p:txBody>
      </p:sp>
      <p:pic>
        <p:nvPicPr>
          <p:cNvPr id="5" name="Picture 2" descr="C:\Documents and Settings\Kumagai\Local Settings\Temporary Internet Files\Content.IE5\FRW1Q89Q\MC900232452[1].wmf"/>
          <p:cNvPicPr>
            <a:picLocks noChangeAspect="1" noChangeArrowheads="1"/>
          </p:cNvPicPr>
          <p:nvPr/>
        </p:nvPicPr>
        <p:blipFill>
          <a:blip r:embed="rId2" cstate="print"/>
          <a:srcRect/>
          <a:stretch>
            <a:fillRect/>
          </a:stretch>
        </p:blipFill>
        <p:spPr bwMode="auto">
          <a:xfrm>
            <a:off x="2012078" y="1436220"/>
            <a:ext cx="936104" cy="2178343"/>
          </a:xfrm>
          <a:prstGeom prst="rect">
            <a:avLst/>
          </a:prstGeom>
          <a:noFill/>
        </p:spPr>
      </p:pic>
      <p:sp>
        <p:nvSpPr>
          <p:cNvPr id="6" name="テキスト ボックス 5"/>
          <p:cNvSpPr txBox="1"/>
          <p:nvPr/>
        </p:nvSpPr>
        <p:spPr>
          <a:xfrm>
            <a:off x="1807716" y="3689193"/>
            <a:ext cx="1368152" cy="369332"/>
          </a:xfrm>
          <a:prstGeom prst="rect">
            <a:avLst/>
          </a:prstGeom>
          <a:noFill/>
        </p:spPr>
        <p:txBody>
          <a:bodyPr wrap="square" rtlCol="0">
            <a:spAutoFit/>
          </a:bodyPr>
          <a:lstStyle/>
          <a:p>
            <a:r>
              <a:rPr kumimoji="1" lang="ja-JP" altLang="en-US" dirty="0" smtClean="0">
                <a:latin typeface="+mj-ea"/>
                <a:ea typeface="+mj-ea"/>
              </a:rPr>
              <a:t>私立高校生</a:t>
            </a:r>
            <a:endParaRPr kumimoji="1" lang="ja-JP" altLang="en-US" dirty="0">
              <a:latin typeface="+mj-ea"/>
              <a:ea typeface="+mj-ea"/>
            </a:endParaRPr>
          </a:p>
        </p:txBody>
      </p:sp>
      <p:sp>
        <p:nvSpPr>
          <p:cNvPr id="8" name="テキスト ボックス 7"/>
          <p:cNvSpPr txBox="1"/>
          <p:nvPr/>
        </p:nvSpPr>
        <p:spPr>
          <a:xfrm>
            <a:off x="5004048" y="3686676"/>
            <a:ext cx="3672408" cy="369332"/>
          </a:xfrm>
          <a:prstGeom prst="rect">
            <a:avLst/>
          </a:prstGeom>
          <a:noFill/>
        </p:spPr>
        <p:txBody>
          <a:bodyPr wrap="square" rtlCol="0">
            <a:spAutoFit/>
          </a:bodyPr>
          <a:lstStyle/>
          <a:p>
            <a:r>
              <a:rPr kumimoji="1" lang="ja-JP" altLang="en-US" dirty="0" smtClean="0">
                <a:latin typeface="+mj-ea"/>
                <a:ea typeface="+mj-ea"/>
              </a:rPr>
              <a:t>もし彼が公立高校に行っていたら？</a:t>
            </a:r>
            <a:endParaRPr kumimoji="1" lang="ja-JP" altLang="en-US" dirty="0">
              <a:latin typeface="+mj-ea"/>
              <a:ea typeface="+mj-ea"/>
            </a:endParaRPr>
          </a:p>
        </p:txBody>
      </p:sp>
      <p:pic>
        <p:nvPicPr>
          <p:cNvPr id="10" name="Picture 1" descr="C:\Documents and Settings\Kumagai\Local Settings\Temporary Internet Files\Content.IE5\7LW6HIU4\MC900234968[1].wmf"/>
          <p:cNvPicPr>
            <a:picLocks noChangeAspect="1" noChangeArrowheads="1"/>
          </p:cNvPicPr>
          <p:nvPr/>
        </p:nvPicPr>
        <p:blipFill>
          <a:blip r:embed="rId3" cstate="print"/>
          <a:srcRect/>
          <a:stretch>
            <a:fillRect/>
          </a:stretch>
        </p:blipFill>
        <p:spPr bwMode="auto">
          <a:xfrm>
            <a:off x="1998336" y="4137548"/>
            <a:ext cx="989488" cy="2010928"/>
          </a:xfrm>
          <a:prstGeom prst="rect">
            <a:avLst/>
          </a:prstGeom>
          <a:noFill/>
        </p:spPr>
      </p:pic>
      <p:pic>
        <p:nvPicPr>
          <p:cNvPr id="11" name="Picture 1" descr="C:\Documents and Settings\Kumagai\Local Settings\Temporary Internet Files\Content.IE5\7LW6HIU4\MC900234968[1].wmf"/>
          <p:cNvPicPr>
            <a:picLocks noChangeAspect="1" noChangeArrowheads="1"/>
          </p:cNvPicPr>
          <p:nvPr/>
        </p:nvPicPr>
        <p:blipFill>
          <a:blip r:embed="rId3" cstate="print"/>
          <a:srcRect/>
          <a:stretch>
            <a:fillRect/>
          </a:stretch>
        </p:blipFill>
        <p:spPr bwMode="auto">
          <a:xfrm>
            <a:off x="6171629" y="4137548"/>
            <a:ext cx="989488" cy="2010928"/>
          </a:xfrm>
          <a:prstGeom prst="rect">
            <a:avLst/>
          </a:prstGeom>
          <a:noFill/>
        </p:spPr>
      </p:pic>
      <p:sp>
        <p:nvSpPr>
          <p:cNvPr id="12" name="テキスト ボックス 11"/>
          <p:cNvSpPr txBox="1"/>
          <p:nvPr/>
        </p:nvSpPr>
        <p:spPr>
          <a:xfrm>
            <a:off x="1799692" y="6148476"/>
            <a:ext cx="1368152" cy="369332"/>
          </a:xfrm>
          <a:prstGeom prst="rect">
            <a:avLst/>
          </a:prstGeom>
          <a:noFill/>
        </p:spPr>
        <p:txBody>
          <a:bodyPr wrap="square" rtlCol="0">
            <a:spAutoFit/>
          </a:bodyPr>
          <a:lstStyle/>
          <a:p>
            <a:r>
              <a:rPr kumimoji="1" lang="ja-JP" altLang="en-US" dirty="0" smtClean="0">
                <a:latin typeface="+mj-ea"/>
                <a:ea typeface="+mj-ea"/>
              </a:rPr>
              <a:t>公立高校生</a:t>
            </a:r>
            <a:endParaRPr kumimoji="1" lang="ja-JP" altLang="en-US" dirty="0">
              <a:latin typeface="+mj-ea"/>
              <a:ea typeface="+mj-ea"/>
            </a:endParaRPr>
          </a:p>
        </p:txBody>
      </p:sp>
      <p:sp>
        <p:nvSpPr>
          <p:cNvPr id="13" name="テキスト ボックス 12"/>
          <p:cNvSpPr txBox="1"/>
          <p:nvPr/>
        </p:nvSpPr>
        <p:spPr>
          <a:xfrm>
            <a:off x="4981748" y="6113496"/>
            <a:ext cx="3672408" cy="369332"/>
          </a:xfrm>
          <a:prstGeom prst="rect">
            <a:avLst/>
          </a:prstGeom>
          <a:noFill/>
        </p:spPr>
        <p:txBody>
          <a:bodyPr wrap="square" rtlCol="0">
            <a:spAutoFit/>
          </a:bodyPr>
          <a:lstStyle/>
          <a:p>
            <a:r>
              <a:rPr kumimoji="1" lang="ja-JP" altLang="en-US" dirty="0" smtClean="0">
                <a:latin typeface="+mj-ea"/>
                <a:ea typeface="+mj-ea"/>
              </a:rPr>
              <a:t>もし彼が私立高校に行っていたら？</a:t>
            </a:r>
            <a:endParaRPr kumimoji="1" lang="ja-JP" altLang="en-US" dirty="0">
              <a:latin typeface="+mj-ea"/>
              <a:ea typeface="+mj-ea"/>
            </a:endParaRPr>
          </a:p>
        </p:txBody>
      </p:sp>
      <p:sp>
        <p:nvSpPr>
          <p:cNvPr id="14" name="テキスト ボックス 13"/>
          <p:cNvSpPr txBox="1"/>
          <p:nvPr/>
        </p:nvSpPr>
        <p:spPr>
          <a:xfrm>
            <a:off x="3491880" y="2513722"/>
            <a:ext cx="1872208" cy="769441"/>
          </a:xfrm>
          <a:prstGeom prst="rect">
            <a:avLst/>
          </a:prstGeom>
          <a:noFill/>
        </p:spPr>
        <p:txBody>
          <a:bodyPr wrap="square" rtlCol="0">
            <a:spAutoFit/>
          </a:bodyPr>
          <a:lstStyle/>
          <a:p>
            <a:pPr algn="ctr"/>
            <a:r>
              <a:rPr kumimoji="1" lang="ja-JP" altLang="en-US" sz="2800" b="1" dirty="0" smtClean="0">
                <a:solidFill>
                  <a:srgbClr val="FF0000"/>
                </a:solidFill>
                <a:latin typeface="+mj-ea"/>
                <a:ea typeface="+mj-ea"/>
              </a:rPr>
              <a:t>反実仮想</a:t>
            </a:r>
            <a:endParaRPr kumimoji="1" lang="en-US" altLang="ja-JP" sz="2800" b="1" dirty="0" smtClean="0">
              <a:solidFill>
                <a:srgbClr val="FF0000"/>
              </a:solidFill>
              <a:latin typeface="+mj-ea"/>
              <a:ea typeface="+mj-ea"/>
            </a:endParaRPr>
          </a:p>
          <a:p>
            <a:pPr algn="ctr"/>
            <a:r>
              <a:rPr kumimoji="1" lang="en-US" altLang="ja-JP" sz="1600" dirty="0" smtClean="0">
                <a:latin typeface="+mj-ea"/>
                <a:ea typeface="+mj-ea"/>
              </a:rPr>
              <a:t>Rubin (1943)</a:t>
            </a:r>
          </a:p>
        </p:txBody>
      </p:sp>
      <p:sp>
        <p:nvSpPr>
          <p:cNvPr id="15" name="テキスト ボックス 14"/>
          <p:cNvSpPr txBox="1"/>
          <p:nvPr/>
        </p:nvSpPr>
        <p:spPr>
          <a:xfrm>
            <a:off x="3275856" y="4481291"/>
            <a:ext cx="2444850" cy="1323439"/>
          </a:xfrm>
          <a:prstGeom prst="rect">
            <a:avLst/>
          </a:prstGeom>
          <a:noFill/>
        </p:spPr>
        <p:txBody>
          <a:bodyPr wrap="square" rtlCol="0">
            <a:spAutoFit/>
          </a:bodyPr>
          <a:lstStyle/>
          <a:p>
            <a:r>
              <a:rPr lang="ja-JP" altLang="en-US" sz="2000" dirty="0">
                <a:latin typeface="+mj-ea"/>
                <a:ea typeface="+mj-ea"/>
              </a:rPr>
              <a:t>同一</a:t>
            </a:r>
            <a:r>
              <a:rPr lang="ja-JP" altLang="en-US" sz="2000" dirty="0" smtClean="0">
                <a:latin typeface="+mj-ea"/>
                <a:ea typeface="+mj-ea"/>
              </a:rPr>
              <a:t>の</a:t>
            </a:r>
            <a:r>
              <a:rPr lang="ja-JP" altLang="en-US" sz="2000" dirty="0">
                <a:latin typeface="+mj-ea"/>
                <a:ea typeface="+mj-ea"/>
              </a:rPr>
              <a:t>生徒に</a:t>
            </a:r>
            <a:r>
              <a:rPr lang="ja-JP" altLang="en-US" sz="2000" dirty="0" smtClean="0">
                <a:latin typeface="+mj-ea"/>
                <a:ea typeface="+mj-ea"/>
              </a:rPr>
              <a:t>ついて両方の結果を観察することはできない</a:t>
            </a:r>
            <a:endParaRPr lang="en-US" altLang="ja-JP" sz="2000" dirty="0" smtClean="0">
              <a:latin typeface="+mj-ea"/>
              <a:ea typeface="+mj-ea"/>
            </a:endParaRPr>
          </a:p>
          <a:p>
            <a:r>
              <a:rPr kumimoji="1" lang="ja-JP" altLang="en-US" sz="2000" dirty="0" smtClean="0">
                <a:latin typeface="+mj-ea"/>
                <a:ea typeface="+mj-ea"/>
              </a:rPr>
              <a:t>（当たり前だ）</a:t>
            </a:r>
            <a:endParaRPr kumimoji="1" lang="ja-JP" altLang="en-US" sz="2000" dirty="0">
              <a:latin typeface="+mj-ea"/>
              <a:ea typeface="+mj-ea"/>
            </a:endParaRPr>
          </a:p>
        </p:txBody>
      </p:sp>
      <p:pic>
        <p:nvPicPr>
          <p:cNvPr id="16" name="Picture 2" descr="C:\Documents and Settings\Kumagai\Local Settings\Temporary Internet Files\Content.IE5\FRW1Q89Q\MC900232452[1].wmf"/>
          <p:cNvPicPr>
            <a:picLocks noChangeAspect="1" noChangeArrowheads="1"/>
          </p:cNvPicPr>
          <p:nvPr/>
        </p:nvPicPr>
        <p:blipFill>
          <a:blip r:embed="rId2" cstate="print"/>
          <a:srcRect/>
          <a:stretch>
            <a:fillRect/>
          </a:stretch>
        </p:blipFill>
        <p:spPr bwMode="auto">
          <a:xfrm>
            <a:off x="6146684" y="1424550"/>
            <a:ext cx="936104" cy="2178343"/>
          </a:xfrm>
          <a:prstGeom prst="rect">
            <a:avLst/>
          </a:prstGeom>
          <a:noFill/>
        </p:spPr>
      </p:pic>
      <p:sp>
        <p:nvSpPr>
          <p:cNvPr id="4" name="スライド番号プレースホルダー 3"/>
          <p:cNvSpPr>
            <a:spLocks noGrp="1"/>
          </p:cNvSpPr>
          <p:nvPr>
            <p:ph type="sldNum" sz="quarter" idx="12"/>
          </p:nvPr>
        </p:nvSpPr>
        <p:spPr/>
        <p:txBody>
          <a:bodyPr/>
          <a:lstStyle/>
          <a:p>
            <a:fld id="{35FC642D-FC96-4BA5-BD9B-5096F9696E5F}" type="slidenum">
              <a:rPr kumimoji="1" lang="ja-JP" altLang="en-US" smtClean="0"/>
              <a:t>7</a:t>
            </a:fld>
            <a:endParaRPr kumimoji="1" lang="ja-JP" altLang="en-US"/>
          </a:p>
        </p:txBody>
      </p:sp>
    </p:spTree>
    <p:extLst>
      <p:ext uri="{BB962C8B-B14F-4D97-AF65-F5344CB8AC3E}">
        <p14:creationId xmlns:p14="http://schemas.microsoft.com/office/powerpoint/2010/main" val="3934452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反実仮想アプローチ</a:t>
            </a:r>
            <a:endParaRPr kumimoji="1" lang="ja-JP" altLang="en-US" dirty="0"/>
          </a:p>
        </p:txBody>
      </p:sp>
      <p:sp>
        <p:nvSpPr>
          <p:cNvPr id="4" name="コンテンツ プレースホルダー 3"/>
          <p:cNvSpPr>
            <a:spLocks noGrp="1"/>
          </p:cNvSpPr>
          <p:nvPr>
            <p:ph sz="quarter" idx="1"/>
          </p:nvPr>
        </p:nvSpPr>
        <p:spPr/>
        <p:txBody>
          <a:bodyPr>
            <a:normAutofit/>
          </a:bodyPr>
          <a:lstStyle/>
          <a:p>
            <a:r>
              <a:rPr kumimoji="1" lang="ja-JP" altLang="en-US" sz="2000" dirty="0" smtClean="0">
                <a:latin typeface="+mj-ea"/>
                <a:ea typeface="+mj-ea"/>
              </a:rPr>
              <a:t>もしも、今私立高校に行っている生徒が、公立校に通っていたとしたら、彼の学力はどうなっていただろう。</a:t>
            </a:r>
            <a:endParaRPr kumimoji="1" lang="en-US" altLang="ja-JP" sz="2000" dirty="0" smtClean="0">
              <a:latin typeface="+mj-ea"/>
              <a:ea typeface="+mj-ea"/>
            </a:endParaRPr>
          </a:p>
          <a:p>
            <a:endParaRPr lang="en-US" altLang="ja-JP" sz="2000" dirty="0">
              <a:latin typeface="+mj-ea"/>
              <a:ea typeface="+mj-ea"/>
            </a:endParaRPr>
          </a:p>
          <a:p>
            <a:r>
              <a:rPr kumimoji="1" lang="ja-JP" altLang="en-US" sz="2000" dirty="0" smtClean="0">
                <a:latin typeface="+mj-ea"/>
                <a:ea typeface="+mj-ea"/>
              </a:rPr>
              <a:t>過去に起こった事実に反して、「もしも」を想像して考えることを反実仮想（</a:t>
            </a:r>
            <a:r>
              <a:rPr kumimoji="1" lang="en-US" altLang="ja-JP" sz="2000" dirty="0" smtClean="0">
                <a:latin typeface="+mj-ea"/>
                <a:ea typeface="+mj-ea"/>
              </a:rPr>
              <a:t>counterfactual</a:t>
            </a:r>
            <a:r>
              <a:rPr kumimoji="1" lang="ja-JP" altLang="en-US" sz="2000" dirty="0" smtClean="0">
                <a:latin typeface="+mj-ea"/>
                <a:ea typeface="+mj-ea"/>
              </a:rPr>
              <a:t>）</a:t>
            </a:r>
            <a:r>
              <a:rPr lang="ja-JP" altLang="en-US" sz="2000" dirty="0" smtClean="0">
                <a:latin typeface="+mj-ea"/>
                <a:ea typeface="+mj-ea"/>
              </a:rPr>
              <a:t>アプローチという。</a:t>
            </a:r>
            <a:endParaRPr lang="en-US" altLang="ja-JP" sz="2000" dirty="0" smtClean="0">
              <a:latin typeface="+mj-ea"/>
              <a:ea typeface="+mj-ea"/>
            </a:endParaRPr>
          </a:p>
          <a:p>
            <a:endParaRPr kumimoji="1" lang="en-US" altLang="ja-JP" sz="2000" dirty="0">
              <a:latin typeface="+mj-ea"/>
              <a:ea typeface="+mj-ea"/>
            </a:endParaRPr>
          </a:p>
          <a:p>
            <a:pPr lvl="1"/>
            <a:r>
              <a:rPr lang="ja-JP" altLang="en-US" sz="2000" dirty="0" smtClean="0">
                <a:solidFill>
                  <a:schemeClr val="tx1"/>
                </a:solidFill>
                <a:latin typeface="+mj-ea"/>
                <a:ea typeface="+mj-ea"/>
              </a:rPr>
              <a:t>クレオパトラの鼻がもう少し低かったら、歴史は変わっていただろう。</a:t>
            </a:r>
            <a:endParaRPr lang="en-US" altLang="ja-JP" sz="2000" dirty="0" smtClean="0">
              <a:solidFill>
                <a:schemeClr val="tx1"/>
              </a:solidFill>
              <a:latin typeface="+mj-ea"/>
              <a:ea typeface="+mj-ea"/>
            </a:endParaRPr>
          </a:p>
          <a:p>
            <a:pPr lvl="1"/>
            <a:r>
              <a:rPr kumimoji="1" lang="ja-JP" altLang="en-US" sz="2000" dirty="0">
                <a:solidFill>
                  <a:schemeClr val="tx1"/>
                </a:solidFill>
                <a:latin typeface="+mj-ea"/>
                <a:ea typeface="+mj-ea"/>
              </a:rPr>
              <a:t>信長</a:t>
            </a:r>
            <a:r>
              <a:rPr kumimoji="1" lang="ja-JP" altLang="en-US" sz="2000" dirty="0" smtClean="0">
                <a:solidFill>
                  <a:schemeClr val="tx1"/>
                </a:solidFill>
                <a:latin typeface="+mj-ea"/>
                <a:ea typeface="+mj-ea"/>
              </a:rPr>
              <a:t>が殺されなかったら、歴史は変わっていただろう。</a:t>
            </a:r>
            <a:endParaRPr kumimoji="1" lang="en-US" altLang="ja-JP" sz="2000" dirty="0" smtClean="0">
              <a:solidFill>
                <a:schemeClr val="tx1"/>
              </a:solidFill>
              <a:latin typeface="+mj-ea"/>
              <a:ea typeface="+mj-ea"/>
            </a:endParaRPr>
          </a:p>
          <a:p>
            <a:endParaRPr lang="en-US" altLang="ja-JP" sz="2000" dirty="0">
              <a:latin typeface="+mj-ea"/>
              <a:ea typeface="+mj-ea"/>
            </a:endParaRPr>
          </a:p>
          <a:p>
            <a:r>
              <a:rPr kumimoji="1" lang="en-US" altLang="ja-JP" sz="2000" dirty="0" smtClean="0">
                <a:solidFill>
                  <a:schemeClr val="tx1"/>
                </a:solidFill>
                <a:latin typeface="+mj-ea"/>
                <a:ea typeface="+mj-ea"/>
              </a:rPr>
              <a:t>Robert </a:t>
            </a:r>
            <a:r>
              <a:rPr kumimoji="1" lang="en-US" altLang="ja-JP" sz="2000" dirty="0" err="1" smtClean="0">
                <a:solidFill>
                  <a:schemeClr val="tx1"/>
                </a:solidFill>
                <a:latin typeface="+mj-ea"/>
                <a:ea typeface="+mj-ea"/>
              </a:rPr>
              <a:t>Fogel</a:t>
            </a:r>
            <a:r>
              <a:rPr kumimoji="1" lang="ja-JP" altLang="en-US" sz="2000" dirty="0" smtClean="0">
                <a:solidFill>
                  <a:schemeClr val="tx1"/>
                </a:solidFill>
                <a:latin typeface="+mj-ea"/>
                <a:ea typeface="+mj-ea"/>
              </a:rPr>
              <a:t>（</a:t>
            </a:r>
            <a:r>
              <a:rPr kumimoji="1" lang="en-US" altLang="ja-JP" sz="2000" dirty="0" smtClean="0">
                <a:solidFill>
                  <a:schemeClr val="tx1"/>
                </a:solidFill>
                <a:latin typeface="+mj-ea"/>
                <a:ea typeface="+mj-ea"/>
              </a:rPr>
              <a:t>1928-2013, 1993</a:t>
            </a:r>
            <a:r>
              <a:rPr kumimoji="1" lang="ja-JP" altLang="en-US" sz="2000" dirty="0" smtClean="0">
                <a:solidFill>
                  <a:schemeClr val="tx1"/>
                </a:solidFill>
                <a:latin typeface="+mj-ea"/>
                <a:ea typeface="+mj-ea"/>
              </a:rPr>
              <a:t>年ノーベル経済学賞）は「アメリカで鉄道が建設されなかったとしたら、実際に起きたような高い経済成長は実現されたのか」という反実仮想アプローチを用いて、アメリカ経済成長における鉄道建設の役割は必ずしも大きくなかったと結論。</a:t>
            </a:r>
            <a:endParaRPr kumimoji="1" lang="ja-JP" altLang="en-US" sz="2000" dirty="0">
              <a:solidFill>
                <a:schemeClr val="tx1"/>
              </a:solidFill>
              <a:latin typeface="+mj-ea"/>
              <a:ea typeface="+mj-ea"/>
            </a:endParaRPr>
          </a:p>
        </p:txBody>
      </p:sp>
      <p:sp>
        <p:nvSpPr>
          <p:cNvPr id="5" name="スライド番号プレースホルダー 4"/>
          <p:cNvSpPr>
            <a:spLocks noGrp="1"/>
          </p:cNvSpPr>
          <p:nvPr>
            <p:ph type="sldNum" sz="quarter" idx="12"/>
          </p:nvPr>
        </p:nvSpPr>
        <p:spPr/>
        <p:txBody>
          <a:bodyPr/>
          <a:lstStyle/>
          <a:p>
            <a:fld id="{35FC642D-FC96-4BA5-BD9B-5096F9696E5F}" type="slidenum">
              <a:rPr kumimoji="1" lang="ja-JP" altLang="en-US" smtClean="0"/>
              <a:t>8</a:t>
            </a:fld>
            <a:endParaRPr kumimoji="1" lang="ja-JP" altLang="en-US"/>
          </a:p>
        </p:txBody>
      </p:sp>
    </p:spTree>
    <p:extLst>
      <p:ext uri="{BB962C8B-B14F-4D97-AF65-F5344CB8AC3E}">
        <p14:creationId xmlns:p14="http://schemas.microsoft.com/office/powerpoint/2010/main" val="2067565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dirty="0" smtClean="0"/>
              <a:t>コピーロボットがあれ</a:t>
            </a:r>
            <a:r>
              <a:rPr lang="ja-JP" altLang="en-US" dirty="0" smtClean="0"/>
              <a:t>ば・・・</a:t>
            </a:r>
            <a:endParaRPr kumimoji="1" lang="ja-JP" altLang="en-US" dirty="0"/>
          </a:p>
        </p:txBody>
      </p:sp>
      <p:pic>
        <p:nvPicPr>
          <p:cNvPr id="1026" name="Picture 2" descr="http://blogimg.goo.ne.jp/user_image/01/16/3b1ee6122c8804f00e55f18b48dab77f.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556792"/>
            <a:ext cx="5832648" cy="429671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379199" y="5897359"/>
            <a:ext cx="8424936" cy="400110"/>
          </a:xfrm>
          <a:prstGeom prst="rect">
            <a:avLst/>
          </a:prstGeom>
          <a:noFill/>
        </p:spPr>
        <p:txBody>
          <a:bodyPr wrap="square" rtlCol="0">
            <a:spAutoFit/>
          </a:bodyPr>
          <a:lstStyle/>
          <a:p>
            <a:pPr algn="ctr"/>
            <a:r>
              <a:rPr kumimoji="1" lang="en-US" altLang="ja-JP" sz="2000" dirty="0" smtClean="0">
                <a:latin typeface="+mj-ea"/>
                <a:ea typeface="+mj-ea"/>
              </a:rPr>
              <a:t>21</a:t>
            </a:r>
            <a:r>
              <a:rPr kumimoji="1" lang="ja-JP" altLang="en-US" sz="2000" dirty="0" smtClean="0">
                <a:latin typeface="+mj-ea"/>
                <a:ea typeface="+mj-ea"/>
              </a:rPr>
              <a:t>世紀になった今も、コピーロボットは開発されていない（ドラえもんもいない）</a:t>
            </a:r>
            <a:endParaRPr kumimoji="1" lang="ja-JP" altLang="en-US" sz="2000" dirty="0">
              <a:latin typeface="+mj-ea"/>
              <a:ea typeface="+mj-ea"/>
            </a:endParaRPr>
          </a:p>
        </p:txBody>
      </p:sp>
      <p:sp>
        <p:nvSpPr>
          <p:cNvPr id="4" name="スライド番号プレースホルダー 3"/>
          <p:cNvSpPr>
            <a:spLocks noGrp="1"/>
          </p:cNvSpPr>
          <p:nvPr>
            <p:ph type="sldNum" sz="quarter" idx="12"/>
          </p:nvPr>
        </p:nvSpPr>
        <p:spPr/>
        <p:txBody>
          <a:bodyPr/>
          <a:lstStyle/>
          <a:p>
            <a:fld id="{35FC642D-FC96-4BA5-BD9B-5096F9696E5F}" type="slidenum">
              <a:rPr kumimoji="1" lang="ja-JP" altLang="en-US" smtClean="0"/>
              <a:t>9</a:t>
            </a:fld>
            <a:endParaRPr kumimoji="1" lang="ja-JP" altLang="en-US"/>
          </a:p>
        </p:txBody>
      </p:sp>
    </p:spTree>
    <p:extLst>
      <p:ext uri="{BB962C8B-B14F-4D97-AF65-F5344CB8AC3E}">
        <p14:creationId xmlns:p14="http://schemas.microsoft.com/office/powerpoint/2010/main" val="35042854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クール">
  <a:themeElements>
    <a:clrScheme name="クール">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クール">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クール">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2388</TotalTime>
  <Words>3889</Words>
  <Application>Microsoft Office PowerPoint</Application>
  <PresentationFormat>画面に合わせる (4:3)</PresentationFormat>
  <Paragraphs>733</Paragraphs>
  <Slides>40</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40</vt:i4>
      </vt:variant>
    </vt:vector>
  </HeadingPairs>
  <TitlesOfParts>
    <vt:vector size="51" baseType="lpstr">
      <vt:lpstr>ＭＳ Ｐゴシック</vt:lpstr>
      <vt:lpstr>ＭＳ Ｐ明朝</vt:lpstr>
      <vt:lpstr>Arial</vt:lpstr>
      <vt:lpstr>Calibri</vt:lpstr>
      <vt:lpstr>Cambria Math</vt:lpstr>
      <vt:lpstr>Century</vt:lpstr>
      <vt:lpstr>Georgia</vt:lpstr>
      <vt:lpstr>Times New Roman</vt:lpstr>
      <vt:lpstr>Wingdings</vt:lpstr>
      <vt:lpstr>Wingdings 2</vt:lpstr>
      <vt:lpstr>クール</vt:lpstr>
      <vt:lpstr>学校か、家庭か、それとも生まれつきの能力か −双生児データを用いた実証分析― </vt:lpstr>
      <vt:lpstr>教育に科学的根拠を</vt:lpstr>
      <vt:lpstr>経済学者の子育て指南：教育経済学という学問</vt:lpstr>
      <vt:lpstr>「正しい子育て指南」の難しさ</vt:lpstr>
      <vt:lpstr>出来のいい子が私立に行く</vt:lpstr>
      <vt:lpstr>PowerPoint プレゼンテーション</vt:lpstr>
      <vt:lpstr>どのように比較すべきか</vt:lpstr>
      <vt:lpstr>反実仮想アプローチ</vt:lpstr>
      <vt:lpstr>コピーロボットがあれば・・・</vt:lpstr>
      <vt:lpstr>どうやって反実仮想をつくりだすか</vt:lpstr>
      <vt:lpstr>海外の研究との比較</vt:lpstr>
      <vt:lpstr>インターネット調査を実施</vt:lpstr>
      <vt:lpstr>インターネット調査のメリットとデメリット</vt:lpstr>
      <vt:lpstr>サンプリングバイアス</vt:lpstr>
      <vt:lpstr>サンプリングバイアス</vt:lpstr>
      <vt:lpstr>データを収集するうえでの工夫</vt:lpstr>
      <vt:lpstr>サンプル数</vt:lpstr>
      <vt:lpstr>このデータを用いて何をするか</vt:lpstr>
      <vt:lpstr>どこへ行っても同じか</vt:lpstr>
      <vt:lpstr>日本のデータを用いることのメリット</vt:lpstr>
      <vt:lpstr>シグナリングか、学校の質か</vt:lpstr>
      <vt:lpstr>どうやって検証するか</vt:lpstr>
      <vt:lpstr>データ</vt:lpstr>
      <vt:lpstr>学校基本調査とは</vt:lpstr>
      <vt:lpstr>どういう変数を用いるか</vt:lpstr>
      <vt:lpstr>記述統計量</vt:lpstr>
      <vt:lpstr>PowerPoint プレゼンテーション</vt:lpstr>
      <vt:lpstr>推計式</vt:lpstr>
      <vt:lpstr>複数のモデルを検討</vt:lpstr>
      <vt:lpstr>PowerPoint プレゼンテーション</vt:lpstr>
      <vt:lpstr>結論</vt:lpstr>
      <vt:lpstr>では高校は</vt:lpstr>
      <vt:lpstr>どうやって検証するか</vt:lpstr>
      <vt:lpstr>どういう変数を用いるか</vt:lpstr>
      <vt:lpstr>PowerPoint プレゼンテーション</vt:lpstr>
      <vt:lpstr>結論</vt:lpstr>
      <vt:lpstr>「学校」には意味がないのか</vt:lpstr>
      <vt:lpstr>だとすると、一体何か重要なのか</vt:lpstr>
      <vt:lpstr>だとすると、一体何か重要なのか</vt:lpstr>
      <vt:lpstr>最近の研究</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学校か、家庭か、それとも生まれつきの能力か −双生児データを用いた実証分析―</dc:title>
  <dc:creator>Makiko Nakamuro</dc:creator>
  <cp:lastModifiedBy>sfcmobiler</cp:lastModifiedBy>
  <cp:revision>58</cp:revision>
  <dcterms:created xsi:type="dcterms:W3CDTF">2013-10-05T15:24:00Z</dcterms:created>
  <dcterms:modified xsi:type="dcterms:W3CDTF">2014-02-26T02:11:55Z</dcterms:modified>
</cp:coreProperties>
</file>